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5"/>
  </p:notesMasterIdLst>
  <p:sldIdLst>
    <p:sldId id="317" r:id="rId2"/>
    <p:sldId id="318" r:id="rId3"/>
    <p:sldId id="258" r:id="rId4"/>
    <p:sldId id="259" r:id="rId5"/>
    <p:sldId id="320" r:id="rId6"/>
    <p:sldId id="321" r:id="rId7"/>
    <p:sldId id="322" r:id="rId8"/>
    <p:sldId id="323" r:id="rId9"/>
    <p:sldId id="298" r:id="rId10"/>
    <p:sldId id="324" r:id="rId11"/>
    <p:sldId id="329" r:id="rId12"/>
    <p:sldId id="326" r:id="rId13"/>
    <p:sldId id="327" r:id="rId14"/>
    <p:sldId id="328" r:id="rId15"/>
    <p:sldId id="330" r:id="rId16"/>
    <p:sldId id="299" r:id="rId17"/>
    <p:sldId id="300" r:id="rId18"/>
    <p:sldId id="302" r:id="rId19"/>
    <p:sldId id="301" r:id="rId20"/>
    <p:sldId id="260" r:id="rId21"/>
    <p:sldId id="308" r:id="rId22"/>
    <p:sldId id="303" r:id="rId23"/>
    <p:sldId id="309" r:id="rId24"/>
    <p:sldId id="304" r:id="rId25"/>
    <p:sldId id="310" r:id="rId26"/>
    <p:sldId id="311" r:id="rId27"/>
    <p:sldId id="312" r:id="rId28"/>
    <p:sldId id="313" r:id="rId29"/>
    <p:sldId id="314" r:id="rId30"/>
    <p:sldId id="307" r:id="rId31"/>
    <p:sldId id="305" r:id="rId32"/>
    <p:sldId id="315" r:id="rId33"/>
    <p:sldId id="306" r:id="rId34"/>
    <p:sldId id="316" r:id="rId35"/>
    <p:sldId id="331" r:id="rId36"/>
    <p:sldId id="334" r:id="rId37"/>
    <p:sldId id="335" r:id="rId38"/>
    <p:sldId id="336" r:id="rId39"/>
    <p:sldId id="360" r:id="rId40"/>
    <p:sldId id="337" r:id="rId41"/>
    <p:sldId id="339" r:id="rId42"/>
    <p:sldId id="340" r:id="rId43"/>
    <p:sldId id="341" r:id="rId44"/>
    <p:sldId id="342" r:id="rId45"/>
    <p:sldId id="343" r:id="rId46"/>
    <p:sldId id="344" r:id="rId47"/>
    <p:sldId id="345" r:id="rId48"/>
    <p:sldId id="346" r:id="rId49"/>
    <p:sldId id="347" r:id="rId50"/>
    <p:sldId id="348" r:id="rId51"/>
    <p:sldId id="349" r:id="rId52"/>
    <p:sldId id="350" r:id="rId53"/>
    <p:sldId id="353" r:id="rId54"/>
    <p:sldId id="354" r:id="rId55"/>
    <p:sldId id="355" r:id="rId56"/>
    <p:sldId id="356" r:id="rId57"/>
    <p:sldId id="357" r:id="rId58"/>
    <p:sldId id="358" r:id="rId59"/>
    <p:sldId id="359" r:id="rId60"/>
    <p:sldId id="391" r:id="rId61"/>
    <p:sldId id="393" r:id="rId62"/>
    <p:sldId id="394" r:id="rId63"/>
    <p:sldId id="395" r:id="rId64"/>
    <p:sldId id="396" r:id="rId65"/>
    <p:sldId id="397" r:id="rId66"/>
    <p:sldId id="398" r:id="rId67"/>
    <p:sldId id="428" r:id="rId68"/>
    <p:sldId id="399" r:id="rId69"/>
    <p:sldId id="400" r:id="rId70"/>
    <p:sldId id="401" r:id="rId71"/>
    <p:sldId id="402" r:id="rId72"/>
    <p:sldId id="424" r:id="rId73"/>
    <p:sldId id="404" r:id="rId74"/>
    <p:sldId id="406" r:id="rId75"/>
    <p:sldId id="407" r:id="rId76"/>
    <p:sldId id="408" r:id="rId77"/>
    <p:sldId id="409" r:id="rId78"/>
    <p:sldId id="410" r:id="rId79"/>
    <p:sldId id="411" r:id="rId80"/>
    <p:sldId id="412" r:id="rId81"/>
    <p:sldId id="413" r:id="rId82"/>
    <p:sldId id="414" r:id="rId83"/>
    <p:sldId id="415" r:id="rId84"/>
    <p:sldId id="416" r:id="rId85"/>
    <p:sldId id="417" r:id="rId86"/>
    <p:sldId id="418" r:id="rId87"/>
    <p:sldId id="419" r:id="rId88"/>
    <p:sldId id="420" r:id="rId89"/>
    <p:sldId id="430" r:id="rId90"/>
    <p:sldId id="431" r:id="rId91"/>
    <p:sldId id="432" r:id="rId92"/>
    <p:sldId id="435" r:id="rId93"/>
    <p:sldId id="437" r:id="rId94"/>
    <p:sldId id="438" r:id="rId95"/>
    <p:sldId id="440" r:id="rId96"/>
    <p:sldId id="441" r:id="rId97"/>
    <p:sldId id="442" r:id="rId98"/>
    <p:sldId id="443" r:id="rId99"/>
    <p:sldId id="421" r:id="rId100"/>
    <p:sldId id="444" r:id="rId101"/>
    <p:sldId id="445" r:id="rId102"/>
    <p:sldId id="423" r:id="rId103"/>
    <p:sldId id="425" r:id="rId104"/>
    <p:sldId id="426" r:id="rId105"/>
    <p:sldId id="427" r:id="rId106"/>
    <p:sldId id="361"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57" autoAdjust="0"/>
  </p:normalViewPr>
  <p:slideViewPr>
    <p:cSldViewPr snapToGrid="0" snapToObjects="1">
      <p:cViewPr varScale="1">
        <p:scale>
          <a:sx n="75" d="100"/>
          <a:sy n="75" d="100"/>
        </p:scale>
        <p:origin x="133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FB1CF2-8F54-4130-954D-56019CFADF4C}" type="doc">
      <dgm:prSet loTypeId="urn:microsoft.com/office/officeart/2005/8/layout/arrow2" loCatId="process" qsTypeId="urn:microsoft.com/office/officeart/2005/8/quickstyle/3d1" qsCatId="3D" csTypeId="urn:microsoft.com/office/officeart/2005/8/colors/accent1_2" csCatId="accent1" phldr="1"/>
      <dgm:spPr/>
    </dgm:pt>
    <dgm:pt modelId="{010E3505-7412-4FFC-AA1A-A291663EB050}">
      <dgm:prSet phldrT="[Text]" custT="1"/>
      <dgm:spPr>
        <a:xfrm>
          <a:off x="929878" y="3448783"/>
          <a:ext cx="2916848" cy="1077179"/>
        </a:xfrm>
        <a:noFill/>
        <a:ln>
          <a:noFill/>
        </a:ln>
        <a:effectLst/>
      </dgm:spPr>
      <dgm:t>
        <a:bodyPr/>
        <a:lstStyle/>
        <a:p>
          <a:r>
            <a:rPr lang="en-AU" sz="2400" b="1" dirty="0">
              <a:solidFill>
                <a:sysClr val="windowText" lastClr="000000">
                  <a:hueOff val="0"/>
                  <a:satOff val="0"/>
                  <a:lumOff val="0"/>
                  <a:alphaOff val="0"/>
                </a:sysClr>
              </a:solidFill>
              <a:latin typeface="Calibri"/>
              <a:ea typeface="+mn-ea"/>
              <a:cs typeface="+mn-cs"/>
            </a:rPr>
            <a:t>ALL PATIENTS</a:t>
          </a:r>
        </a:p>
      </dgm:t>
    </dgm:pt>
    <dgm:pt modelId="{C94E67CC-89CC-4006-88F9-CF1FD894771F}" type="parTrans" cxnId="{81135B95-3D2E-4894-9516-8316269253EC}">
      <dgm:prSet/>
      <dgm:spPr/>
      <dgm:t>
        <a:bodyPr/>
        <a:lstStyle/>
        <a:p>
          <a:endParaRPr lang="en-AU"/>
        </a:p>
      </dgm:t>
    </dgm:pt>
    <dgm:pt modelId="{46078924-BC74-4E5F-97D3-12EA3F61A267}" type="sibTrans" cxnId="{81135B95-3D2E-4894-9516-8316269253EC}">
      <dgm:prSet/>
      <dgm:spPr/>
      <dgm:t>
        <a:bodyPr/>
        <a:lstStyle/>
        <a:p>
          <a:endParaRPr lang="en-AU"/>
        </a:p>
      </dgm:t>
    </dgm:pt>
    <dgm:pt modelId="{B89012D7-01C1-447C-810C-C160177973F9}">
      <dgm:prSet custT="1"/>
      <dgm:spPr>
        <a:xfrm>
          <a:off x="2740407" y="2586260"/>
          <a:ext cx="2054816" cy="1811039"/>
        </a:xfrm>
        <a:noFill/>
        <a:ln>
          <a:noFill/>
        </a:ln>
        <a:effectLst/>
      </dgm:spPr>
      <dgm:t>
        <a:bodyPr/>
        <a:lstStyle/>
        <a:p>
          <a:r>
            <a:rPr lang="en-AU" sz="1600" b="1" dirty="0">
              <a:solidFill>
                <a:sysClr val="windowText" lastClr="000000">
                  <a:hueOff val="0"/>
                  <a:satOff val="0"/>
                  <a:lumOff val="0"/>
                  <a:alphaOff val="0"/>
                </a:sysClr>
              </a:solidFill>
              <a:latin typeface="Calibri"/>
              <a:ea typeface="+mn-ea"/>
              <a:cs typeface="+mn-cs"/>
            </a:rPr>
            <a:t>CONDUCT A RISK ASSESSMENT</a:t>
          </a:r>
        </a:p>
      </dgm:t>
    </dgm:pt>
    <dgm:pt modelId="{915EC252-43AB-4C36-9A29-31FC5C8FD564}" type="parTrans" cxnId="{0D67B253-B38E-4855-A9E6-6AF5EB01AD4C}">
      <dgm:prSet/>
      <dgm:spPr/>
      <dgm:t>
        <a:bodyPr/>
        <a:lstStyle/>
        <a:p>
          <a:endParaRPr lang="en-AU"/>
        </a:p>
      </dgm:t>
    </dgm:pt>
    <dgm:pt modelId="{C017865D-BDAF-4D99-9B66-34F51CFBAA1B}" type="sibTrans" cxnId="{0D67B253-B38E-4855-A9E6-6AF5EB01AD4C}">
      <dgm:prSet/>
      <dgm:spPr/>
      <dgm:t>
        <a:bodyPr/>
        <a:lstStyle/>
        <a:p>
          <a:endParaRPr lang="en-AU"/>
        </a:p>
      </dgm:t>
    </dgm:pt>
    <dgm:pt modelId="{86199BA9-E9B6-4B08-BD16-C2CF64F45181}">
      <dgm:prSet custT="1"/>
      <dgm:spPr>
        <a:xfrm>
          <a:off x="4557143" y="1728917"/>
          <a:ext cx="1520723" cy="2797045"/>
        </a:xfrm>
        <a:noFill/>
        <a:ln>
          <a:noFill/>
        </a:ln>
        <a:effectLst/>
      </dgm:spPr>
      <dgm:t>
        <a:bodyPr/>
        <a:lstStyle/>
        <a:p>
          <a:r>
            <a:rPr lang="en-AU" sz="1400" b="1" dirty="0">
              <a:solidFill>
                <a:sysClr val="windowText" lastClr="000000">
                  <a:hueOff val="0"/>
                  <a:satOff val="0"/>
                  <a:lumOff val="0"/>
                  <a:alphaOff val="0"/>
                </a:sysClr>
              </a:solidFill>
              <a:latin typeface="Calibri"/>
              <a:ea typeface="+mn-ea"/>
              <a:cs typeface="+mn-cs"/>
            </a:rPr>
            <a:t>ESTABLISH SEVERITY </a:t>
          </a:r>
        </a:p>
        <a:p>
          <a:r>
            <a:rPr lang="en-AU" sz="1400" dirty="0">
              <a:solidFill>
                <a:sysClr val="windowText" lastClr="000000">
                  <a:hueOff val="0"/>
                  <a:satOff val="0"/>
                  <a:lumOff val="0"/>
                  <a:alphaOff val="0"/>
                </a:sysClr>
              </a:solidFill>
              <a:latin typeface="Calibri"/>
              <a:ea typeface="+mn-ea"/>
              <a:cs typeface="+mn-cs"/>
            </a:rPr>
            <a:t>[</a:t>
          </a:r>
          <a:r>
            <a:rPr lang="en-AU" sz="1600" dirty="0">
              <a:solidFill>
                <a:sysClr val="windowText" lastClr="000000">
                  <a:hueOff val="0"/>
                  <a:satOff val="0"/>
                  <a:lumOff val="0"/>
                  <a:alphaOff val="0"/>
                </a:sysClr>
              </a:solidFill>
              <a:latin typeface="Calibri"/>
              <a:ea typeface="+mn-ea"/>
              <a:cs typeface="+mn-cs"/>
            </a:rPr>
            <a:t>clinical assessment +depression rating scale]</a:t>
          </a:r>
        </a:p>
      </dgm:t>
    </dgm:pt>
    <dgm:pt modelId="{9F1F6FCA-CDE1-486D-9CCA-5A2BB0B4EC09}" type="parTrans" cxnId="{D83FB4DC-09A5-4F0A-A7E3-ACAE20154188}">
      <dgm:prSet/>
      <dgm:spPr/>
      <dgm:t>
        <a:bodyPr/>
        <a:lstStyle/>
        <a:p>
          <a:endParaRPr lang="en-AU"/>
        </a:p>
      </dgm:t>
    </dgm:pt>
    <dgm:pt modelId="{0BEC9224-2EC9-45CE-BC4E-8E0FC3A89078}" type="sibTrans" cxnId="{D83FB4DC-09A5-4F0A-A7E3-ACAE20154188}">
      <dgm:prSet/>
      <dgm:spPr/>
      <dgm:t>
        <a:bodyPr/>
        <a:lstStyle/>
        <a:p>
          <a:endParaRPr lang="en-AU"/>
        </a:p>
      </dgm:t>
    </dgm:pt>
    <dgm:pt modelId="{65E93D46-E664-4D66-9CD3-7C21BE9F4403}">
      <dgm:prSet custT="1"/>
      <dgm:spPr>
        <a:xfrm>
          <a:off x="5979693" y="1280847"/>
          <a:ext cx="2079148" cy="3245115"/>
        </a:xfrm>
        <a:noFill/>
        <a:ln>
          <a:noFill/>
        </a:ln>
        <a:effectLst/>
      </dgm:spPr>
      <dgm:t>
        <a:bodyPr/>
        <a:lstStyle/>
        <a:p>
          <a:r>
            <a:rPr lang="en-AU" sz="1600" b="1" dirty="0">
              <a:solidFill>
                <a:sysClr val="windowText" lastClr="000000">
                  <a:hueOff val="0"/>
                  <a:satOff val="0"/>
                  <a:lumOff val="0"/>
                  <a:alphaOff val="0"/>
                </a:sysClr>
              </a:solidFill>
              <a:latin typeface="Calibri"/>
              <a:ea typeface="+mn-ea"/>
              <a:cs typeface="+mn-cs"/>
            </a:rPr>
            <a:t>SUPPORTIVE MANAGEMENT </a:t>
          </a:r>
        </a:p>
        <a:p>
          <a:r>
            <a:rPr lang="en-AU" sz="1200" dirty="0" smtClean="0">
              <a:solidFill>
                <a:sysClr val="windowText" lastClr="000000">
                  <a:hueOff val="0"/>
                  <a:satOff val="0"/>
                  <a:lumOff val="0"/>
                  <a:alphaOff val="0"/>
                </a:sysClr>
              </a:solidFill>
              <a:latin typeface="Calibri"/>
              <a:ea typeface="+mn-ea"/>
              <a:cs typeface="+mn-cs"/>
            </a:rPr>
            <a:t>-</a:t>
          </a:r>
          <a:r>
            <a:rPr lang="en-AU" sz="1600" dirty="0" smtClean="0">
              <a:solidFill>
                <a:sysClr val="windowText" lastClr="000000">
                  <a:hueOff val="0"/>
                  <a:satOff val="0"/>
                  <a:lumOff val="0"/>
                  <a:alphaOff val="0"/>
                </a:sysClr>
              </a:solidFill>
              <a:latin typeface="Calibri"/>
              <a:ea typeface="+mn-ea"/>
              <a:cs typeface="+mn-cs"/>
            </a:rPr>
            <a:t>Build </a:t>
          </a:r>
          <a:r>
            <a:rPr lang="en-AU" sz="1600" dirty="0">
              <a:solidFill>
                <a:sysClr val="windowText" lastClr="000000">
                  <a:hueOff val="0"/>
                  <a:satOff val="0"/>
                  <a:lumOff val="0"/>
                  <a:alphaOff val="0"/>
                </a:sysClr>
              </a:solidFill>
              <a:latin typeface="Calibri"/>
              <a:ea typeface="+mn-ea"/>
              <a:cs typeface="+mn-cs"/>
            </a:rPr>
            <a:t>rapport</a:t>
          </a:r>
        </a:p>
        <a:p>
          <a:r>
            <a:rPr lang="en-AU" sz="1600" dirty="0" smtClean="0">
              <a:solidFill>
                <a:sysClr val="windowText" lastClr="000000">
                  <a:hueOff val="0"/>
                  <a:satOff val="0"/>
                  <a:lumOff val="0"/>
                  <a:alphaOff val="0"/>
                </a:sysClr>
              </a:solidFill>
              <a:latin typeface="Calibri"/>
              <a:ea typeface="+mn-ea"/>
              <a:cs typeface="+mn-cs"/>
            </a:rPr>
            <a:t>-Psycho-education</a:t>
          </a:r>
          <a:endParaRPr lang="en-AU" sz="1600" dirty="0">
            <a:solidFill>
              <a:sysClr val="windowText" lastClr="000000">
                <a:hueOff val="0"/>
                <a:satOff val="0"/>
                <a:lumOff val="0"/>
                <a:alphaOff val="0"/>
              </a:sysClr>
            </a:solidFill>
            <a:latin typeface="Calibri"/>
            <a:ea typeface="+mn-ea"/>
            <a:cs typeface="+mn-cs"/>
          </a:endParaRPr>
        </a:p>
        <a:p>
          <a:r>
            <a:rPr lang="en-AU" sz="1600" dirty="0" smtClean="0">
              <a:solidFill>
                <a:sysClr val="windowText" lastClr="000000">
                  <a:hueOff val="0"/>
                  <a:satOff val="0"/>
                  <a:lumOff val="0"/>
                  <a:alphaOff val="0"/>
                </a:sysClr>
              </a:solidFill>
              <a:latin typeface="Calibri"/>
              <a:ea typeface="+mn-ea"/>
              <a:cs typeface="+mn-cs"/>
            </a:rPr>
            <a:t>-Self-help</a:t>
          </a:r>
          <a:endParaRPr lang="en-AU" sz="1600" dirty="0">
            <a:solidFill>
              <a:sysClr val="windowText" lastClr="000000">
                <a:hueOff val="0"/>
                <a:satOff val="0"/>
                <a:lumOff val="0"/>
                <a:alphaOff val="0"/>
              </a:sysClr>
            </a:solidFill>
            <a:latin typeface="Calibri"/>
            <a:ea typeface="+mn-ea"/>
            <a:cs typeface="+mn-cs"/>
          </a:endParaRPr>
        </a:p>
        <a:p>
          <a:r>
            <a:rPr lang="en-AU" sz="1600" dirty="0" smtClean="0">
              <a:solidFill>
                <a:sysClr val="windowText" lastClr="000000">
                  <a:hueOff val="0"/>
                  <a:satOff val="0"/>
                  <a:lumOff val="0"/>
                  <a:alphaOff val="0"/>
                </a:sysClr>
              </a:solidFill>
              <a:latin typeface="Calibri"/>
              <a:ea typeface="+mn-ea"/>
              <a:cs typeface="+mn-cs"/>
            </a:rPr>
            <a:t>-Healthy </a:t>
          </a:r>
          <a:r>
            <a:rPr lang="en-AU" sz="1600" dirty="0">
              <a:solidFill>
                <a:sysClr val="windowText" lastClr="000000">
                  <a:hueOff val="0"/>
                  <a:satOff val="0"/>
                  <a:lumOff val="0"/>
                  <a:alphaOff val="0"/>
                </a:sysClr>
              </a:solidFill>
              <a:latin typeface="Calibri"/>
              <a:ea typeface="+mn-ea"/>
              <a:cs typeface="+mn-cs"/>
            </a:rPr>
            <a:t>lifestyle: exercise, sleep hygiene</a:t>
          </a:r>
        </a:p>
        <a:p>
          <a:r>
            <a:rPr lang="en-AU" sz="1600" dirty="0" smtClean="0">
              <a:solidFill>
                <a:sysClr val="windowText" lastClr="000000">
                  <a:hueOff val="0"/>
                  <a:satOff val="0"/>
                  <a:lumOff val="0"/>
                  <a:alphaOff val="0"/>
                </a:sysClr>
              </a:solidFill>
              <a:latin typeface="Calibri"/>
              <a:ea typeface="+mn-ea"/>
              <a:cs typeface="+mn-cs"/>
            </a:rPr>
            <a:t>-Supportive </a:t>
          </a:r>
          <a:r>
            <a:rPr lang="en-AU" sz="1600" dirty="0">
              <a:solidFill>
                <a:sysClr val="windowText" lastClr="000000">
                  <a:hueOff val="0"/>
                  <a:satOff val="0"/>
                  <a:lumOff val="0"/>
                  <a:alphaOff val="0"/>
                </a:sysClr>
              </a:solidFill>
              <a:latin typeface="Calibri"/>
              <a:ea typeface="+mn-ea"/>
              <a:cs typeface="+mn-cs"/>
            </a:rPr>
            <a:t>psychotherapy (problem solving, stress management, pleasant events</a:t>
          </a:r>
          <a:r>
            <a:rPr lang="en-AU" sz="1600" dirty="0" smtClean="0">
              <a:solidFill>
                <a:sysClr val="windowText" lastClr="000000">
                  <a:hueOff val="0"/>
                  <a:satOff val="0"/>
                  <a:lumOff val="0"/>
                  <a:alphaOff val="0"/>
                </a:sysClr>
              </a:solidFill>
              <a:latin typeface="Calibri"/>
              <a:ea typeface="+mn-ea"/>
              <a:cs typeface="+mn-cs"/>
            </a:rPr>
            <a:t>)</a:t>
          </a:r>
          <a:endParaRPr lang="en-AU" sz="1600" dirty="0">
            <a:solidFill>
              <a:sysClr val="windowText" lastClr="000000">
                <a:hueOff val="0"/>
                <a:satOff val="0"/>
                <a:lumOff val="0"/>
                <a:alphaOff val="0"/>
              </a:sysClr>
            </a:solidFill>
            <a:latin typeface="Calibri"/>
            <a:ea typeface="+mn-ea"/>
            <a:cs typeface="+mn-cs"/>
          </a:endParaRPr>
        </a:p>
      </dgm:t>
    </dgm:pt>
    <dgm:pt modelId="{7C18A179-85DA-4289-AB82-13F0C6A345B0}" type="parTrans" cxnId="{9F1E6C26-271E-4804-BFB2-9BAAFA509665}">
      <dgm:prSet/>
      <dgm:spPr/>
      <dgm:t>
        <a:bodyPr/>
        <a:lstStyle/>
        <a:p>
          <a:endParaRPr lang="en-AU"/>
        </a:p>
      </dgm:t>
    </dgm:pt>
    <dgm:pt modelId="{478FAF05-C7C8-4256-8AD2-C7C3139378B0}" type="sibTrans" cxnId="{9F1E6C26-271E-4804-BFB2-9BAAFA509665}">
      <dgm:prSet/>
      <dgm:spPr/>
      <dgm:t>
        <a:bodyPr/>
        <a:lstStyle/>
        <a:p>
          <a:endParaRPr lang="en-AU"/>
        </a:p>
      </dgm:t>
    </dgm:pt>
    <dgm:pt modelId="{419670B7-1A81-4637-822E-12992A0A4BF4}" type="pres">
      <dgm:prSet presAssocID="{D6FB1CF2-8F54-4130-954D-56019CFADF4C}" presName="arrowDiagram" presStyleCnt="0">
        <dgm:presLayoutVars>
          <dgm:chMax val="5"/>
          <dgm:dir/>
          <dgm:resizeHandles val="exact"/>
        </dgm:presLayoutVars>
      </dgm:prSet>
      <dgm:spPr/>
    </dgm:pt>
    <dgm:pt modelId="{36595F27-10F9-4021-9D14-A31E077CBB7E}" type="pres">
      <dgm:prSet presAssocID="{D6FB1CF2-8F54-4130-954D-56019CFADF4C}" presName="arrow" presStyleLbl="bgShp" presStyleIdx="0" presStyleCnt="1"/>
      <dgm:spPr>
        <a:xfrm>
          <a:off x="972581" y="0"/>
          <a:ext cx="7241540" cy="4525963"/>
        </a:xfrm>
        <a:prstGeom prst="swooshArrow">
          <a:avLst>
            <a:gd name="adj1" fmla="val 25000"/>
            <a:gd name="adj2" fmla="val 25000"/>
          </a:avLst>
        </a:prstGeom>
        <a:gradFill rotWithShape="0">
          <a:gsLst>
            <a:gs pos="0">
              <a:srgbClr val="4F81BD">
                <a:tint val="40000"/>
                <a:hueOff val="0"/>
                <a:satOff val="0"/>
                <a:lumOff val="0"/>
                <a:alphaOff val="0"/>
                <a:shade val="51000"/>
                <a:satMod val="130000"/>
              </a:srgbClr>
            </a:gs>
            <a:gs pos="80000">
              <a:srgbClr val="4F81BD">
                <a:tint val="40000"/>
                <a:hueOff val="0"/>
                <a:satOff val="0"/>
                <a:lumOff val="0"/>
                <a:alphaOff val="0"/>
                <a:shade val="93000"/>
                <a:satMod val="130000"/>
              </a:srgbClr>
            </a:gs>
            <a:gs pos="100000">
              <a:srgbClr val="4F81BD">
                <a:tint val="40000"/>
                <a:hueOff val="0"/>
                <a:satOff val="0"/>
                <a:lumOff val="0"/>
                <a:alphaOff val="0"/>
                <a:shade val="94000"/>
                <a:satMod val="135000"/>
              </a:srgbClr>
            </a:gs>
          </a:gsLst>
          <a:lin ang="16200000" scaled="0"/>
        </a:gradFill>
        <a:ln>
          <a:noFill/>
        </a:ln>
        <a:effectLst/>
        <a:scene3d>
          <a:camera prst="orthographicFront"/>
          <a:lightRig rig="flat" dir="t"/>
        </a:scene3d>
        <a:sp3d z="-190500" extrusionH="12700" prstMaterial="plastic">
          <a:bevelT w="50800" h="50800"/>
        </a:sp3d>
      </dgm:spPr>
    </dgm:pt>
    <dgm:pt modelId="{580B4F4E-3C60-4367-9845-4F23DE4A21BD}" type="pres">
      <dgm:prSet presAssocID="{D6FB1CF2-8F54-4130-954D-56019CFADF4C}" presName="arrowDiagram4" presStyleCnt="0"/>
      <dgm:spPr/>
    </dgm:pt>
    <dgm:pt modelId="{21B22125-48D3-4A90-A0AC-0AFA74E7FDBE}" type="pres">
      <dgm:prSet presAssocID="{010E3505-7412-4FFC-AA1A-A291663EB050}" presName="bullet4a" presStyleLbl="node1" presStyleIdx="0" presStyleCnt="4"/>
      <dgm:spPr>
        <a:xfrm>
          <a:off x="1685872" y="3365506"/>
          <a:ext cx="166555" cy="166555"/>
        </a:xfrm>
        <a:prstGeom prst="ellipse">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pt>
    <dgm:pt modelId="{FF8BD112-9D14-456F-869A-CF0A49ABE887}" type="pres">
      <dgm:prSet presAssocID="{010E3505-7412-4FFC-AA1A-A291663EB050}" presName="textBox4a" presStyleLbl="revTx" presStyleIdx="0" presStyleCnt="4" custScaleX="235552">
        <dgm:presLayoutVars>
          <dgm:bulletEnabled val="1"/>
        </dgm:presLayoutVars>
      </dgm:prSet>
      <dgm:spPr>
        <a:prstGeom prst="rect">
          <a:avLst/>
        </a:prstGeom>
      </dgm:spPr>
      <dgm:t>
        <a:bodyPr/>
        <a:lstStyle/>
        <a:p>
          <a:endParaRPr lang="en-AU"/>
        </a:p>
      </dgm:t>
    </dgm:pt>
    <dgm:pt modelId="{846A02C1-8EF2-4083-8121-96B22948FF2E}" type="pres">
      <dgm:prSet presAssocID="{B89012D7-01C1-447C-810C-C160177973F9}" presName="bullet4b" presStyleLbl="node1" presStyleIdx="1" presStyleCnt="4"/>
      <dgm:spPr>
        <a:xfrm>
          <a:off x="2862623" y="2312767"/>
          <a:ext cx="289661" cy="289661"/>
        </a:xfrm>
        <a:prstGeom prst="ellipse">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pt>
    <dgm:pt modelId="{76F95EE6-68DC-445D-818A-8868F844D92F}" type="pres">
      <dgm:prSet presAssocID="{B89012D7-01C1-447C-810C-C160177973F9}" presName="textBox4b" presStyleLbl="revTx" presStyleIdx="1" presStyleCnt="4" custScaleX="135121" custScaleY="87559">
        <dgm:presLayoutVars>
          <dgm:bulletEnabled val="1"/>
        </dgm:presLayoutVars>
      </dgm:prSet>
      <dgm:spPr>
        <a:prstGeom prst="rect">
          <a:avLst/>
        </a:prstGeom>
      </dgm:spPr>
      <dgm:t>
        <a:bodyPr/>
        <a:lstStyle/>
        <a:p>
          <a:endParaRPr lang="en-AU"/>
        </a:p>
      </dgm:t>
    </dgm:pt>
    <dgm:pt modelId="{75546007-E1B3-4E6A-B414-60B6552674E1}" type="pres">
      <dgm:prSet presAssocID="{86199BA9-E9B6-4B08-BD16-C2CF64F45181}" presName="bullet4c" presStyleLbl="node1" presStyleIdx="2" presStyleCnt="4"/>
      <dgm:spPr>
        <a:xfrm>
          <a:off x="4365243" y="1537017"/>
          <a:ext cx="383801" cy="383801"/>
        </a:xfrm>
        <a:prstGeom prst="ellipse">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pt>
    <dgm:pt modelId="{EF45BFDD-BA41-4D63-B21F-4937841A4422}" type="pres">
      <dgm:prSet presAssocID="{86199BA9-E9B6-4B08-BD16-C2CF64F45181}" presName="textBox4c" presStyleLbl="revTx" presStyleIdx="2" presStyleCnt="4">
        <dgm:presLayoutVars>
          <dgm:bulletEnabled val="1"/>
        </dgm:presLayoutVars>
      </dgm:prSet>
      <dgm:spPr>
        <a:prstGeom prst="rect">
          <a:avLst/>
        </a:prstGeom>
      </dgm:spPr>
      <dgm:t>
        <a:bodyPr/>
        <a:lstStyle/>
        <a:p>
          <a:endParaRPr lang="en-AU"/>
        </a:p>
      </dgm:t>
    </dgm:pt>
    <dgm:pt modelId="{984E5A67-7901-4353-815C-BA29C7D7EC10}" type="pres">
      <dgm:prSet presAssocID="{65E93D46-E664-4D66-9CD3-7C21BE9F4403}" presName="bullet4d" presStyleLbl="node1" presStyleIdx="3" presStyleCnt="4"/>
      <dgm:spPr>
        <a:xfrm>
          <a:off x="6001831" y="1023772"/>
          <a:ext cx="514149" cy="514149"/>
        </a:xfrm>
        <a:prstGeom prst="ellipse">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pt>
    <dgm:pt modelId="{E7736503-40E6-46D6-8ED8-A6354229CC4E}" type="pres">
      <dgm:prSet presAssocID="{65E93D46-E664-4D66-9CD3-7C21BE9F4403}" presName="textBox4d" presStyleLbl="revTx" presStyleIdx="3" presStyleCnt="4" custScaleX="174640" custLinFactNeighborX="38956" custLinFactNeighborY="670">
        <dgm:presLayoutVars>
          <dgm:bulletEnabled val="1"/>
        </dgm:presLayoutVars>
      </dgm:prSet>
      <dgm:spPr>
        <a:prstGeom prst="rect">
          <a:avLst/>
        </a:prstGeom>
      </dgm:spPr>
      <dgm:t>
        <a:bodyPr/>
        <a:lstStyle/>
        <a:p>
          <a:endParaRPr lang="en-AU"/>
        </a:p>
      </dgm:t>
    </dgm:pt>
  </dgm:ptLst>
  <dgm:cxnLst>
    <dgm:cxn modelId="{7D3B6A97-EECA-4A7B-BA76-459FDB7BB2C6}" type="presOf" srcId="{86199BA9-E9B6-4B08-BD16-C2CF64F45181}" destId="{EF45BFDD-BA41-4D63-B21F-4937841A4422}" srcOrd="0" destOrd="0" presId="urn:microsoft.com/office/officeart/2005/8/layout/arrow2"/>
    <dgm:cxn modelId="{D38F7F07-80FA-4D8B-8D58-397EB77A3149}" type="presOf" srcId="{65E93D46-E664-4D66-9CD3-7C21BE9F4403}" destId="{E7736503-40E6-46D6-8ED8-A6354229CC4E}" srcOrd="0" destOrd="0" presId="urn:microsoft.com/office/officeart/2005/8/layout/arrow2"/>
    <dgm:cxn modelId="{9F1E6C26-271E-4804-BFB2-9BAAFA509665}" srcId="{D6FB1CF2-8F54-4130-954D-56019CFADF4C}" destId="{65E93D46-E664-4D66-9CD3-7C21BE9F4403}" srcOrd="3" destOrd="0" parTransId="{7C18A179-85DA-4289-AB82-13F0C6A345B0}" sibTransId="{478FAF05-C7C8-4256-8AD2-C7C3139378B0}"/>
    <dgm:cxn modelId="{148E59C2-41D0-4CEA-98DF-C0D753244E3C}" type="presOf" srcId="{D6FB1CF2-8F54-4130-954D-56019CFADF4C}" destId="{419670B7-1A81-4637-822E-12992A0A4BF4}" srcOrd="0" destOrd="0" presId="urn:microsoft.com/office/officeart/2005/8/layout/arrow2"/>
    <dgm:cxn modelId="{386FD643-DE86-4D39-8A21-B737A3A26693}" type="presOf" srcId="{010E3505-7412-4FFC-AA1A-A291663EB050}" destId="{FF8BD112-9D14-456F-869A-CF0A49ABE887}" srcOrd="0" destOrd="0" presId="urn:microsoft.com/office/officeart/2005/8/layout/arrow2"/>
    <dgm:cxn modelId="{0D181515-EF8A-4EC2-A51D-A1C39E907EFF}" type="presOf" srcId="{B89012D7-01C1-447C-810C-C160177973F9}" destId="{76F95EE6-68DC-445D-818A-8868F844D92F}" srcOrd="0" destOrd="0" presId="urn:microsoft.com/office/officeart/2005/8/layout/arrow2"/>
    <dgm:cxn modelId="{81135B95-3D2E-4894-9516-8316269253EC}" srcId="{D6FB1CF2-8F54-4130-954D-56019CFADF4C}" destId="{010E3505-7412-4FFC-AA1A-A291663EB050}" srcOrd="0" destOrd="0" parTransId="{C94E67CC-89CC-4006-88F9-CF1FD894771F}" sibTransId="{46078924-BC74-4E5F-97D3-12EA3F61A267}"/>
    <dgm:cxn modelId="{D83FB4DC-09A5-4F0A-A7E3-ACAE20154188}" srcId="{D6FB1CF2-8F54-4130-954D-56019CFADF4C}" destId="{86199BA9-E9B6-4B08-BD16-C2CF64F45181}" srcOrd="2" destOrd="0" parTransId="{9F1F6FCA-CDE1-486D-9CCA-5A2BB0B4EC09}" sibTransId="{0BEC9224-2EC9-45CE-BC4E-8E0FC3A89078}"/>
    <dgm:cxn modelId="{0D67B253-B38E-4855-A9E6-6AF5EB01AD4C}" srcId="{D6FB1CF2-8F54-4130-954D-56019CFADF4C}" destId="{B89012D7-01C1-447C-810C-C160177973F9}" srcOrd="1" destOrd="0" parTransId="{915EC252-43AB-4C36-9A29-31FC5C8FD564}" sibTransId="{C017865D-BDAF-4D99-9B66-34F51CFBAA1B}"/>
    <dgm:cxn modelId="{1241FC62-3D51-4BB3-B4DE-08487C2A1B6D}" type="presParOf" srcId="{419670B7-1A81-4637-822E-12992A0A4BF4}" destId="{36595F27-10F9-4021-9D14-A31E077CBB7E}" srcOrd="0" destOrd="0" presId="urn:microsoft.com/office/officeart/2005/8/layout/arrow2"/>
    <dgm:cxn modelId="{4B68F54C-CFF1-41FE-81A6-433239C2DF3F}" type="presParOf" srcId="{419670B7-1A81-4637-822E-12992A0A4BF4}" destId="{580B4F4E-3C60-4367-9845-4F23DE4A21BD}" srcOrd="1" destOrd="0" presId="urn:microsoft.com/office/officeart/2005/8/layout/arrow2"/>
    <dgm:cxn modelId="{70EF927F-4232-48A6-99CC-E4CD1ADB68EA}" type="presParOf" srcId="{580B4F4E-3C60-4367-9845-4F23DE4A21BD}" destId="{21B22125-48D3-4A90-A0AC-0AFA74E7FDBE}" srcOrd="0" destOrd="0" presId="urn:microsoft.com/office/officeart/2005/8/layout/arrow2"/>
    <dgm:cxn modelId="{323F40DC-2F55-4B80-BE37-8F4A388B6CFA}" type="presParOf" srcId="{580B4F4E-3C60-4367-9845-4F23DE4A21BD}" destId="{FF8BD112-9D14-456F-869A-CF0A49ABE887}" srcOrd="1" destOrd="0" presId="urn:microsoft.com/office/officeart/2005/8/layout/arrow2"/>
    <dgm:cxn modelId="{815AA69C-C941-4F07-8E21-128B482C79E7}" type="presParOf" srcId="{580B4F4E-3C60-4367-9845-4F23DE4A21BD}" destId="{846A02C1-8EF2-4083-8121-96B22948FF2E}" srcOrd="2" destOrd="0" presId="urn:microsoft.com/office/officeart/2005/8/layout/arrow2"/>
    <dgm:cxn modelId="{41A88ADF-EC90-4A40-9862-2F0D56407FC1}" type="presParOf" srcId="{580B4F4E-3C60-4367-9845-4F23DE4A21BD}" destId="{76F95EE6-68DC-445D-818A-8868F844D92F}" srcOrd="3" destOrd="0" presId="urn:microsoft.com/office/officeart/2005/8/layout/arrow2"/>
    <dgm:cxn modelId="{BFE0C1BA-240A-4602-858E-B942279A2D99}" type="presParOf" srcId="{580B4F4E-3C60-4367-9845-4F23DE4A21BD}" destId="{75546007-E1B3-4E6A-B414-60B6552674E1}" srcOrd="4" destOrd="0" presId="urn:microsoft.com/office/officeart/2005/8/layout/arrow2"/>
    <dgm:cxn modelId="{AB168258-02D6-496B-97F7-F60C9A204805}" type="presParOf" srcId="{580B4F4E-3C60-4367-9845-4F23DE4A21BD}" destId="{EF45BFDD-BA41-4D63-B21F-4937841A4422}" srcOrd="5" destOrd="0" presId="urn:microsoft.com/office/officeart/2005/8/layout/arrow2"/>
    <dgm:cxn modelId="{1A152358-12A1-4F92-ABDE-CE4D4CB89EC3}" type="presParOf" srcId="{580B4F4E-3C60-4367-9845-4F23DE4A21BD}" destId="{984E5A67-7901-4353-815C-BA29C7D7EC10}" srcOrd="6" destOrd="0" presId="urn:microsoft.com/office/officeart/2005/8/layout/arrow2"/>
    <dgm:cxn modelId="{4C759C8A-44F7-4D9D-AD82-7AFCAB787FB3}" type="presParOf" srcId="{580B4F4E-3C60-4367-9845-4F23DE4A21BD}" destId="{E7736503-40E6-46D6-8ED8-A6354229CC4E}"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95F27-10F9-4021-9D14-A31E077CBB7E}">
      <dsp:nvSpPr>
        <dsp:cNvPr id="0" name=""/>
        <dsp:cNvSpPr/>
      </dsp:nvSpPr>
      <dsp:spPr>
        <a:xfrm>
          <a:off x="1073612" y="0"/>
          <a:ext cx="7765017" cy="4853136"/>
        </a:xfrm>
        <a:prstGeom prst="swooshArrow">
          <a:avLst>
            <a:gd name="adj1" fmla="val 25000"/>
            <a:gd name="adj2" fmla="val 25000"/>
          </a:avLst>
        </a:prstGeom>
        <a:gradFill rotWithShape="0">
          <a:gsLst>
            <a:gs pos="0">
              <a:srgbClr val="4F81BD">
                <a:tint val="40000"/>
                <a:hueOff val="0"/>
                <a:satOff val="0"/>
                <a:lumOff val="0"/>
                <a:alphaOff val="0"/>
                <a:shade val="51000"/>
                <a:satMod val="130000"/>
              </a:srgbClr>
            </a:gs>
            <a:gs pos="80000">
              <a:srgbClr val="4F81BD">
                <a:tint val="40000"/>
                <a:hueOff val="0"/>
                <a:satOff val="0"/>
                <a:lumOff val="0"/>
                <a:alphaOff val="0"/>
                <a:shade val="93000"/>
                <a:satMod val="130000"/>
              </a:srgbClr>
            </a:gs>
            <a:gs pos="100000">
              <a:srgbClr val="4F81BD">
                <a:tint val="40000"/>
                <a:hueOff val="0"/>
                <a:satOff val="0"/>
                <a:lumOff val="0"/>
                <a:alphaOff val="0"/>
                <a:shade val="94000"/>
                <a:satMod val="135000"/>
              </a:srgb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1B22125-48D3-4A90-A0AC-0AFA74E7FDBE}">
      <dsp:nvSpPr>
        <dsp:cNvPr id="0" name=""/>
        <dsp:cNvSpPr/>
      </dsp:nvSpPr>
      <dsp:spPr>
        <a:xfrm>
          <a:off x="1838466" y="3608791"/>
          <a:ext cx="178595" cy="178595"/>
        </a:xfrm>
        <a:prstGeom prst="ellipse">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F8BD112-9D14-456F-869A-CF0A49ABE887}">
      <dsp:nvSpPr>
        <dsp:cNvPr id="0" name=""/>
        <dsp:cNvSpPr/>
      </dsp:nvSpPr>
      <dsp:spPr>
        <a:xfrm>
          <a:off x="1027822" y="3698089"/>
          <a:ext cx="3127701" cy="1155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634" tIns="0" rIns="0" bIns="0" numCol="1" spcCol="1270" anchor="t" anchorCtr="0">
          <a:noAutofit/>
        </a:bodyPr>
        <a:lstStyle/>
        <a:p>
          <a:pPr lvl="0" algn="l" defTabSz="1066800">
            <a:lnSpc>
              <a:spcPct val="90000"/>
            </a:lnSpc>
            <a:spcBef>
              <a:spcPct val="0"/>
            </a:spcBef>
            <a:spcAft>
              <a:spcPct val="35000"/>
            </a:spcAft>
          </a:pPr>
          <a:r>
            <a:rPr lang="en-AU" sz="2400" b="1" kern="1200" dirty="0">
              <a:solidFill>
                <a:sysClr val="windowText" lastClr="000000">
                  <a:hueOff val="0"/>
                  <a:satOff val="0"/>
                  <a:lumOff val="0"/>
                  <a:alphaOff val="0"/>
                </a:sysClr>
              </a:solidFill>
              <a:latin typeface="Calibri"/>
              <a:ea typeface="+mn-ea"/>
              <a:cs typeface="+mn-cs"/>
            </a:rPr>
            <a:t>ALL PATIENTS</a:t>
          </a:r>
        </a:p>
      </dsp:txBody>
      <dsp:txXfrm>
        <a:off x="1027822" y="3698089"/>
        <a:ext cx="3127701" cy="1155046"/>
      </dsp:txXfrm>
    </dsp:sp>
    <dsp:sp modelId="{846A02C1-8EF2-4083-8121-96B22948FF2E}">
      <dsp:nvSpPr>
        <dsp:cNvPr id="0" name=""/>
        <dsp:cNvSpPr/>
      </dsp:nvSpPr>
      <dsp:spPr>
        <a:xfrm>
          <a:off x="3100282" y="2479952"/>
          <a:ext cx="310600" cy="310600"/>
        </a:xfrm>
        <a:prstGeom prst="ellipse">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6F95EE6-68DC-445D-818A-8868F844D92F}">
      <dsp:nvSpPr>
        <dsp:cNvPr id="0" name=""/>
        <dsp:cNvSpPr/>
      </dsp:nvSpPr>
      <dsp:spPr>
        <a:xfrm>
          <a:off x="2969231" y="2773216"/>
          <a:ext cx="2203355" cy="1941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81" tIns="0" rIns="0" bIns="0" numCol="1" spcCol="1270" anchor="t" anchorCtr="0">
          <a:noAutofit/>
        </a:bodyPr>
        <a:lstStyle/>
        <a:p>
          <a:pPr lvl="0" algn="l" defTabSz="711200">
            <a:lnSpc>
              <a:spcPct val="90000"/>
            </a:lnSpc>
            <a:spcBef>
              <a:spcPct val="0"/>
            </a:spcBef>
            <a:spcAft>
              <a:spcPct val="35000"/>
            </a:spcAft>
          </a:pPr>
          <a:r>
            <a:rPr lang="en-AU" sz="1600" b="1" kern="1200" dirty="0">
              <a:solidFill>
                <a:sysClr val="windowText" lastClr="000000">
                  <a:hueOff val="0"/>
                  <a:satOff val="0"/>
                  <a:lumOff val="0"/>
                  <a:alphaOff val="0"/>
                </a:sysClr>
              </a:solidFill>
              <a:latin typeface="Calibri"/>
              <a:ea typeface="+mn-ea"/>
              <a:cs typeface="+mn-cs"/>
            </a:rPr>
            <a:t>CONDUCT A RISK ASSESSMENT</a:t>
          </a:r>
        </a:p>
      </dsp:txBody>
      <dsp:txXfrm>
        <a:off x="2969231" y="2773216"/>
        <a:ext cx="2203355" cy="1941956"/>
      </dsp:txXfrm>
    </dsp:sp>
    <dsp:sp modelId="{75546007-E1B3-4E6A-B414-60B6552674E1}">
      <dsp:nvSpPr>
        <dsp:cNvPr id="0" name=""/>
        <dsp:cNvSpPr/>
      </dsp:nvSpPr>
      <dsp:spPr>
        <a:xfrm>
          <a:off x="4711523" y="1648124"/>
          <a:ext cx="411545" cy="411545"/>
        </a:xfrm>
        <a:prstGeom prst="ellipse">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F45BFDD-BA41-4D63-B21F-4937841A4422}">
      <dsp:nvSpPr>
        <dsp:cNvPr id="0" name=""/>
        <dsp:cNvSpPr/>
      </dsp:nvSpPr>
      <dsp:spPr>
        <a:xfrm>
          <a:off x="4917296" y="1853897"/>
          <a:ext cx="1630653" cy="2999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070" tIns="0" rIns="0" bIns="0" numCol="1" spcCol="1270" anchor="t" anchorCtr="0">
          <a:noAutofit/>
        </a:bodyPr>
        <a:lstStyle/>
        <a:p>
          <a:pPr lvl="0" algn="l" defTabSz="622300">
            <a:lnSpc>
              <a:spcPct val="90000"/>
            </a:lnSpc>
            <a:spcBef>
              <a:spcPct val="0"/>
            </a:spcBef>
            <a:spcAft>
              <a:spcPct val="35000"/>
            </a:spcAft>
          </a:pPr>
          <a:r>
            <a:rPr lang="en-AU" sz="1400" b="1" kern="1200" dirty="0">
              <a:solidFill>
                <a:sysClr val="windowText" lastClr="000000">
                  <a:hueOff val="0"/>
                  <a:satOff val="0"/>
                  <a:lumOff val="0"/>
                  <a:alphaOff val="0"/>
                </a:sysClr>
              </a:solidFill>
              <a:latin typeface="Calibri"/>
              <a:ea typeface="+mn-ea"/>
              <a:cs typeface="+mn-cs"/>
            </a:rPr>
            <a:t>ESTABLISH SEVERITY </a:t>
          </a:r>
        </a:p>
        <a:p>
          <a:pPr lvl="0" algn="l" defTabSz="622300">
            <a:lnSpc>
              <a:spcPct val="90000"/>
            </a:lnSpc>
            <a:spcBef>
              <a:spcPct val="0"/>
            </a:spcBef>
            <a:spcAft>
              <a:spcPct val="35000"/>
            </a:spcAft>
          </a:pPr>
          <a:r>
            <a:rPr lang="en-AU" sz="1400" kern="1200" dirty="0">
              <a:solidFill>
                <a:sysClr val="windowText" lastClr="000000">
                  <a:hueOff val="0"/>
                  <a:satOff val="0"/>
                  <a:lumOff val="0"/>
                  <a:alphaOff val="0"/>
                </a:sysClr>
              </a:solidFill>
              <a:latin typeface="Calibri"/>
              <a:ea typeface="+mn-ea"/>
              <a:cs typeface="+mn-cs"/>
            </a:rPr>
            <a:t>[</a:t>
          </a:r>
          <a:r>
            <a:rPr lang="en-AU" sz="1600" kern="1200" dirty="0">
              <a:solidFill>
                <a:sysClr val="windowText" lastClr="000000">
                  <a:hueOff val="0"/>
                  <a:satOff val="0"/>
                  <a:lumOff val="0"/>
                  <a:alphaOff val="0"/>
                </a:sysClr>
              </a:solidFill>
              <a:latin typeface="Calibri"/>
              <a:ea typeface="+mn-ea"/>
              <a:cs typeface="+mn-cs"/>
            </a:rPr>
            <a:t>clinical assessment +depression rating scale]</a:t>
          </a:r>
        </a:p>
      </dsp:txBody>
      <dsp:txXfrm>
        <a:off x="4917296" y="1853897"/>
        <a:ext cx="1630653" cy="2999238"/>
      </dsp:txXfrm>
    </dsp:sp>
    <dsp:sp modelId="{984E5A67-7901-4353-815C-BA29C7D7EC10}">
      <dsp:nvSpPr>
        <dsp:cNvPr id="0" name=""/>
        <dsp:cNvSpPr/>
      </dsp:nvSpPr>
      <dsp:spPr>
        <a:xfrm>
          <a:off x="6466417" y="1097779"/>
          <a:ext cx="551316" cy="551316"/>
        </a:xfrm>
        <a:prstGeom prst="ellipse">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7736503-40E6-46D6-8ED8-A6354229CC4E}">
      <dsp:nvSpPr>
        <dsp:cNvPr id="0" name=""/>
        <dsp:cNvSpPr/>
      </dsp:nvSpPr>
      <dsp:spPr>
        <a:xfrm>
          <a:off x="6768753" y="1373437"/>
          <a:ext cx="2847773" cy="3479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31" tIns="0" rIns="0" bIns="0" numCol="1" spcCol="1270" anchor="t" anchorCtr="0">
          <a:noAutofit/>
        </a:bodyPr>
        <a:lstStyle/>
        <a:p>
          <a:pPr lvl="0" algn="l" defTabSz="711200">
            <a:lnSpc>
              <a:spcPct val="90000"/>
            </a:lnSpc>
            <a:spcBef>
              <a:spcPct val="0"/>
            </a:spcBef>
            <a:spcAft>
              <a:spcPct val="35000"/>
            </a:spcAft>
          </a:pPr>
          <a:r>
            <a:rPr lang="en-AU" sz="1600" b="1" kern="1200" dirty="0">
              <a:solidFill>
                <a:sysClr val="windowText" lastClr="000000">
                  <a:hueOff val="0"/>
                  <a:satOff val="0"/>
                  <a:lumOff val="0"/>
                  <a:alphaOff val="0"/>
                </a:sysClr>
              </a:solidFill>
              <a:latin typeface="Calibri"/>
              <a:ea typeface="+mn-ea"/>
              <a:cs typeface="+mn-cs"/>
            </a:rPr>
            <a:t>SUPPORTIVE MANAGEMENT </a:t>
          </a:r>
        </a:p>
        <a:p>
          <a:pPr lvl="0" algn="l" defTabSz="711200">
            <a:lnSpc>
              <a:spcPct val="90000"/>
            </a:lnSpc>
            <a:spcBef>
              <a:spcPct val="0"/>
            </a:spcBef>
            <a:spcAft>
              <a:spcPct val="35000"/>
            </a:spcAft>
          </a:pPr>
          <a:r>
            <a:rPr lang="en-AU" sz="1200" kern="1200" dirty="0" smtClean="0">
              <a:solidFill>
                <a:sysClr val="windowText" lastClr="000000">
                  <a:hueOff val="0"/>
                  <a:satOff val="0"/>
                  <a:lumOff val="0"/>
                  <a:alphaOff val="0"/>
                </a:sysClr>
              </a:solidFill>
              <a:latin typeface="Calibri"/>
              <a:ea typeface="+mn-ea"/>
              <a:cs typeface="+mn-cs"/>
            </a:rPr>
            <a:t>-</a:t>
          </a:r>
          <a:r>
            <a:rPr lang="en-AU" sz="1600" kern="1200" dirty="0" smtClean="0">
              <a:solidFill>
                <a:sysClr val="windowText" lastClr="000000">
                  <a:hueOff val="0"/>
                  <a:satOff val="0"/>
                  <a:lumOff val="0"/>
                  <a:alphaOff val="0"/>
                </a:sysClr>
              </a:solidFill>
              <a:latin typeface="Calibri"/>
              <a:ea typeface="+mn-ea"/>
              <a:cs typeface="+mn-cs"/>
            </a:rPr>
            <a:t>Build </a:t>
          </a:r>
          <a:r>
            <a:rPr lang="en-AU" sz="1600" kern="1200" dirty="0">
              <a:solidFill>
                <a:sysClr val="windowText" lastClr="000000">
                  <a:hueOff val="0"/>
                  <a:satOff val="0"/>
                  <a:lumOff val="0"/>
                  <a:alphaOff val="0"/>
                </a:sysClr>
              </a:solidFill>
              <a:latin typeface="Calibri"/>
              <a:ea typeface="+mn-ea"/>
              <a:cs typeface="+mn-cs"/>
            </a:rPr>
            <a:t>rapport</a:t>
          </a:r>
        </a:p>
        <a:p>
          <a:pPr lvl="0" algn="l" defTabSz="711200">
            <a:lnSpc>
              <a:spcPct val="90000"/>
            </a:lnSpc>
            <a:spcBef>
              <a:spcPct val="0"/>
            </a:spcBef>
            <a:spcAft>
              <a:spcPct val="35000"/>
            </a:spcAft>
          </a:pPr>
          <a:r>
            <a:rPr lang="en-AU" sz="1600" kern="1200" dirty="0" smtClean="0">
              <a:solidFill>
                <a:sysClr val="windowText" lastClr="000000">
                  <a:hueOff val="0"/>
                  <a:satOff val="0"/>
                  <a:lumOff val="0"/>
                  <a:alphaOff val="0"/>
                </a:sysClr>
              </a:solidFill>
              <a:latin typeface="Calibri"/>
              <a:ea typeface="+mn-ea"/>
              <a:cs typeface="+mn-cs"/>
            </a:rPr>
            <a:t>-Psycho-education</a:t>
          </a:r>
          <a:endParaRPr lang="en-AU" sz="1600" kern="1200" dirty="0">
            <a:solidFill>
              <a:sysClr val="windowText" lastClr="000000">
                <a:hueOff val="0"/>
                <a:satOff val="0"/>
                <a:lumOff val="0"/>
                <a:alphaOff val="0"/>
              </a:sysClr>
            </a:solidFill>
            <a:latin typeface="Calibri"/>
            <a:ea typeface="+mn-ea"/>
            <a:cs typeface="+mn-cs"/>
          </a:endParaRPr>
        </a:p>
        <a:p>
          <a:pPr lvl="0" algn="l" defTabSz="711200">
            <a:lnSpc>
              <a:spcPct val="90000"/>
            </a:lnSpc>
            <a:spcBef>
              <a:spcPct val="0"/>
            </a:spcBef>
            <a:spcAft>
              <a:spcPct val="35000"/>
            </a:spcAft>
          </a:pPr>
          <a:r>
            <a:rPr lang="en-AU" sz="1600" kern="1200" dirty="0" smtClean="0">
              <a:solidFill>
                <a:sysClr val="windowText" lastClr="000000">
                  <a:hueOff val="0"/>
                  <a:satOff val="0"/>
                  <a:lumOff val="0"/>
                  <a:alphaOff val="0"/>
                </a:sysClr>
              </a:solidFill>
              <a:latin typeface="Calibri"/>
              <a:ea typeface="+mn-ea"/>
              <a:cs typeface="+mn-cs"/>
            </a:rPr>
            <a:t>-Self-help</a:t>
          </a:r>
          <a:endParaRPr lang="en-AU" sz="1600" kern="1200" dirty="0">
            <a:solidFill>
              <a:sysClr val="windowText" lastClr="000000">
                <a:hueOff val="0"/>
                <a:satOff val="0"/>
                <a:lumOff val="0"/>
                <a:alphaOff val="0"/>
              </a:sysClr>
            </a:solidFill>
            <a:latin typeface="Calibri"/>
            <a:ea typeface="+mn-ea"/>
            <a:cs typeface="+mn-cs"/>
          </a:endParaRPr>
        </a:p>
        <a:p>
          <a:pPr lvl="0" algn="l" defTabSz="711200">
            <a:lnSpc>
              <a:spcPct val="90000"/>
            </a:lnSpc>
            <a:spcBef>
              <a:spcPct val="0"/>
            </a:spcBef>
            <a:spcAft>
              <a:spcPct val="35000"/>
            </a:spcAft>
          </a:pPr>
          <a:r>
            <a:rPr lang="en-AU" sz="1600" kern="1200" dirty="0" smtClean="0">
              <a:solidFill>
                <a:sysClr val="windowText" lastClr="000000">
                  <a:hueOff val="0"/>
                  <a:satOff val="0"/>
                  <a:lumOff val="0"/>
                  <a:alphaOff val="0"/>
                </a:sysClr>
              </a:solidFill>
              <a:latin typeface="Calibri"/>
              <a:ea typeface="+mn-ea"/>
              <a:cs typeface="+mn-cs"/>
            </a:rPr>
            <a:t>-Healthy </a:t>
          </a:r>
          <a:r>
            <a:rPr lang="en-AU" sz="1600" kern="1200" dirty="0">
              <a:solidFill>
                <a:sysClr val="windowText" lastClr="000000">
                  <a:hueOff val="0"/>
                  <a:satOff val="0"/>
                  <a:lumOff val="0"/>
                  <a:alphaOff val="0"/>
                </a:sysClr>
              </a:solidFill>
              <a:latin typeface="Calibri"/>
              <a:ea typeface="+mn-ea"/>
              <a:cs typeface="+mn-cs"/>
            </a:rPr>
            <a:t>lifestyle: exercise, sleep hygiene</a:t>
          </a:r>
        </a:p>
        <a:p>
          <a:pPr lvl="0" algn="l" defTabSz="711200">
            <a:lnSpc>
              <a:spcPct val="90000"/>
            </a:lnSpc>
            <a:spcBef>
              <a:spcPct val="0"/>
            </a:spcBef>
            <a:spcAft>
              <a:spcPct val="35000"/>
            </a:spcAft>
          </a:pPr>
          <a:r>
            <a:rPr lang="en-AU" sz="1600" kern="1200" dirty="0" smtClean="0">
              <a:solidFill>
                <a:sysClr val="windowText" lastClr="000000">
                  <a:hueOff val="0"/>
                  <a:satOff val="0"/>
                  <a:lumOff val="0"/>
                  <a:alphaOff val="0"/>
                </a:sysClr>
              </a:solidFill>
              <a:latin typeface="Calibri"/>
              <a:ea typeface="+mn-ea"/>
              <a:cs typeface="+mn-cs"/>
            </a:rPr>
            <a:t>-Supportive </a:t>
          </a:r>
          <a:r>
            <a:rPr lang="en-AU" sz="1600" kern="1200" dirty="0">
              <a:solidFill>
                <a:sysClr val="windowText" lastClr="000000">
                  <a:hueOff val="0"/>
                  <a:satOff val="0"/>
                  <a:lumOff val="0"/>
                  <a:alphaOff val="0"/>
                </a:sysClr>
              </a:solidFill>
              <a:latin typeface="Calibri"/>
              <a:ea typeface="+mn-ea"/>
              <a:cs typeface="+mn-cs"/>
            </a:rPr>
            <a:t>psychotherapy (problem solving, stress management, pleasant events</a:t>
          </a:r>
          <a:r>
            <a:rPr lang="en-AU" sz="1600" kern="1200" dirty="0" smtClean="0">
              <a:solidFill>
                <a:sysClr val="windowText" lastClr="000000">
                  <a:hueOff val="0"/>
                  <a:satOff val="0"/>
                  <a:lumOff val="0"/>
                  <a:alphaOff val="0"/>
                </a:sysClr>
              </a:solidFill>
              <a:latin typeface="Calibri"/>
              <a:ea typeface="+mn-ea"/>
              <a:cs typeface="+mn-cs"/>
            </a:rPr>
            <a:t>)</a:t>
          </a:r>
          <a:endParaRPr lang="en-AU" sz="1600" kern="1200" dirty="0">
            <a:solidFill>
              <a:sysClr val="windowText" lastClr="000000">
                <a:hueOff val="0"/>
                <a:satOff val="0"/>
                <a:lumOff val="0"/>
                <a:alphaOff val="0"/>
              </a:sysClr>
            </a:solidFill>
            <a:latin typeface="Calibri"/>
            <a:ea typeface="+mn-ea"/>
            <a:cs typeface="+mn-cs"/>
          </a:endParaRPr>
        </a:p>
      </dsp:txBody>
      <dsp:txXfrm>
        <a:off x="6768753" y="1373437"/>
        <a:ext cx="2847773" cy="347969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D63F9-64BD-9D48-BF4F-FACD5BAF745A}" type="datetimeFigureOut">
              <a:rPr lang="en-US" smtClean="0"/>
              <a:t>4/18/2017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E46673-C549-6F4B-B00B-E45BB8C71152}" type="slidenum">
              <a:rPr lang="en-US" smtClean="0"/>
              <a:t>‹#›</a:t>
            </a:fld>
            <a:endParaRPr lang="en-US"/>
          </a:p>
        </p:txBody>
      </p:sp>
    </p:spTree>
    <p:extLst>
      <p:ext uri="{BB962C8B-B14F-4D97-AF65-F5344CB8AC3E}">
        <p14:creationId xmlns:p14="http://schemas.microsoft.com/office/powerpoint/2010/main" val="11147349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BE46673-C549-6F4B-B00B-E45BB8C71152}" type="slidenum">
              <a:rPr lang="en-US" smtClean="0"/>
              <a:t>1</a:t>
            </a:fld>
            <a:endParaRPr lang="en-US"/>
          </a:p>
        </p:txBody>
      </p:sp>
    </p:spTree>
    <p:extLst>
      <p:ext uri="{BB962C8B-B14F-4D97-AF65-F5344CB8AC3E}">
        <p14:creationId xmlns:p14="http://schemas.microsoft.com/office/powerpoint/2010/main" val="3029964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Anxiety disorders are among some of the earliest disorders to appear and most commonly begin by middle childhood to mid adolescence. As will be discussed later, it is common for anxiety disorders to appear within a context of temperamental inhibition (see below) and fearfulness. Hence it is often difficult to determine exactly when the actual anxiety disorder first begins and, to some extent, anxious children can often be said to be anxious from birth. However, estimates of average age of onset (these are averages, disorder can start earlier in individual cases) for the different disorders are as follows: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Animal phobias – early childhood (around 6-7 years) </a:t>
            </a:r>
            <a:endParaRPr lang="en-US" dirty="0" smtClean="0"/>
          </a:p>
          <a:p>
            <a:r>
              <a:rPr lang="en-US" sz="1200" kern="1200" dirty="0" smtClean="0">
                <a:solidFill>
                  <a:schemeClr val="tx1"/>
                </a:solidFill>
                <a:effectLst/>
                <a:latin typeface="+mn-lt"/>
                <a:ea typeface="+mn-ea"/>
                <a:cs typeface="+mn-cs"/>
              </a:rPr>
              <a:t>Separation anxiety disorder – early to mid-childhood (around 7-8 years) </a:t>
            </a:r>
            <a:endParaRPr lang="en-US" dirty="0" smtClean="0"/>
          </a:p>
          <a:p>
            <a:r>
              <a:rPr lang="en-US" sz="1200" kern="1200" dirty="0" err="1" smtClean="0">
                <a:solidFill>
                  <a:schemeClr val="tx1"/>
                </a:solidFill>
                <a:effectLst/>
                <a:latin typeface="+mn-lt"/>
                <a:ea typeface="+mn-ea"/>
                <a:cs typeface="+mn-cs"/>
              </a:rPr>
              <a:t>Generalised</a:t>
            </a:r>
            <a:r>
              <a:rPr lang="en-US" sz="1200" kern="1200" dirty="0" smtClean="0">
                <a:solidFill>
                  <a:schemeClr val="tx1"/>
                </a:solidFill>
                <a:effectLst/>
                <a:latin typeface="+mn-lt"/>
                <a:ea typeface="+mn-ea"/>
                <a:cs typeface="+mn-cs"/>
              </a:rPr>
              <a:t> anxiety disorder – late childhood (around 10-12 years) Social anxiety disorder – early adolescence (around 11-13 years) </a:t>
            </a:r>
            <a:endParaRPr lang="en-US" dirty="0" smtClean="0"/>
          </a:p>
          <a:p>
            <a:r>
              <a:rPr lang="en-US" sz="1200" kern="1200" dirty="0" smtClean="0">
                <a:solidFill>
                  <a:schemeClr val="tx1"/>
                </a:solidFill>
                <a:effectLst/>
                <a:latin typeface="+mn-lt"/>
                <a:ea typeface="+mn-ea"/>
                <a:cs typeface="+mn-cs"/>
              </a:rPr>
              <a:t>Obsessive compulsive disorder – mid adolescence (around 13-15 years) </a:t>
            </a:r>
            <a:endParaRPr lang="en-US" dirty="0" smtClean="0"/>
          </a:p>
          <a:p>
            <a:r>
              <a:rPr lang="en-US" sz="1200" kern="1200" dirty="0" smtClean="0">
                <a:solidFill>
                  <a:schemeClr val="tx1"/>
                </a:solidFill>
                <a:effectLst/>
                <a:latin typeface="+mn-lt"/>
                <a:ea typeface="+mn-ea"/>
                <a:cs typeface="+mn-cs"/>
              </a:rPr>
              <a:t>Panic disorder – early adulthood (around 22-24 years)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19</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116</a:t>
            </a:fld>
            <a:endParaRPr lang="en-US"/>
          </a:p>
        </p:txBody>
      </p:sp>
    </p:spTree>
    <p:extLst>
      <p:ext uri="{BB962C8B-B14F-4D97-AF65-F5344CB8AC3E}">
        <p14:creationId xmlns:p14="http://schemas.microsoft.com/office/powerpoint/2010/main" val="60104773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Even though subdividing patients according to age of onset has proven to be useful in identifying more homogenous subgroups, a dimensional approach has proven to be of even greater value. Factor-analytic studies have reduced OCD symptoms to a few consistent and clinically meaningful dimensions: contamination/cleaning, obsessions/checking, symmetry/ordering, and hoarding (</a:t>
            </a:r>
            <a:r>
              <a:rPr lang="en-US" sz="1200" kern="1200" dirty="0" err="1" smtClean="0">
                <a:solidFill>
                  <a:schemeClr val="tx1"/>
                </a:solidFill>
                <a:effectLst/>
                <a:latin typeface="+mn-lt"/>
                <a:ea typeface="+mn-ea"/>
                <a:cs typeface="+mn-cs"/>
              </a:rPr>
              <a:t>Mataix</a:t>
            </a:r>
            <a:r>
              <a:rPr lang="en-US" sz="1200" kern="1200" dirty="0" smtClean="0">
                <a:solidFill>
                  <a:schemeClr val="tx1"/>
                </a:solidFill>
                <a:effectLst/>
                <a:latin typeface="+mn-lt"/>
                <a:ea typeface="+mn-ea"/>
                <a:cs typeface="+mn-cs"/>
              </a:rPr>
              <a:t>-Cols et al, 2005). </a:t>
            </a:r>
            <a:endParaRPr lang="en-US" dirty="0" smtClean="0"/>
          </a:p>
          <a:p>
            <a:r>
              <a:rPr lang="en-US" sz="1200" kern="1200" dirty="0" smtClean="0">
                <a:solidFill>
                  <a:schemeClr val="tx1"/>
                </a:solidFill>
                <a:effectLst/>
                <a:latin typeface="+mn-lt"/>
                <a:ea typeface="+mn-ea"/>
                <a:cs typeface="+mn-cs"/>
              </a:rPr>
              <a:t>These symptom dimensions, which are similar in all age groups (Bloch et al, 2008), can be understood as overlapping clinical features that may be continuous with "normal" worries first evident in childhood (</a:t>
            </a:r>
            <a:r>
              <a:rPr lang="en-US" sz="1200" kern="1200" dirty="0" err="1" smtClean="0">
                <a:solidFill>
                  <a:schemeClr val="tx1"/>
                </a:solidFill>
                <a:effectLst/>
                <a:latin typeface="+mn-lt"/>
                <a:ea typeface="+mn-ea"/>
                <a:cs typeface="+mn-cs"/>
              </a:rPr>
              <a:t>Leckman</a:t>
            </a:r>
            <a:r>
              <a:rPr lang="en-US" sz="1200" kern="1200" dirty="0" smtClean="0">
                <a:solidFill>
                  <a:schemeClr val="tx1"/>
                </a:solidFill>
                <a:effectLst/>
                <a:latin typeface="+mn-lt"/>
                <a:ea typeface="+mn-ea"/>
                <a:cs typeface="+mn-cs"/>
              </a:rPr>
              <a:t> et al, 2009), are temporally stable, and correlate with various genetic, neuroimaging and treatment response variables (</a:t>
            </a:r>
            <a:r>
              <a:rPr lang="en-US" sz="1200" kern="1200" dirty="0" err="1" smtClean="0">
                <a:solidFill>
                  <a:schemeClr val="tx1"/>
                </a:solidFill>
                <a:effectLst/>
                <a:latin typeface="+mn-lt"/>
                <a:ea typeface="+mn-ea"/>
                <a:cs typeface="+mn-cs"/>
              </a:rPr>
              <a:t>Mataix</a:t>
            </a:r>
            <a:r>
              <a:rPr lang="en-US" sz="1200" kern="1200" dirty="0" smtClean="0">
                <a:solidFill>
                  <a:schemeClr val="tx1"/>
                </a:solidFill>
                <a:effectLst/>
                <a:latin typeface="+mn-lt"/>
                <a:ea typeface="+mn-ea"/>
                <a:cs typeface="+mn-cs"/>
              </a:rPr>
              <a:t>-Cols et al, 2005). </a:t>
            </a:r>
            <a:endParaRPr lang="en-US" dirty="0" smtClean="0"/>
          </a:p>
          <a:p>
            <a:r>
              <a:rPr lang="en-US" sz="1200" kern="1200" dirty="0" smtClean="0">
                <a:solidFill>
                  <a:schemeClr val="tx1"/>
                </a:solidFill>
                <a:effectLst/>
                <a:latin typeface="+mn-lt"/>
                <a:ea typeface="+mn-ea"/>
                <a:cs typeface="+mn-cs"/>
              </a:rPr>
              <a:t>For instance, some studies have reported that early-onset OCD patients show higher severity in the following symptom dimensions: aggressive obsessions and related compulsions; sexual and religious obsessions and related compulsions; and symmetry, ordering and arranging obsessions and compulsions (</a:t>
            </a:r>
            <a:r>
              <a:rPr lang="en-US" sz="1200" kern="1200" dirty="0" err="1" smtClean="0">
                <a:solidFill>
                  <a:schemeClr val="tx1"/>
                </a:solidFill>
                <a:effectLst/>
                <a:latin typeface="+mn-lt"/>
                <a:ea typeface="+mn-ea"/>
                <a:cs typeface="+mn-cs"/>
              </a:rPr>
              <a:t>Rosário</a:t>
            </a:r>
            <a:r>
              <a:rPr lang="en-US" sz="1200" kern="1200" dirty="0" smtClean="0">
                <a:solidFill>
                  <a:schemeClr val="tx1"/>
                </a:solidFill>
                <a:effectLst/>
                <a:latin typeface="+mn-lt"/>
                <a:ea typeface="+mn-ea"/>
                <a:cs typeface="+mn-cs"/>
              </a:rPr>
              <a:t>- Campos et al, 2005; </a:t>
            </a:r>
            <a:r>
              <a:rPr lang="en-US" sz="1200" kern="1200" dirty="0" err="1" smtClean="0">
                <a:solidFill>
                  <a:schemeClr val="tx1"/>
                </a:solidFill>
                <a:effectLst/>
                <a:latin typeface="+mn-lt"/>
                <a:ea typeface="+mn-ea"/>
                <a:cs typeface="+mn-cs"/>
              </a:rPr>
              <a:t>Leckman</a:t>
            </a:r>
            <a:r>
              <a:rPr lang="en-US" sz="1200" kern="1200" dirty="0" smtClean="0">
                <a:solidFill>
                  <a:schemeClr val="tx1"/>
                </a:solidFill>
                <a:effectLst/>
                <a:latin typeface="+mn-lt"/>
                <a:ea typeface="+mn-ea"/>
                <a:cs typeface="+mn-cs"/>
              </a:rPr>
              <a:t> et al, 2009). </a:t>
            </a:r>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Add </a:t>
            </a:r>
            <a:r>
              <a:rPr lang="en-US" dirty="0" err="1" smtClean="0"/>
              <a:t>pg</a:t>
            </a:r>
            <a:r>
              <a:rPr lang="en-US" dirty="0" smtClean="0"/>
              <a:t> 6 video</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117</a:t>
            </a:fld>
            <a:endParaRPr lang="en-US"/>
          </a:p>
        </p:txBody>
      </p:sp>
    </p:spTree>
    <p:extLst>
      <p:ext uri="{BB962C8B-B14F-4D97-AF65-F5344CB8AC3E}">
        <p14:creationId xmlns:p14="http://schemas.microsoft.com/office/powerpoint/2010/main" val="414137684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Moreover, there is a group of disorders that seems to represent a clinical continuum (i.e., intrusive thoughts, anxiety and repetitive behaviors) and to share genetic and </a:t>
            </a:r>
            <a:r>
              <a:rPr lang="en-US" sz="1200" kern="1200" dirty="0" err="1" smtClean="0">
                <a:solidFill>
                  <a:schemeClr val="tx1"/>
                </a:solidFill>
                <a:effectLst/>
                <a:latin typeface="+mn-lt"/>
                <a:ea typeface="+mn-ea"/>
                <a:cs typeface="+mn-cs"/>
              </a:rPr>
              <a:t>physiopathologic</a:t>
            </a:r>
            <a:r>
              <a:rPr lang="en-US" sz="1200" kern="1200" dirty="0" smtClean="0">
                <a:solidFill>
                  <a:schemeClr val="tx1"/>
                </a:solidFill>
                <a:effectLst/>
                <a:latin typeface="+mn-lt"/>
                <a:ea typeface="+mn-ea"/>
                <a:cs typeface="+mn-cs"/>
              </a:rPr>
              <a:t> mechanisms with OCD. These disorders have been named obsessive-compulsive spectrum disorders and include OCD, body </a:t>
            </a:r>
            <a:r>
              <a:rPr lang="en-US" sz="1200" kern="1200" dirty="0" err="1" smtClean="0">
                <a:solidFill>
                  <a:schemeClr val="tx1"/>
                </a:solidFill>
                <a:effectLst/>
                <a:latin typeface="+mn-lt"/>
                <a:ea typeface="+mn-ea"/>
                <a:cs typeface="+mn-cs"/>
              </a:rPr>
              <a:t>dysmorphic</a:t>
            </a:r>
            <a:r>
              <a:rPr lang="en-US" sz="1200" kern="1200" dirty="0" smtClean="0">
                <a:solidFill>
                  <a:schemeClr val="tx1"/>
                </a:solidFill>
                <a:effectLst/>
                <a:latin typeface="+mn-lt"/>
                <a:ea typeface="+mn-ea"/>
                <a:cs typeface="+mn-cs"/>
              </a:rPr>
              <a:t> disorder, tic disorders, trichotillomania, and impulse control disorders (</a:t>
            </a:r>
            <a:r>
              <a:rPr lang="en-US" sz="1200" kern="1200" dirty="0" err="1" smtClean="0">
                <a:solidFill>
                  <a:schemeClr val="tx1"/>
                </a:solidFill>
                <a:effectLst/>
                <a:latin typeface="+mn-lt"/>
                <a:ea typeface="+mn-ea"/>
                <a:cs typeface="+mn-cs"/>
              </a:rPr>
              <a:t>Bienvenu</a:t>
            </a:r>
            <a:r>
              <a:rPr lang="en-US" sz="1200" kern="1200" dirty="0" smtClean="0">
                <a:solidFill>
                  <a:schemeClr val="tx1"/>
                </a:solidFill>
                <a:effectLst/>
                <a:latin typeface="+mn-lt"/>
                <a:ea typeface="+mn-ea"/>
                <a:cs typeface="+mn-cs"/>
              </a:rPr>
              <a:t> et al, 2012).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118</a:t>
            </a:fld>
            <a:endParaRPr lang="en-US"/>
          </a:p>
        </p:txBody>
      </p:sp>
    </p:spTree>
    <p:extLst>
      <p:ext uri="{BB962C8B-B14F-4D97-AF65-F5344CB8AC3E}">
        <p14:creationId xmlns:p14="http://schemas.microsoft.com/office/powerpoint/2010/main" val="325363168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Similar to adults with OCD, 60% to 80% of affected children and adolescents have one or more comorbid psychiatric disorders. Some of the most common are tic disorders, attention deficit hyperactivity disorder (ADHD), other anxiety disorders, mood and eating disorders (Geller, 2006).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119</a:t>
            </a:fld>
            <a:endParaRPr lang="en-US"/>
          </a:p>
        </p:txBody>
      </p:sp>
    </p:spTree>
    <p:extLst>
      <p:ext uri="{BB962C8B-B14F-4D97-AF65-F5344CB8AC3E}">
        <p14:creationId xmlns:p14="http://schemas.microsoft.com/office/powerpoint/2010/main" val="114161915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mn-lt"/>
                <a:ea typeface="+mn-ea"/>
                <a:cs typeface="+mn-cs"/>
              </a:rPr>
              <a:t>The association between OCD and tic disorders is the most striking. OCD children have reported rates of tics ranging from 20% to 59%, compared to 9% and 6% in adolescents and adults, respectively. Similarly, 48% of early-onset adult OCD patients have tics or Tourette’s syndrome, compared to 10% of those with a late-onset (Rosario-Campos et al, 2001). The impact of this association has led some to describe a “tic-related OCD” subgroup, characterized by a higher risk of transmission of both subclinical OCD and tics among first-degree relatives of OCD </a:t>
            </a:r>
            <a:r>
              <a:rPr lang="en-US" sz="1200" kern="1200" dirty="0" err="1" smtClean="0">
                <a:solidFill>
                  <a:schemeClr val="tx1"/>
                </a:solidFill>
                <a:effectLst/>
                <a:latin typeface="+mn-lt"/>
                <a:ea typeface="+mn-ea"/>
                <a:cs typeface="+mn-cs"/>
              </a:rPr>
              <a:t>probands</a:t>
            </a:r>
            <a:r>
              <a:rPr lang="en-US" sz="1200" kern="1200" dirty="0" smtClean="0">
                <a:solidFill>
                  <a:schemeClr val="tx1"/>
                </a:solidFill>
                <a:effectLst/>
                <a:latin typeface="+mn-lt"/>
                <a:ea typeface="+mn-ea"/>
                <a:cs typeface="+mn-cs"/>
              </a:rPr>
              <a:t>; higher male frequency; earlier age at onset; and a differential treatment response (Rosario et al, 2008). </a:t>
            </a:r>
            <a:endParaRPr lang="en-US" dirty="0" smtClean="0"/>
          </a:p>
          <a:p>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120</a:t>
            </a:fld>
            <a:endParaRPr lang="en-US"/>
          </a:p>
        </p:txBody>
      </p:sp>
    </p:spTree>
    <p:extLst>
      <p:ext uri="{BB962C8B-B14F-4D97-AF65-F5344CB8AC3E}">
        <p14:creationId xmlns:p14="http://schemas.microsoft.com/office/powerpoint/2010/main" val="405412883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course of OCD is heterogeneous. The onset of symptoms can be abrupt or insidious, and content varies considerably from patient to patient. It is also frequent for symptoms to change over time, even though they often maintain a certain thematic consistency (Miguel et al, 2005).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Similar to what happens in adults, a long time may elapse until the diagnosis is made and treatment started. Studies have reported an average of 2.5 years from the onset of symptoms to diagnosis in the US (Geller et al, 2006) and even longer in Germany (</a:t>
            </a:r>
            <a:r>
              <a:rPr lang="en-US" sz="1200" kern="1200" dirty="0" err="1" smtClean="0">
                <a:solidFill>
                  <a:schemeClr val="tx1"/>
                </a:solidFill>
                <a:effectLst/>
                <a:latin typeface="+mn-lt"/>
                <a:ea typeface="+mn-ea"/>
                <a:cs typeface="+mn-cs"/>
              </a:rPr>
              <a:t>Walitza</a:t>
            </a:r>
            <a:r>
              <a:rPr lang="en-US" sz="1200" kern="1200" dirty="0" smtClean="0">
                <a:solidFill>
                  <a:schemeClr val="tx1"/>
                </a:solidFill>
                <a:effectLst/>
                <a:latin typeface="+mn-lt"/>
                <a:ea typeface="+mn-ea"/>
                <a:cs typeface="+mn-cs"/>
              </a:rPr>
              <a:t> et al, 2011). One of the reasons for this delay is secrecy. Patients often feel ashamed or guilty about their symptoms or behaviors and conceal them until they interfere with their daily functioning. Mild or moderate cases may only be diagnosed through indirect signs like an increase in the time needed to complete school tasks, isolation, or severely chapped skin as a result of washing compulsions (Rosario et al, 2008). In other cases, symptoms may resemble normal childhood routines. In fact, some repetitive behaviors may be normal in some developmental stages. Young children engage in a significant amount of ritualistic, repetitive, and compulsive-like activities that appear to be part of their normal behavioral repertoire; they often have a rigid routine at bedtime, mealtimes and at school. Various aspects of children's ritualistic and compulsive- like behaviors have been associated with children's fears and phobias. Therefore, OCD could be conceptualized as a pathological condition with continuity with normal behaviors during different developmental periods (Evans et al, 2002).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9-year longitudinal study assessing 145 children and adolescents with OCD revealed that the most common diagnoses at follow-up were generalized anxiety disorder (25%), followed by depressive disorders (16%) and a tic disorders (16%). Approximately two-thirds rated themselves as very much or much improved in relation to their OCD. Almost half (49%) of the participants reported that they needed further treatment. The largest predictor of persistence of OCD at follow- up in this sample was duration of the illness. Severity at baseline did not predict persistence. The impact of OCD on functional impairment and quality of life was mild to moderate (</a:t>
            </a:r>
            <a:r>
              <a:rPr lang="en-US" sz="1200" kern="1200" dirty="0" err="1" smtClean="0">
                <a:solidFill>
                  <a:schemeClr val="tx1"/>
                </a:solidFill>
                <a:effectLst/>
                <a:latin typeface="+mn-lt"/>
                <a:ea typeface="+mn-ea"/>
                <a:cs typeface="+mn-cs"/>
              </a:rPr>
              <a:t>Micali</a:t>
            </a:r>
            <a:r>
              <a:rPr lang="en-US" sz="1200" kern="1200" dirty="0" smtClean="0">
                <a:solidFill>
                  <a:schemeClr val="tx1"/>
                </a:solidFill>
                <a:effectLst/>
                <a:latin typeface="+mn-lt"/>
                <a:ea typeface="+mn-ea"/>
                <a:cs typeface="+mn-cs"/>
              </a:rPr>
              <a:t> et al, 2010). These findings suggest that pediatric OCD is a chronic or relapsing/remitting disorder that has long-term treatment implications. Other studies have shown that some children become subclinical over time (Stewart et al, 2004) and that children have a very favorable outcome when treated early (AACAP, 2012).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121</a:t>
            </a:fld>
            <a:endParaRPr lang="en-US"/>
          </a:p>
        </p:txBody>
      </p:sp>
    </p:spTree>
    <p:extLst>
      <p:ext uri="{BB962C8B-B14F-4D97-AF65-F5344CB8AC3E}">
        <p14:creationId xmlns:p14="http://schemas.microsoft.com/office/powerpoint/2010/main" val="63504465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Considering the secrecy surrounding OCD symptoms, it is important for family members to pay attention to early signs of ritualistic behaviors becoming troublesome. Table F.3.2 lists some questions that may help screening for OCD.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122</a:t>
            </a:fld>
            <a:endParaRPr lang="en-US"/>
          </a:p>
        </p:txBody>
      </p:sp>
    </p:spTree>
    <p:extLst>
      <p:ext uri="{BB962C8B-B14F-4D97-AF65-F5344CB8AC3E}">
        <p14:creationId xmlns:p14="http://schemas.microsoft.com/office/powerpoint/2010/main" val="76918607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OCD is suspected, a comprehensive clinical evaluation – including detailed interviews with parents and, if possible teachers – is required in order to assess the compulsions, obsessions and sensory phenomena. In younger children, OCD features might appear subtly during play activities or drawing. It is vital to differentiate between obsessive compulsive symptoms and normal childhood ritualistic behavior, typical of specific developmental phases, such as mealtime or bedtime rituals. In this regard, detailed information about degree of distress, impairment and time consumed performing rituals should provide enough data to decide whether or not treatment is warranted. Moreover, it is also important to assess insight and the family’s perception of the symptoms, as well as how family members deal with the patient. </a:t>
            </a:r>
            <a:endParaRPr lang="en-US" dirty="0" smtClean="0"/>
          </a:p>
          <a:p>
            <a:r>
              <a:rPr lang="en-US" sz="1200" kern="1200" dirty="0" smtClean="0">
                <a:solidFill>
                  <a:schemeClr val="tx1"/>
                </a:solidFill>
                <a:effectLst/>
                <a:latin typeface="+mn-lt"/>
                <a:ea typeface="+mn-ea"/>
                <a:cs typeface="+mn-cs"/>
              </a:rPr>
              <a:t>Rating scales are useful to obtain detailed information regarding OCD symptoms, tics, and other aspects relevant to the diagnosis. Scales are also used to assess severity at baseline and to evaluate improvement in a more objective way during follow up treatment. Some of these instruments are listed on Table F.3.3, which are in the public domain and can be obtained from the authors upon request.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123</a:t>
            </a:fld>
            <a:endParaRPr lang="en-US"/>
          </a:p>
        </p:txBody>
      </p:sp>
    </p:spTree>
    <p:extLst>
      <p:ext uri="{BB962C8B-B14F-4D97-AF65-F5344CB8AC3E}">
        <p14:creationId xmlns:p14="http://schemas.microsoft.com/office/powerpoint/2010/main" val="424493988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Genetic </a:t>
            </a:r>
            <a:endParaRPr lang="en-US" dirty="0" smtClean="0"/>
          </a:p>
          <a:p>
            <a:r>
              <a:rPr lang="en-US" sz="1200" kern="1200" dirty="0" smtClean="0">
                <a:solidFill>
                  <a:schemeClr val="tx1"/>
                </a:solidFill>
                <a:effectLst/>
                <a:latin typeface="+mn-lt"/>
                <a:ea typeface="+mn-ea"/>
                <a:cs typeface="+mn-cs"/>
              </a:rPr>
              <a:t>Contrary to what was believed for many years − that OCD was essentially an environmentally caused illness − twin, family, segregation and linkage studies have shown that OCD runs in families and this is largely accounted for by genetic factors, with heritability in the range of 45% to 65% (van </a:t>
            </a:r>
            <a:r>
              <a:rPr lang="en-US" sz="1200" kern="1200" dirty="0" err="1" smtClean="0">
                <a:solidFill>
                  <a:schemeClr val="tx1"/>
                </a:solidFill>
                <a:effectLst/>
                <a:latin typeface="+mn-lt"/>
                <a:ea typeface="+mn-ea"/>
                <a:cs typeface="+mn-cs"/>
              </a:rPr>
              <a:t>Grootheest</a:t>
            </a:r>
            <a:r>
              <a:rPr lang="en-US" sz="1200" kern="1200" dirty="0" smtClean="0">
                <a:solidFill>
                  <a:schemeClr val="tx1"/>
                </a:solidFill>
                <a:effectLst/>
                <a:latin typeface="+mn-lt"/>
                <a:ea typeface="+mn-ea"/>
                <a:cs typeface="+mn-cs"/>
              </a:rPr>
              <a:t> et al, 2005). Genetic-family studies have shown that the earlier the onset of OCD symptoms in the </a:t>
            </a:r>
            <a:r>
              <a:rPr lang="en-US" sz="1200" kern="1200" dirty="0" err="1" smtClean="0">
                <a:solidFill>
                  <a:schemeClr val="tx1"/>
                </a:solidFill>
                <a:effectLst/>
                <a:latin typeface="+mn-lt"/>
                <a:ea typeface="+mn-ea"/>
                <a:cs typeface="+mn-cs"/>
              </a:rPr>
              <a:t>probands</a:t>
            </a:r>
            <a:r>
              <a:rPr lang="en-US" sz="1200" kern="1200" dirty="0" smtClean="0">
                <a:solidFill>
                  <a:schemeClr val="tx1"/>
                </a:solidFill>
                <a:effectLst/>
                <a:latin typeface="+mn-lt"/>
                <a:ea typeface="+mn-ea"/>
                <a:cs typeface="+mn-cs"/>
              </a:rPr>
              <a:t> the higher the risk for first-degree family members to have obsessive compulsive symptoms, OCD, tics or Tourette’s disorder (Rosario-Campos et al, 2005). Conversely, twin studies have shown that concordance rates for monozygotic twins are significantly higher than for dizygotic twins. Considering that concordance rates are not 100%, genetic studies also demonstrate that non- genetic factors are also important in the etiology of OCD. </a:t>
            </a:r>
            <a:endParaRPr lang="en-US" dirty="0" smtClean="0"/>
          </a:p>
          <a:p>
            <a:r>
              <a:rPr lang="en-US" sz="1200" kern="1200" dirty="0" smtClean="0">
                <a:solidFill>
                  <a:schemeClr val="tx1"/>
                </a:solidFill>
                <a:effectLst/>
                <a:latin typeface="+mn-lt"/>
                <a:ea typeface="+mn-ea"/>
                <a:cs typeface="+mn-cs"/>
              </a:rPr>
              <a:t>Genetic linkage studies have identified regions of the genome likely to contain susceptibility loci for OCD on chromosomes 1q, 3q, 6q, 7p, 9p, 10p, and 15q. Many candidate gene studies have been conducted, mostly focusing on serotonergic, </a:t>
            </a:r>
            <a:r>
              <a:rPr lang="en-US" sz="1200" kern="1200" dirty="0" err="1" smtClean="0">
                <a:solidFill>
                  <a:schemeClr val="tx1"/>
                </a:solidFill>
                <a:effectLst/>
                <a:latin typeface="+mn-lt"/>
                <a:ea typeface="+mn-ea"/>
                <a:cs typeface="+mn-cs"/>
              </a:rPr>
              <a:t>glutamatergic</a:t>
            </a:r>
            <a:r>
              <a:rPr lang="en-US" sz="1200" kern="1200" dirty="0" smtClean="0">
                <a:solidFill>
                  <a:schemeClr val="tx1"/>
                </a:solidFill>
                <a:effectLst/>
                <a:latin typeface="+mn-lt"/>
                <a:ea typeface="+mn-ea"/>
                <a:cs typeface="+mn-cs"/>
              </a:rPr>
              <a:t> and dopaminergic genes although without conclusive findings so far. Among all the polymorphisms that have been studied, some relevant findings involve </a:t>
            </a:r>
            <a:r>
              <a:rPr lang="en-US" sz="1200" kern="1200" dirty="0" err="1" smtClean="0">
                <a:solidFill>
                  <a:schemeClr val="tx1"/>
                </a:solidFill>
                <a:effectLst/>
                <a:latin typeface="+mn-lt"/>
                <a:ea typeface="+mn-ea"/>
                <a:cs typeface="+mn-cs"/>
              </a:rPr>
              <a:t>glutamatergic</a:t>
            </a:r>
            <a:r>
              <a:rPr lang="en-US" sz="1200" kern="1200" dirty="0" smtClean="0">
                <a:solidFill>
                  <a:schemeClr val="tx1"/>
                </a:solidFill>
                <a:effectLst/>
                <a:latin typeface="+mn-lt"/>
                <a:ea typeface="+mn-ea"/>
                <a:cs typeface="+mn-cs"/>
              </a:rPr>
              <a:t> expression and have been correlated with repetitive behaviors in humans and rodents (Miguel et al, 20005; AACAP, 2012). </a:t>
            </a:r>
            <a:endParaRPr lang="en-US" dirty="0" smtClean="0"/>
          </a:p>
          <a:p>
            <a:endParaRPr lang="en-US" dirty="0" smtClean="0"/>
          </a:p>
          <a:p>
            <a:r>
              <a:rPr lang="en-US" sz="1200" b="1" kern="1200" dirty="0" smtClean="0">
                <a:solidFill>
                  <a:schemeClr val="tx1"/>
                </a:solidFill>
                <a:effectLst/>
                <a:latin typeface="+mn-lt"/>
                <a:ea typeface="+mn-ea"/>
                <a:cs typeface="+mn-cs"/>
              </a:rPr>
              <a:t>Non-genetic </a:t>
            </a:r>
            <a:endParaRPr lang="en-US" dirty="0" smtClean="0"/>
          </a:p>
          <a:p>
            <a:r>
              <a:rPr lang="en-US" sz="1200" kern="1200" dirty="0" smtClean="0">
                <a:solidFill>
                  <a:schemeClr val="tx1"/>
                </a:solidFill>
                <a:effectLst/>
                <a:latin typeface="+mn-lt"/>
                <a:ea typeface="+mn-ea"/>
                <a:cs typeface="+mn-cs"/>
              </a:rPr>
              <a:t>In predisposed subjects, environmental factors, such as emotional stress and traumatic brain injury may trigger OCD. Excessive weight gain during gestation; prolonged labor; preterm birth; and jaundice have been associated with the expression of OCD later in life (</a:t>
            </a:r>
            <a:r>
              <a:rPr lang="en-US" sz="1200" kern="1200" dirty="0" err="1" smtClean="0">
                <a:solidFill>
                  <a:schemeClr val="tx1"/>
                </a:solidFill>
                <a:effectLst/>
                <a:latin typeface="+mn-lt"/>
                <a:ea typeface="+mn-ea"/>
                <a:cs typeface="+mn-cs"/>
              </a:rPr>
              <a:t>Vasconcelos</a:t>
            </a:r>
            <a:r>
              <a:rPr lang="en-US" sz="1200" kern="1200" dirty="0" smtClean="0">
                <a:solidFill>
                  <a:schemeClr val="tx1"/>
                </a:solidFill>
                <a:effectLst/>
                <a:latin typeface="+mn-lt"/>
                <a:ea typeface="+mn-ea"/>
                <a:cs typeface="+mn-cs"/>
              </a:rPr>
              <a:t> et al, 2007). </a:t>
            </a:r>
          </a:p>
          <a:p>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Group A β-hemolytic streptococcal (GABHS) infection </a:t>
            </a:r>
            <a:endParaRPr lang="en-US" dirty="0" smtClean="0"/>
          </a:p>
          <a:p>
            <a:r>
              <a:rPr lang="en-US" sz="1200" kern="1200" dirty="0" smtClean="0">
                <a:solidFill>
                  <a:schemeClr val="tx1"/>
                </a:solidFill>
                <a:effectLst/>
                <a:latin typeface="+mn-lt"/>
                <a:ea typeface="+mn-ea"/>
                <a:cs typeface="+mn-cs"/>
              </a:rPr>
              <a:t>The association between GABHS infection and rheumatic fever (a systemic autoimmune disease triggered by GABHS infection) and the onset or worsening of OCD or tics has received considerable attention during the last two decades. It is hypothesized that a GABHS infection in a susceptible host initiates the production of autoantibodies that cross-react with the cellular components of the basal ganglia (</a:t>
            </a:r>
            <a:r>
              <a:rPr lang="en-US" sz="1200" kern="1200" dirty="0" err="1" smtClean="0">
                <a:solidFill>
                  <a:schemeClr val="tx1"/>
                </a:solidFill>
                <a:effectLst/>
                <a:latin typeface="+mn-lt"/>
                <a:ea typeface="+mn-ea"/>
                <a:cs typeface="+mn-cs"/>
              </a:rPr>
              <a:t>Mercadante</a:t>
            </a:r>
            <a:r>
              <a:rPr lang="en-US" sz="1200" kern="1200" dirty="0" smtClean="0">
                <a:solidFill>
                  <a:schemeClr val="tx1"/>
                </a:solidFill>
                <a:effectLst/>
                <a:latin typeface="+mn-lt"/>
                <a:ea typeface="+mn-ea"/>
                <a:cs typeface="+mn-cs"/>
              </a:rPr>
              <a:t> et al, 2005</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This hypothesis, which applies only to a small proportion of children who develop OCD, is supported by neuroimaging and immunological findings. OCD and other neuropsychiatric disorders are more common than expected in first degree relatives of rheumatic fever </a:t>
            </a:r>
            <a:r>
              <a:rPr lang="en-US" sz="1200" kern="1200" dirty="0" err="1" smtClean="0">
                <a:solidFill>
                  <a:schemeClr val="tx1"/>
                </a:solidFill>
                <a:effectLst/>
                <a:latin typeface="+mn-lt"/>
                <a:ea typeface="+mn-ea"/>
                <a:cs typeface="+mn-cs"/>
              </a:rPr>
              <a:t>probands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Hounie</a:t>
            </a:r>
            <a:r>
              <a:rPr lang="en-US" sz="1200" kern="1200" dirty="0" smtClean="0">
                <a:solidFill>
                  <a:schemeClr val="tx1"/>
                </a:solidFill>
                <a:effectLst/>
                <a:latin typeface="+mn-lt"/>
                <a:ea typeface="+mn-ea"/>
                <a:cs typeface="+mn-cs"/>
              </a:rPr>
              <a:t> et al, 2007). </a:t>
            </a:r>
            <a:endParaRPr lang="en-US" dirty="0" smtClean="0"/>
          </a:p>
          <a:p>
            <a:r>
              <a:rPr lang="en-US" sz="1200" b="1" kern="1200" dirty="0" smtClean="0">
                <a:solidFill>
                  <a:schemeClr val="tx1"/>
                </a:solidFill>
                <a:effectLst/>
                <a:latin typeface="+mn-lt"/>
                <a:ea typeface="+mn-ea"/>
                <a:cs typeface="+mn-cs"/>
              </a:rPr>
              <a:t>Familial factors </a:t>
            </a:r>
            <a:endParaRPr lang="en-US" dirty="0" smtClean="0"/>
          </a:p>
          <a:p>
            <a:r>
              <a:rPr lang="en-US" sz="1200" kern="1200" dirty="0" smtClean="0">
                <a:solidFill>
                  <a:schemeClr val="tx1"/>
                </a:solidFill>
                <a:effectLst/>
                <a:latin typeface="+mn-lt"/>
                <a:ea typeface="+mn-ea"/>
                <a:cs typeface="+mn-cs"/>
              </a:rPr>
              <a:t>Another important non genetic factor is the family. Younger children are more prone to involve relatives in their rituals, leading to higher levels of family accommodation. While some try to stop the child from performing the rituals, others “accommodate” or even reinforce the symptoms (Amir et al, 2000; McKay et al, 2006). </a:t>
            </a:r>
            <a:endParaRPr lang="en-US" dirty="0" smtClean="0"/>
          </a:p>
          <a:p>
            <a:r>
              <a:rPr lang="en-US" sz="1200" b="1" kern="1200" dirty="0" smtClean="0">
                <a:solidFill>
                  <a:schemeClr val="tx1"/>
                </a:solidFill>
                <a:effectLst/>
                <a:latin typeface="+mn-lt"/>
                <a:ea typeface="+mn-ea"/>
                <a:cs typeface="+mn-cs"/>
              </a:rPr>
              <a:t>Neurobiological substrates </a:t>
            </a:r>
            <a:endParaRPr lang="en-US" dirty="0" smtClean="0"/>
          </a:p>
          <a:p>
            <a:r>
              <a:rPr lang="en-US" sz="1200" kern="1200" dirty="0" smtClean="0">
                <a:solidFill>
                  <a:schemeClr val="tx1"/>
                </a:solidFill>
                <a:effectLst/>
                <a:latin typeface="+mn-lt"/>
                <a:ea typeface="+mn-ea"/>
                <a:cs typeface="+mn-cs"/>
              </a:rPr>
              <a:t>It has been hypothesized that there is a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of </a:t>
            </a:r>
            <a:r>
              <a:rPr lang="en-US" sz="1200" kern="1200" dirty="0" err="1" smtClean="0">
                <a:solidFill>
                  <a:schemeClr val="tx1"/>
                </a:solidFill>
                <a:effectLst/>
                <a:latin typeface="+mn-lt"/>
                <a:ea typeface="+mn-ea"/>
                <a:cs typeface="+mn-cs"/>
              </a:rPr>
              <a:t>fronto-cortico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striato</a:t>
            </a:r>
            <a:r>
              <a:rPr lang="en-US" sz="1200" kern="1200" dirty="0" smtClean="0">
                <a:solidFill>
                  <a:schemeClr val="tx1"/>
                </a:solidFill>
                <a:effectLst/>
                <a:latin typeface="+mn-lt"/>
                <a:ea typeface="+mn-ea"/>
                <a:cs typeface="+mn-cs"/>
              </a:rPr>
              <a:t>-thalamic circuits in OCD patients. Functional neuroimaging studies have shown that the orbitofrontal cortex, anterior cingulate and striatum are hyper activated in OCD patients and that this activation decreases after treatment (Friedlander et al, 2006</a:t>
            </a:r>
            <a:r>
              <a:rPr lang="en-US" sz="1200" b="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Rotge</a:t>
            </a:r>
            <a:r>
              <a:rPr lang="en-US" sz="1200" kern="1200" dirty="0" smtClean="0">
                <a:solidFill>
                  <a:schemeClr val="tx1"/>
                </a:solidFill>
                <a:effectLst/>
                <a:latin typeface="+mn-lt"/>
                <a:ea typeface="+mn-ea"/>
                <a:cs typeface="+mn-cs"/>
              </a:rPr>
              <a:t> et al, 2008).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Neuropsychological tests have found deficits in mental flexibility and motor skills, </a:t>
            </a:r>
            <a:r>
              <a:rPr lang="en-US" sz="1200" kern="1200" dirty="0" err="1" smtClean="0">
                <a:solidFill>
                  <a:schemeClr val="tx1"/>
                </a:solidFill>
                <a:effectLst/>
                <a:latin typeface="+mn-lt"/>
                <a:ea typeface="+mn-ea"/>
                <a:cs typeface="+mn-cs"/>
              </a:rPr>
              <a:t>visuospatial</a:t>
            </a:r>
            <a:r>
              <a:rPr lang="en-US" sz="1200" kern="1200" dirty="0" smtClean="0">
                <a:solidFill>
                  <a:schemeClr val="tx1"/>
                </a:solidFill>
                <a:effectLst/>
                <a:latin typeface="+mn-lt"/>
                <a:ea typeface="+mn-ea"/>
                <a:cs typeface="+mn-cs"/>
              </a:rPr>
              <a:t> abilities, and some forms of executive functioning in individuals with obsessive compulsive symptoms and OCD (</a:t>
            </a:r>
            <a:r>
              <a:rPr lang="en-US" sz="1200" kern="1200" dirty="0" err="1" smtClean="0">
                <a:solidFill>
                  <a:schemeClr val="tx1"/>
                </a:solidFill>
                <a:effectLst/>
                <a:latin typeface="+mn-lt"/>
                <a:ea typeface="+mn-ea"/>
                <a:cs typeface="+mn-cs"/>
              </a:rPr>
              <a:t>Mataix</a:t>
            </a:r>
            <a:r>
              <a:rPr lang="en-US" sz="1200" kern="1200" dirty="0" smtClean="0">
                <a:solidFill>
                  <a:schemeClr val="tx1"/>
                </a:solidFill>
                <a:effectLst/>
                <a:latin typeface="+mn-lt"/>
                <a:ea typeface="+mn-ea"/>
                <a:cs typeface="+mn-cs"/>
              </a:rPr>
              <a:t>-Cols et al, 2008). Some of these deficits have also been found in first-degree relatives of OCD patients (Chamberlain et al, 2005). It has been suggested that some neuropsychological changes observed in childhood, such as deficits in </a:t>
            </a:r>
            <a:r>
              <a:rPr lang="en-US" sz="1200" kern="1200" dirty="0" err="1" smtClean="0">
                <a:solidFill>
                  <a:schemeClr val="tx1"/>
                </a:solidFill>
                <a:effectLst/>
                <a:latin typeface="+mn-lt"/>
                <a:ea typeface="+mn-ea"/>
                <a:cs typeface="+mn-cs"/>
              </a:rPr>
              <a:t>visuospatial</a:t>
            </a:r>
            <a:r>
              <a:rPr lang="en-US" sz="1200" kern="1200" dirty="0" smtClean="0">
                <a:solidFill>
                  <a:schemeClr val="tx1"/>
                </a:solidFill>
                <a:effectLst/>
                <a:latin typeface="+mn-lt"/>
                <a:ea typeface="+mn-ea"/>
                <a:cs typeface="+mn-cs"/>
              </a:rPr>
              <a:t> abilities, may be an early indication of risk for the development of OCD in adulthood (Grisham et al, 2009). </a:t>
            </a:r>
            <a:endParaRPr lang="en-US" dirty="0" smtClean="0"/>
          </a:p>
          <a:p>
            <a:r>
              <a:rPr lang="en-US" sz="1200" kern="1200" dirty="0" smtClean="0">
                <a:solidFill>
                  <a:schemeClr val="tx1"/>
                </a:solidFill>
                <a:effectLst/>
                <a:latin typeface="+mn-lt"/>
                <a:ea typeface="+mn-ea"/>
                <a:cs typeface="+mn-cs"/>
              </a:rPr>
              <a:t>The serotonergic system seems to be involved in the pathophysiology of OCD − many trials have demonstrated a decrease in symptoms with the use of serotonergic drugs (Bloch et al, 2006). Peripheral serotonergic alterations are frequently observed in adolescents and adults with OCD (Delorme et al, 2005). Beyond the monoamine systems, some researchers suggest that oxytocin may also play a role (</a:t>
            </a:r>
            <a:r>
              <a:rPr lang="en-US" sz="1200" kern="1200" dirty="0" err="1" smtClean="0">
                <a:solidFill>
                  <a:schemeClr val="tx1"/>
                </a:solidFill>
                <a:effectLst/>
                <a:latin typeface="+mn-lt"/>
                <a:ea typeface="+mn-ea"/>
                <a:cs typeface="+mn-cs"/>
              </a:rPr>
              <a:t>Leckman</a:t>
            </a:r>
            <a:r>
              <a:rPr lang="en-US" sz="1200" kern="1200" dirty="0" smtClean="0">
                <a:solidFill>
                  <a:schemeClr val="tx1"/>
                </a:solidFill>
                <a:effectLst/>
                <a:latin typeface="+mn-lt"/>
                <a:ea typeface="+mn-ea"/>
                <a:cs typeface="+mn-cs"/>
              </a:rPr>
              <a:t> &amp; Herman, 2002).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124</a:t>
            </a:fld>
            <a:endParaRPr lang="en-US"/>
          </a:p>
        </p:txBody>
      </p:sp>
    </p:spTree>
    <p:extLst>
      <p:ext uri="{BB962C8B-B14F-4D97-AF65-F5344CB8AC3E}">
        <p14:creationId xmlns:p14="http://schemas.microsoft.com/office/powerpoint/2010/main" val="162757558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 important non genetic factor is the family. Younger children are more prone to involve relatives in their rituals, leading to higher levels of family accommodation. While some try to stop the child from performing the rituals, others “accommodate” or even reinforce the symptoms (Amir et al, 2000; McKay et al, 2006).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Clinical trials have shown that CBT has better outcomes when the</a:t>
            </a:r>
          </a:p>
          <a:p>
            <a:r>
              <a:rPr lang="en-US" sz="1200" b="0" i="0" u="none" strike="noStrike" kern="1200" baseline="0" dirty="0" smtClean="0">
                <a:solidFill>
                  <a:schemeClr val="tx1"/>
                </a:solidFill>
                <a:latin typeface="+mn-lt"/>
                <a:ea typeface="+mn-ea"/>
                <a:cs typeface="+mn-cs"/>
              </a:rPr>
              <a:t>people closest to the patient (parents, family members and teachers) are involved</a:t>
            </a:r>
          </a:p>
          <a:p>
            <a:r>
              <a:rPr lang="en-US" sz="1200" b="0" i="0" u="none" strike="noStrike" kern="1200" baseline="0" dirty="0" smtClean="0">
                <a:solidFill>
                  <a:schemeClr val="tx1"/>
                </a:solidFill>
                <a:latin typeface="+mn-lt"/>
                <a:ea typeface="+mn-ea"/>
                <a:cs typeface="+mn-cs"/>
              </a:rPr>
              <a:t>in treatment (</a:t>
            </a:r>
            <a:r>
              <a:rPr lang="en-US" sz="1200" b="0" i="0" u="none" strike="noStrike" kern="1200" baseline="0" dirty="0" err="1" smtClean="0">
                <a:solidFill>
                  <a:schemeClr val="tx1"/>
                </a:solidFill>
                <a:latin typeface="+mn-lt"/>
                <a:ea typeface="+mn-ea"/>
                <a:cs typeface="+mn-cs"/>
              </a:rPr>
              <a:t>Piacentini</a:t>
            </a:r>
            <a:r>
              <a:rPr lang="en-US" sz="1200" b="0" i="0" u="none" strike="noStrike" kern="1200" baseline="0" dirty="0" smtClean="0">
                <a:solidFill>
                  <a:schemeClr val="tx1"/>
                </a:solidFill>
                <a:latin typeface="+mn-lt"/>
                <a:ea typeface="+mn-ea"/>
                <a:cs typeface="+mn-cs"/>
              </a:rPr>
              <a:t> &amp; Langley, 2004; Freeman et al, 2008). Family members</a:t>
            </a:r>
          </a:p>
          <a:p>
            <a:r>
              <a:rPr lang="en-US" sz="1200" b="0" i="0" u="none" strike="noStrike" kern="1200" baseline="0" dirty="0" smtClean="0">
                <a:solidFill>
                  <a:schemeClr val="tx1"/>
                </a:solidFill>
                <a:latin typeface="+mn-lt"/>
                <a:ea typeface="+mn-ea"/>
                <a:cs typeface="+mn-cs"/>
              </a:rPr>
              <a:t>may respond to the patient’s symptoms by facilitating avoidance, assisting on</a:t>
            </a:r>
          </a:p>
          <a:p>
            <a:r>
              <a:rPr lang="en-US" sz="1200" b="0" i="0" u="none" strike="noStrike" kern="1200" baseline="0" dirty="0" smtClean="0">
                <a:solidFill>
                  <a:schemeClr val="tx1"/>
                </a:solidFill>
                <a:latin typeface="+mn-lt"/>
                <a:ea typeface="+mn-ea"/>
                <a:cs typeface="+mn-cs"/>
              </a:rPr>
              <a:t>ritualistic behaviors, or inadvertently participating in rituals (</a:t>
            </a:r>
            <a:r>
              <a:rPr lang="en-US" sz="1200" b="0" i="0" u="none" strike="noStrike" kern="1200" baseline="0" dirty="0" err="1" smtClean="0">
                <a:solidFill>
                  <a:schemeClr val="tx1"/>
                </a:solidFill>
                <a:latin typeface="+mn-lt"/>
                <a:ea typeface="+mn-ea"/>
                <a:cs typeface="+mn-cs"/>
              </a:rPr>
              <a:t>Calvocoressi</a:t>
            </a:r>
            <a:r>
              <a:rPr lang="en-US" sz="1200" b="0" i="0" u="none" strike="noStrike" kern="1200" baseline="0" dirty="0" smtClean="0">
                <a:solidFill>
                  <a:schemeClr val="tx1"/>
                </a:solidFill>
                <a:latin typeface="+mn-lt"/>
                <a:ea typeface="+mn-ea"/>
                <a:cs typeface="+mn-cs"/>
              </a:rPr>
              <a:t> et</a:t>
            </a:r>
          </a:p>
          <a:p>
            <a:r>
              <a:rPr lang="en-US" sz="1200" b="0" i="0" u="none" strike="noStrike" kern="1200" baseline="0" dirty="0" smtClean="0">
                <a:solidFill>
                  <a:schemeClr val="tx1"/>
                </a:solidFill>
                <a:latin typeface="+mn-lt"/>
                <a:ea typeface="+mn-ea"/>
                <a:cs typeface="+mn-cs"/>
              </a:rPr>
              <a:t>al, 1999; </a:t>
            </a:r>
            <a:r>
              <a:rPr lang="en-US" sz="1200" b="0" i="0" u="none" strike="noStrike" kern="1200" baseline="0" dirty="0" err="1" smtClean="0">
                <a:solidFill>
                  <a:schemeClr val="tx1"/>
                </a:solidFill>
                <a:latin typeface="+mn-lt"/>
                <a:ea typeface="+mn-ea"/>
                <a:cs typeface="+mn-cs"/>
              </a:rPr>
              <a:t>Barret</a:t>
            </a:r>
            <a:r>
              <a:rPr lang="en-US" sz="1200" b="0" i="0" u="none" strike="noStrike" kern="1200" baseline="0" dirty="0" smtClean="0">
                <a:solidFill>
                  <a:schemeClr val="tx1"/>
                </a:solidFill>
                <a:latin typeface="+mn-lt"/>
                <a:ea typeface="+mn-ea"/>
                <a:cs typeface="+mn-cs"/>
              </a:rPr>
              <a:t> et al, 2004; Freeman et al, 2008) described by some as family</a:t>
            </a:r>
          </a:p>
          <a:p>
            <a:r>
              <a:rPr lang="en-US" sz="1200" b="0" i="0" u="none" strike="noStrike" kern="1200" baseline="0" dirty="0" smtClean="0">
                <a:solidFill>
                  <a:schemeClr val="tx1"/>
                </a:solidFill>
                <a:latin typeface="+mn-lt"/>
                <a:ea typeface="+mn-ea"/>
                <a:cs typeface="+mn-cs"/>
              </a:rPr>
              <a:t>accommodation (</a:t>
            </a:r>
            <a:r>
              <a:rPr lang="en-US" sz="1200" b="0" i="0" u="none" strike="noStrike" kern="1200" baseline="0" dirty="0" err="1" smtClean="0">
                <a:solidFill>
                  <a:schemeClr val="tx1"/>
                </a:solidFill>
                <a:latin typeface="+mn-lt"/>
                <a:ea typeface="+mn-ea"/>
                <a:cs typeface="+mn-cs"/>
              </a:rPr>
              <a:t>Calvocoressi</a:t>
            </a:r>
            <a:r>
              <a:rPr lang="en-US" sz="1200" b="0" i="0" u="none" strike="noStrike" kern="1200" baseline="0" dirty="0" smtClean="0">
                <a:solidFill>
                  <a:schemeClr val="tx1"/>
                </a:solidFill>
                <a:latin typeface="+mn-lt"/>
                <a:ea typeface="+mn-ea"/>
                <a:cs typeface="+mn-cs"/>
              </a:rPr>
              <a:t> et al, 1999). High levels of family accommodation</a:t>
            </a:r>
          </a:p>
          <a:p>
            <a:r>
              <a:rPr lang="en-US" sz="1200" b="0" i="0" u="none" strike="noStrike" kern="1200" baseline="0" dirty="0" smtClean="0">
                <a:solidFill>
                  <a:schemeClr val="tx1"/>
                </a:solidFill>
                <a:latin typeface="+mn-lt"/>
                <a:ea typeface="+mn-ea"/>
                <a:cs typeface="+mn-cs"/>
              </a:rPr>
              <a:t>have been associated with symptom maintenance and poor outcome (</a:t>
            </a:r>
            <a:r>
              <a:rPr lang="en-US" sz="1200" b="0" i="0" u="none" strike="noStrike" kern="1200" baseline="0" dirty="0" err="1" smtClean="0">
                <a:solidFill>
                  <a:schemeClr val="tx1"/>
                </a:solidFill>
                <a:latin typeface="+mn-lt"/>
                <a:ea typeface="+mn-ea"/>
                <a:cs typeface="+mn-cs"/>
              </a:rPr>
              <a:t>Calvocoressi</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et al, 1999; Amir et al, 2000). Thus, parents must be included in the treatment</a:t>
            </a:r>
          </a:p>
          <a:p>
            <a:r>
              <a:rPr lang="en-US" sz="1200" b="0" i="0" u="none" strike="noStrike" kern="1200" baseline="0" dirty="0" smtClean="0">
                <a:solidFill>
                  <a:schemeClr val="tx1"/>
                </a:solidFill>
                <a:latin typeface="+mn-lt"/>
                <a:ea typeface="+mn-ea"/>
                <a:cs typeface="+mn-cs"/>
              </a:rPr>
              <a:t>(Freeman et al, 2008); in fact, parents often become co-therapists and administer</a:t>
            </a:r>
          </a:p>
          <a:p>
            <a:r>
              <a:rPr lang="en-US" sz="1200" b="0" i="0" u="none" strike="noStrike" kern="1200" baseline="0" dirty="0" smtClean="0">
                <a:solidFill>
                  <a:schemeClr val="tx1"/>
                </a:solidFill>
                <a:latin typeface="+mn-lt"/>
                <a:ea typeface="+mn-ea"/>
                <a:cs typeface="+mn-cs"/>
              </a:rPr>
              <a:t>treatment at home.</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125</a:t>
            </a:fld>
            <a:endParaRPr lang="en-US"/>
          </a:p>
        </p:txBody>
      </p:sp>
    </p:spTree>
    <p:extLst>
      <p:ext uri="{BB962C8B-B14F-4D97-AF65-F5344CB8AC3E}">
        <p14:creationId xmlns:p14="http://schemas.microsoft.com/office/powerpoint/2010/main" val="4230996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Anxiety disorders are among the most stable forms of psychopathology and show relatively little spontaneous remission. Anxious children are also at increased risk of developing other disorders during adolescence and into adulthood. Longitudinal research has shown that anxious children are at significantly greater risk for anxiety and mood disorders in adolescence and for anxiety, mood, and substance use disorders as well as suicide in adulthood (Last et al, 1997; Pine et al, 1998).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Other demographic features </a:t>
            </a:r>
            <a:endParaRPr lang="en-US" dirty="0" smtClean="0"/>
          </a:p>
          <a:p>
            <a:r>
              <a:rPr lang="en-US" sz="1200" kern="1200" dirty="0" smtClean="0">
                <a:solidFill>
                  <a:schemeClr val="tx1"/>
                </a:solidFill>
                <a:effectLst/>
                <a:latin typeface="+mn-lt"/>
                <a:ea typeface="+mn-ea"/>
                <a:cs typeface="+mn-cs"/>
              </a:rPr>
              <a:t>Interestingly, anxiety in childhood is </a:t>
            </a:r>
            <a:r>
              <a:rPr lang="en-US" sz="1200" kern="1200" dirty="0" err="1" smtClean="0">
                <a:solidFill>
                  <a:schemeClr val="tx1"/>
                </a:solidFill>
                <a:effectLst/>
                <a:latin typeface="+mn-lt"/>
                <a:ea typeface="+mn-ea"/>
                <a:cs typeface="+mn-cs"/>
              </a:rPr>
              <a:t>characterised</a:t>
            </a:r>
            <a:r>
              <a:rPr lang="en-US" sz="1200" kern="1200" dirty="0" smtClean="0">
                <a:solidFill>
                  <a:schemeClr val="tx1"/>
                </a:solidFill>
                <a:effectLst/>
                <a:latin typeface="+mn-lt"/>
                <a:ea typeface="+mn-ea"/>
                <a:cs typeface="+mn-cs"/>
              </a:rPr>
              <a:t> by very few demographic risk factors. There is some evidence that low socioeconomic status might provide some risk for anxiety but the data are mixed and the degree of risk is small. Similarly, some research has hinted that socially anxious children in particular are more likely to be first born but other research has failed to support this finding. Most other demographic characteristics fail to predict anxiety. Hence anxious children are not </a:t>
            </a:r>
            <a:r>
              <a:rPr lang="en-US" sz="1200" kern="1200" dirty="0" err="1" smtClean="0">
                <a:solidFill>
                  <a:schemeClr val="tx1"/>
                </a:solidFill>
                <a:effectLst/>
                <a:latin typeface="+mn-lt"/>
                <a:ea typeface="+mn-ea"/>
                <a:cs typeface="+mn-cs"/>
              </a:rPr>
              <a:t>characterised</a:t>
            </a:r>
            <a:r>
              <a:rPr lang="en-US" sz="1200" kern="1200" dirty="0" smtClean="0">
                <a:solidFill>
                  <a:schemeClr val="tx1"/>
                </a:solidFill>
                <a:effectLst/>
                <a:latin typeface="+mn-lt"/>
                <a:ea typeface="+mn-ea"/>
                <a:cs typeface="+mn-cs"/>
              </a:rPr>
              <a:t> by family size, parental marital status, educational attainment or intelligence (</a:t>
            </a:r>
            <a:r>
              <a:rPr lang="en-US" sz="1200" kern="1200" dirty="0" err="1" smtClean="0">
                <a:solidFill>
                  <a:schemeClr val="tx1"/>
                </a:solidFill>
                <a:effectLst/>
                <a:latin typeface="+mn-lt"/>
                <a:ea typeface="+mn-ea"/>
                <a:cs typeface="+mn-cs"/>
              </a:rPr>
              <a:t>Rapee</a:t>
            </a:r>
            <a:r>
              <a:rPr lang="en-US" sz="1200" kern="1200" dirty="0" smtClean="0">
                <a:solidFill>
                  <a:schemeClr val="tx1"/>
                </a:solidFill>
                <a:effectLst/>
                <a:latin typeface="+mn-lt"/>
                <a:ea typeface="+mn-ea"/>
                <a:cs typeface="+mn-cs"/>
              </a:rPr>
              <a:t> et al, 2009).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20</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Before starting treatment it is extremely important to take into consideration</a:t>
            </a:r>
          </a:p>
          <a:p>
            <a:r>
              <a:rPr lang="en-US" sz="1200" b="0" i="0" u="none" strike="noStrike" kern="1200" baseline="0" dirty="0" smtClean="0">
                <a:solidFill>
                  <a:schemeClr val="tx1"/>
                </a:solidFill>
                <a:latin typeface="+mn-lt"/>
                <a:ea typeface="+mn-ea"/>
                <a:cs typeface="+mn-cs"/>
              </a:rPr>
              <a:t>some relevant issues such as the correct identification of the most troublesome</a:t>
            </a:r>
          </a:p>
          <a:p>
            <a:r>
              <a:rPr lang="en-US" sz="1200" b="0" i="0" u="none" strike="noStrike" kern="1200" baseline="0" dirty="0" smtClean="0">
                <a:solidFill>
                  <a:schemeClr val="tx1"/>
                </a:solidFill>
                <a:latin typeface="+mn-lt"/>
                <a:ea typeface="+mn-ea"/>
                <a:cs typeface="+mn-cs"/>
              </a:rPr>
              <a:t>OCD symptoms, how long the patient has had the illness, impact on the patient’s</a:t>
            </a:r>
          </a:p>
          <a:p>
            <a:r>
              <a:rPr lang="en-US" sz="1200" b="0" i="0" u="none" strike="noStrike" kern="1200" baseline="0" dirty="0" smtClean="0">
                <a:solidFill>
                  <a:schemeClr val="tx1"/>
                </a:solidFill>
                <a:latin typeface="+mn-lt"/>
                <a:ea typeface="+mn-ea"/>
                <a:cs typeface="+mn-cs"/>
              </a:rPr>
              <a:t>life and difficulties working with the family (Table F.3.5). A thorough assessment,</a:t>
            </a:r>
          </a:p>
          <a:p>
            <a:r>
              <a:rPr lang="en-US" sz="1200" b="0" i="0" u="none" strike="noStrike" kern="1200" baseline="0" dirty="0" smtClean="0">
                <a:solidFill>
                  <a:schemeClr val="tx1"/>
                </a:solidFill>
                <a:latin typeface="+mn-lt"/>
                <a:ea typeface="+mn-ea"/>
                <a:cs typeface="+mn-cs"/>
              </a:rPr>
              <a:t>involving both the patient, family members and school, is extremely important.</a:t>
            </a:r>
          </a:p>
          <a:p>
            <a:r>
              <a:rPr lang="en-US" sz="1200" b="0" i="0" u="none" strike="noStrike" kern="1200" baseline="0" dirty="0" smtClean="0">
                <a:solidFill>
                  <a:schemeClr val="tx1"/>
                </a:solidFill>
                <a:latin typeface="+mn-lt"/>
                <a:ea typeface="+mn-ea"/>
                <a:cs typeface="+mn-cs"/>
              </a:rPr>
              <a:t>Another important issue is an accurate assessment of comorbid conditions that</a:t>
            </a:r>
          </a:p>
          <a:p>
            <a:r>
              <a:rPr lang="en-US" sz="1200" b="0" i="0" u="none" strike="noStrike" kern="1200" baseline="0" dirty="0" smtClean="0">
                <a:solidFill>
                  <a:schemeClr val="tx1"/>
                </a:solidFill>
                <a:latin typeface="+mn-lt"/>
                <a:ea typeface="+mn-ea"/>
                <a:cs typeface="+mn-cs"/>
              </a:rPr>
              <a:t>usually accompany OCD. Comorbid conditions, if not evaluated or detected, can</a:t>
            </a:r>
          </a:p>
          <a:p>
            <a:r>
              <a:rPr lang="en-US" sz="1200" b="0" i="0" u="none" strike="noStrike" kern="1200" baseline="0" dirty="0" smtClean="0">
                <a:solidFill>
                  <a:schemeClr val="tx1"/>
                </a:solidFill>
                <a:latin typeface="+mn-lt"/>
                <a:ea typeface="+mn-ea"/>
                <a:cs typeface="+mn-cs"/>
              </a:rPr>
              <a:t>complicate treatment (Rosario et al, 2008).</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t>126</a:t>
            </a:fld>
            <a:endParaRPr lang="en-US"/>
          </a:p>
        </p:txBody>
      </p:sp>
    </p:spTree>
    <p:extLst>
      <p:ext uri="{BB962C8B-B14F-4D97-AF65-F5344CB8AC3E}">
        <p14:creationId xmlns:p14="http://schemas.microsoft.com/office/powerpoint/2010/main" val="214763282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Similar to the treatment recommendations for adults, treatment of</a:t>
            </a:r>
          </a:p>
          <a:p>
            <a:r>
              <a:rPr lang="en-US" sz="1200" b="0" i="0" u="none" strike="noStrike" kern="1200" baseline="0" dirty="0" smtClean="0">
                <a:solidFill>
                  <a:schemeClr val="tx1"/>
                </a:solidFill>
                <a:latin typeface="+mn-lt"/>
                <a:ea typeface="+mn-ea"/>
                <a:cs typeface="+mn-cs"/>
              </a:rPr>
              <a:t>OCD in children and adolescents relies on cognitive behavioral therapy (CBT),</a:t>
            </a:r>
          </a:p>
          <a:p>
            <a:r>
              <a:rPr lang="en-US" sz="1200" b="0" i="0" u="none" strike="noStrike" kern="1200" baseline="0" dirty="0" smtClean="0">
                <a:solidFill>
                  <a:schemeClr val="tx1"/>
                </a:solidFill>
                <a:latin typeface="+mn-lt"/>
                <a:ea typeface="+mn-ea"/>
                <a:cs typeface="+mn-cs"/>
              </a:rPr>
              <a:t>medication and </a:t>
            </a:r>
            <a:r>
              <a:rPr lang="en-US" sz="1200" b="0" i="0" u="none" strike="noStrike" kern="1200" baseline="0" dirty="0" err="1" smtClean="0">
                <a:solidFill>
                  <a:schemeClr val="tx1"/>
                </a:solidFill>
                <a:latin typeface="+mn-lt"/>
                <a:ea typeface="+mn-ea"/>
                <a:cs typeface="+mn-cs"/>
              </a:rPr>
              <a:t>psychoeducation</a:t>
            </a:r>
            <a:r>
              <a:rPr lang="en-US" sz="1200" b="0" i="0" u="none" strike="noStrike" kern="1200" baseline="0" dirty="0" smtClean="0">
                <a:solidFill>
                  <a:schemeClr val="tx1"/>
                </a:solidFill>
                <a:latin typeface="+mn-lt"/>
                <a:ea typeface="+mn-ea"/>
                <a:cs typeface="+mn-cs"/>
              </a:rPr>
              <a:t>. Both selective serotonin reuptake inhibitors</a:t>
            </a:r>
          </a:p>
          <a:p>
            <a:r>
              <a:rPr lang="en-US" sz="1200" b="0" i="0" u="none" strike="noStrike" kern="1200" baseline="0" dirty="0" smtClean="0">
                <a:solidFill>
                  <a:schemeClr val="tx1"/>
                </a:solidFill>
                <a:latin typeface="+mn-lt"/>
                <a:ea typeface="+mn-ea"/>
                <a:cs typeface="+mn-cs"/>
              </a:rPr>
              <a:t>(SSRIs) and CBT have been systematically studied and empirically shown to be</a:t>
            </a:r>
          </a:p>
          <a:p>
            <a:r>
              <a:rPr lang="en-US" sz="1200" b="0" i="0" u="none" strike="noStrike" kern="1200" baseline="0" dirty="0" smtClean="0">
                <a:solidFill>
                  <a:schemeClr val="tx1"/>
                </a:solidFill>
                <a:latin typeface="+mn-lt"/>
                <a:ea typeface="+mn-ea"/>
                <a:cs typeface="+mn-cs"/>
              </a:rPr>
              <a:t>useful in the treatment of children and adolescents with OCD.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Click on the link below the picture for an overview of the UCLA OCD Treatment Program</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127</a:t>
            </a:fld>
            <a:endParaRPr lang="en-US"/>
          </a:p>
        </p:txBody>
      </p:sp>
    </p:spTree>
    <p:extLst>
      <p:ext uri="{BB962C8B-B14F-4D97-AF65-F5344CB8AC3E}">
        <p14:creationId xmlns:p14="http://schemas.microsoft.com/office/powerpoint/2010/main" val="296509629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CBT is the only psychological therapy shown to be effective in the</a:t>
            </a:r>
          </a:p>
          <a:p>
            <a:r>
              <a:rPr lang="en-US" sz="1200" b="0" i="0" u="none" strike="noStrike" kern="1200" baseline="0" dirty="0" smtClean="0">
                <a:solidFill>
                  <a:schemeClr val="tx1"/>
                </a:solidFill>
                <a:latin typeface="+mn-lt"/>
                <a:ea typeface="+mn-ea"/>
                <a:cs typeface="+mn-cs"/>
              </a:rPr>
              <a:t>treatment of childhood OCD (Rosario et al, 2008). Treatment of pediatric OCD</a:t>
            </a:r>
          </a:p>
          <a:p>
            <a:r>
              <a:rPr lang="en-US" sz="1200" b="0" i="0" u="none" strike="noStrike" kern="1200" baseline="0" dirty="0" smtClean="0">
                <a:solidFill>
                  <a:schemeClr val="tx1"/>
                </a:solidFill>
                <a:latin typeface="+mn-lt"/>
                <a:ea typeface="+mn-ea"/>
                <a:cs typeface="+mn-cs"/>
              </a:rPr>
              <a:t>should preferably start with CBT for mild to moderate cases, or a combination of</a:t>
            </a:r>
          </a:p>
          <a:p>
            <a:r>
              <a:rPr lang="en-US" sz="1200" b="0" i="0" u="none" strike="noStrike" kern="1200" baseline="0" dirty="0" smtClean="0">
                <a:solidFill>
                  <a:schemeClr val="tx1"/>
                </a:solidFill>
                <a:latin typeface="+mn-lt"/>
                <a:ea typeface="+mn-ea"/>
                <a:cs typeface="+mn-cs"/>
              </a:rPr>
              <a:t>CBT and pharmacotherapy for more severe cases, or when CBT is not available</a:t>
            </a:r>
          </a:p>
          <a:p>
            <a:r>
              <a:rPr lang="en-US" sz="1200" b="0" i="0" u="none" strike="noStrike" kern="1200" baseline="0" dirty="0" smtClean="0">
                <a:solidFill>
                  <a:schemeClr val="tx1"/>
                </a:solidFill>
                <a:latin typeface="+mn-lt"/>
                <a:ea typeface="+mn-ea"/>
                <a:cs typeface="+mn-cs"/>
              </a:rPr>
              <a:t>(Abramowitz et al, 2005; O´Connor et al, 2006; Walsh &amp; </a:t>
            </a:r>
            <a:r>
              <a:rPr lang="en-US" sz="1200" b="0" i="0" u="none" strike="noStrike" kern="1200" baseline="0" dirty="0" err="1" smtClean="0">
                <a:solidFill>
                  <a:schemeClr val="tx1"/>
                </a:solidFill>
                <a:latin typeface="+mn-lt"/>
                <a:ea typeface="+mn-ea"/>
                <a:cs typeface="+mn-cs"/>
              </a:rPr>
              <a:t>McDougle</a:t>
            </a:r>
            <a:r>
              <a:rPr lang="en-US" sz="1200" b="0" i="0" u="none" strike="noStrike" kern="1200" baseline="0" dirty="0" smtClean="0">
                <a:solidFill>
                  <a:schemeClr val="tx1"/>
                </a:solidFill>
                <a:latin typeface="+mn-lt"/>
                <a:ea typeface="+mn-ea"/>
                <a:cs typeface="+mn-cs"/>
              </a:rPr>
              <a:t>, 2011).</a:t>
            </a:r>
          </a:p>
          <a:p>
            <a:r>
              <a:rPr lang="en-US" sz="1200" b="0" i="0" u="none" strike="noStrike" kern="1200" baseline="0" dirty="0" smtClean="0">
                <a:solidFill>
                  <a:schemeClr val="tx1"/>
                </a:solidFill>
                <a:latin typeface="+mn-lt"/>
                <a:ea typeface="+mn-ea"/>
                <a:cs typeface="+mn-cs"/>
              </a:rPr>
              <a:t>The CBT theory of OCD integrates behavioral theory with a cognitive</a:t>
            </a:r>
          </a:p>
          <a:p>
            <a:r>
              <a:rPr lang="en-US" sz="1200" b="0" i="0" u="none" strike="noStrike" kern="1200" baseline="0" dirty="0" smtClean="0">
                <a:solidFill>
                  <a:schemeClr val="tx1"/>
                </a:solidFill>
                <a:latin typeface="+mn-lt"/>
                <a:ea typeface="+mn-ea"/>
                <a:cs typeface="+mn-cs"/>
              </a:rPr>
              <a:t>framework and has shown significant efficacy especially when in combination with</a:t>
            </a:r>
          </a:p>
          <a:p>
            <a:r>
              <a:rPr lang="en-US" sz="1200" b="0" i="0" u="none" strike="noStrike" kern="1200" baseline="0" dirty="0" smtClean="0">
                <a:solidFill>
                  <a:schemeClr val="tx1"/>
                </a:solidFill>
                <a:latin typeface="+mn-lt"/>
                <a:ea typeface="+mn-ea"/>
                <a:cs typeface="+mn-cs"/>
              </a:rPr>
              <a:t>exposure, response prevention, and cognitive restructuring. A meta-analysis has</a:t>
            </a:r>
          </a:p>
          <a:p>
            <a:r>
              <a:rPr lang="en-US" sz="1200" b="0" i="0" u="none" strike="noStrike" kern="1200" baseline="0" dirty="0" smtClean="0">
                <a:solidFill>
                  <a:schemeClr val="tx1"/>
                </a:solidFill>
                <a:latin typeface="+mn-lt"/>
                <a:ea typeface="+mn-ea"/>
                <a:cs typeface="+mn-cs"/>
              </a:rPr>
              <a:t>shown mean effect sizes of CBT up to 1.45 (confidence interval 0.68-2.22) despite</a:t>
            </a:r>
          </a:p>
          <a:p>
            <a:r>
              <a:rPr lang="en-US" sz="1200" b="0" i="0" u="none" strike="noStrike" kern="1200" baseline="0" dirty="0" smtClean="0">
                <a:solidFill>
                  <a:schemeClr val="tx1"/>
                </a:solidFill>
                <a:latin typeface="+mn-lt"/>
                <a:ea typeface="+mn-ea"/>
                <a:cs typeface="+mn-cs"/>
              </a:rPr>
              <a:t>the heterogeneity of the sample (Watson &amp; Rees, 2008). Cognitive restructuring</a:t>
            </a:r>
          </a:p>
          <a:p>
            <a:r>
              <a:rPr lang="en-US" sz="1200" b="0" i="0" u="none" strike="noStrike" kern="1200" baseline="0" dirty="0" smtClean="0">
                <a:solidFill>
                  <a:schemeClr val="tx1"/>
                </a:solidFill>
                <a:latin typeface="+mn-lt"/>
                <a:ea typeface="+mn-ea"/>
                <a:cs typeface="+mn-cs"/>
              </a:rPr>
              <a:t>helps patients realize the influence of thoughts and beliefs on behavior (rituals</a:t>
            </a:r>
          </a:p>
          <a:p>
            <a:r>
              <a:rPr lang="en-US" sz="1200" b="0" i="0" u="none" strike="noStrike" kern="1200" baseline="0" dirty="0" smtClean="0">
                <a:solidFill>
                  <a:schemeClr val="tx1"/>
                </a:solidFill>
                <a:latin typeface="+mn-lt"/>
                <a:ea typeface="+mn-ea"/>
                <a:cs typeface="+mn-cs"/>
              </a:rPr>
              <a:t>and avoidance), the functional relationship between obsessions and rituals, and</a:t>
            </a:r>
          </a:p>
          <a:p>
            <a:r>
              <a:rPr lang="en-US" sz="1200" b="0" i="0" u="none" strike="noStrike" kern="1200" baseline="0" dirty="0" smtClean="0">
                <a:solidFill>
                  <a:schemeClr val="tx1"/>
                </a:solidFill>
                <a:latin typeface="+mn-lt"/>
                <a:ea typeface="+mn-ea"/>
                <a:cs typeface="+mn-cs"/>
              </a:rPr>
              <a:t>strategies to neutralize them while causing relief. The behavioral model uses</a:t>
            </a:r>
          </a:p>
          <a:p>
            <a:r>
              <a:rPr lang="en-US" sz="1200" b="0" i="0" u="none" strike="noStrike" kern="1200" baseline="0" dirty="0" smtClean="0">
                <a:solidFill>
                  <a:schemeClr val="tx1"/>
                </a:solidFill>
                <a:latin typeface="+mn-lt"/>
                <a:ea typeface="+mn-ea"/>
                <a:cs typeface="+mn-cs"/>
              </a:rPr>
              <a:t>exposure and response prevention techniques based on the relationship between</a:t>
            </a:r>
          </a:p>
          <a:p>
            <a:r>
              <a:rPr lang="en-US" sz="1200" b="0" i="0" u="none" strike="noStrike" kern="1200" baseline="0" dirty="0" smtClean="0">
                <a:solidFill>
                  <a:schemeClr val="tx1"/>
                </a:solidFill>
                <a:latin typeface="+mn-lt"/>
                <a:ea typeface="+mn-ea"/>
                <a:cs typeface="+mn-cs"/>
              </a:rPr>
              <a:t>obsessions and compulsions, with the purpose of weakening the association</a:t>
            </a:r>
          </a:p>
          <a:p>
            <a:r>
              <a:rPr lang="en-US" sz="1200" b="0" i="0" u="none" strike="noStrike" kern="1200" baseline="0" dirty="0" smtClean="0">
                <a:solidFill>
                  <a:schemeClr val="tx1"/>
                </a:solidFill>
                <a:latin typeface="+mn-lt"/>
                <a:ea typeface="+mn-ea"/>
                <a:cs typeface="+mn-cs"/>
              </a:rPr>
              <a:t>and the distress caused by them. It exposes the sufferers to the objects, people</a:t>
            </a:r>
          </a:p>
          <a:p>
            <a:r>
              <a:rPr lang="en-US" sz="1200" b="0" i="0" u="none" strike="noStrike" kern="1200" baseline="0" dirty="0" smtClean="0">
                <a:solidFill>
                  <a:schemeClr val="tx1"/>
                </a:solidFill>
                <a:latin typeface="+mn-lt"/>
                <a:ea typeface="+mn-ea"/>
                <a:cs typeface="+mn-cs"/>
              </a:rPr>
              <a:t>or situations they fear, and prevents them from performing the compulsion, in</a:t>
            </a:r>
          </a:p>
          <a:p>
            <a:r>
              <a:rPr lang="en-US" sz="1200" b="0" i="0" u="none" strike="noStrike" kern="1200" baseline="0" dirty="0" smtClean="0">
                <a:solidFill>
                  <a:schemeClr val="tx1"/>
                </a:solidFill>
                <a:latin typeface="+mn-lt"/>
                <a:ea typeface="+mn-ea"/>
                <a:cs typeface="+mn-cs"/>
              </a:rPr>
              <a:t>order to gradually reduce the anxiety level (Abramowitz et al, 2005). Cognitive</a:t>
            </a:r>
          </a:p>
          <a:p>
            <a:r>
              <a:rPr lang="en-US" sz="1200" b="0" i="0" u="none" strike="noStrike" kern="1200" baseline="0" dirty="0" smtClean="0">
                <a:solidFill>
                  <a:schemeClr val="tx1"/>
                </a:solidFill>
                <a:latin typeface="+mn-lt"/>
                <a:ea typeface="+mn-ea"/>
                <a:cs typeface="+mn-cs"/>
              </a:rPr>
              <a:t>and behavioral techniques complement each other and the power of one lies in</a:t>
            </a:r>
          </a:p>
          <a:p>
            <a:r>
              <a:rPr lang="en-US" sz="1200" b="0" i="0" u="none" strike="noStrike" kern="1200" baseline="0" dirty="0" smtClean="0">
                <a:solidFill>
                  <a:schemeClr val="tx1"/>
                </a:solidFill>
                <a:latin typeface="+mn-lt"/>
                <a:ea typeface="+mn-ea"/>
                <a:cs typeface="+mn-cs"/>
              </a:rPr>
              <a:t>its correct combination with the other (</a:t>
            </a:r>
            <a:r>
              <a:rPr lang="en-US" sz="1200" b="0" i="0" u="none" strike="noStrike" kern="1200" baseline="0" dirty="0" err="1" smtClean="0">
                <a:solidFill>
                  <a:schemeClr val="tx1"/>
                </a:solidFill>
                <a:latin typeface="+mn-lt"/>
                <a:ea typeface="+mn-ea"/>
                <a:cs typeface="+mn-cs"/>
              </a:rPr>
              <a:t>Barret</a:t>
            </a:r>
            <a:r>
              <a:rPr lang="en-US" sz="1200" b="0" i="0" u="none" strike="noStrike" kern="1200" baseline="0" dirty="0" smtClean="0">
                <a:solidFill>
                  <a:schemeClr val="tx1"/>
                </a:solidFill>
                <a:latin typeface="+mn-lt"/>
                <a:ea typeface="+mn-ea"/>
                <a:cs typeface="+mn-cs"/>
              </a:rPr>
              <a:t> et al, 2008; Williams et al, 2010).</a:t>
            </a:r>
          </a:p>
          <a:p>
            <a:r>
              <a:rPr lang="en-US" sz="1200" b="0" i="0" u="none" strike="noStrike" kern="1200" baseline="0" dirty="0" smtClean="0">
                <a:solidFill>
                  <a:schemeClr val="tx1"/>
                </a:solidFill>
                <a:latin typeface="+mn-lt"/>
                <a:ea typeface="+mn-ea"/>
                <a:cs typeface="+mn-cs"/>
              </a:rPr>
              <a:t>Practical aspects in delivering CBT</a:t>
            </a:r>
          </a:p>
          <a:p>
            <a:r>
              <a:rPr lang="en-US" sz="1200" b="0" i="0" u="none" strike="noStrike" kern="1200" baseline="0" dirty="0" smtClean="0">
                <a:solidFill>
                  <a:schemeClr val="tx1"/>
                </a:solidFill>
                <a:latin typeface="+mn-lt"/>
                <a:ea typeface="+mn-ea"/>
                <a:cs typeface="+mn-cs"/>
              </a:rPr>
              <a:t>Most CBT treatment manuals for OCD recommend twelve to </a:t>
            </a:r>
            <a:r>
              <a:rPr lang="en-US" sz="1200" b="0" i="0" u="none" strike="noStrike" kern="1200" baseline="0" dirty="0" err="1" smtClean="0">
                <a:solidFill>
                  <a:schemeClr val="tx1"/>
                </a:solidFill>
                <a:latin typeface="+mn-lt"/>
                <a:ea typeface="+mn-ea"/>
                <a:cs typeface="+mn-cs"/>
              </a:rPr>
              <a:t>twentyfive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sessions. The manuals usually suggest that therapists use the first one or two</a:t>
            </a:r>
          </a:p>
          <a:p>
            <a:r>
              <a:rPr lang="en-US" sz="1200" b="0" i="0" u="none" strike="noStrike" kern="1200" baseline="0" dirty="0" smtClean="0">
                <a:solidFill>
                  <a:schemeClr val="tx1"/>
                </a:solidFill>
                <a:latin typeface="+mn-lt"/>
                <a:ea typeface="+mn-ea"/>
                <a:cs typeface="+mn-cs"/>
              </a:rPr>
              <a:t>sessions to collect detailed information about the patient’s symptoms, how the</a:t>
            </a:r>
          </a:p>
          <a:p>
            <a:r>
              <a:rPr lang="en-US" sz="1200" b="0" i="0" u="none" strike="noStrike" kern="1200" baseline="0" dirty="0" smtClean="0">
                <a:solidFill>
                  <a:schemeClr val="tx1"/>
                </a:solidFill>
                <a:latin typeface="+mn-lt"/>
                <a:ea typeface="+mn-ea"/>
                <a:cs typeface="+mn-cs"/>
              </a:rPr>
              <a:t>patient and the family deal with them, family environment, school performance</a:t>
            </a:r>
          </a:p>
          <a:p>
            <a:r>
              <a:rPr lang="en-US" sz="1200" b="0" i="0" u="none" strike="noStrike" kern="1200" baseline="0" dirty="0" smtClean="0">
                <a:solidFill>
                  <a:schemeClr val="tx1"/>
                </a:solidFill>
                <a:latin typeface="+mn-lt"/>
                <a:ea typeface="+mn-ea"/>
                <a:cs typeface="+mn-cs"/>
              </a:rPr>
              <a:t>and other relevant issues on the patient’s functioning.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Clinical trials have shown that CBT has better outcomes when the</a:t>
            </a:r>
          </a:p>
          <a:p>
            <a:r>
              <a:rPr lang="en-US" sz="1200" b="0" i="0" u="none" strike="noStrike" kern="1200" baseline="0" dirty="0" smtClean="0">
                <a:solidFill>
                  <a:schemeClr val="tx1"/>
                </a:solidFill>
                <a:latin typeface="+mn-lt"/>
                <a:ea typeface="+mn-ea"/>
                <a:cs typeface="+mn-cs"/>
              </a:rPr>
              <a:t>people closest to the patient (parents, family members and teachers) are involved</a:t>
            </a:r>
          </a:p>
          <a:p>
            <a:r>
              <a:rPr lang="en-US" sz="1200" b="0" i="0" u="none" strike="noStrike" kern="1200" baseline="0" dirty="0" smtClean="0">
                <a:solidFill>
                  <a:schemeClr val="tx1"/>
                </a:solidFill>
                <a:latin typeface="+mn-lt"/>
                <a:ea typeface="+mn-ea"/>
                <a:cs typeface="+mn-cs"/>
              </a:rPr>
              <a:t>in treatment (</a:t>
            </a:r>
            <a:r>
              <a:rPr lang="en-US" sz="1200" b="0" i="0" u="none" strike="noStrike" kern="1200" baseline="0" dirty="0" err="1" smtClean="0">
                <a:solidFill>
                  <a:schemeClr val="tx1"/>
                </a:solidFill>
                <a:latin typeface="+mn-lt"/>
                <a:ea typeface="+mn-ea"/>
                <a:cs typeface="+mn-cs"/>
              </a:rPr>
              <a:t>Piacentini</a:t>
            </a:r>
            <a:r>
              <a:rPr lang="en-US" sz="1200" b="0" i="0" u="none" strike="noStrike" kern="1200" baseline="0" dirty="0" smtClean="0">
                <a:solidFill>
                  <a:schemeClr val="tx1"/>
                </a:solidFill>
                <a:latin typeface="+mn-lt"/>
                <a:ea typeface="+mn-ea"/>
                <a:cs typeface="+mn-cs"/>
              </a:rPr>
              <a:t> &amp; Langley, 2004; Freeman et al, 2008). Family members</a:t>
            </a:r>
          </a:p>
          <a:p>
            <a:r>
              <a:rPr lang="en-US" sz="1200" b="0" i="0" u="none" strike="noStrike" kern="1200" baseline="0" dirty="0" smtClean="0">
                <a:solidFill>
                  <a:schemeClr val="tx1"/>
                </a:solidFill>
                <a:latin typeface="+mn-lt"/>
                <a:ea typeface="+mn-ea"/>
                <a:cs typeface="+mn-cs"/>
              </a:rPr>
              <a:t>may respond to the patient’s symptoms by facilitating avoidance, assisting on</a:t>
            </a:r>
          </a:p>
          <a:p>
            <a:r>
              <a:rPr lang="en-US" sz="1200" b="0" i="0" u="none" strike="noStrike" kern="1200" baseline="0" dirty="0" smtClean="0">
                <a:solidFill>
                  <a:schemeClr val="tx1"/>
                </a:solidFill>
                <a:latin typeface="+mn-lt"/>
                <a:ea typeface="+mn-ea"/>
                <a:cs typeface="+mn-cs"/>
              </a:rPr>
              <a:t>ritualistic behaviors, or inadvertently participating in rituals (</a:t>
            </a:r>
            <a:r>
              <a:rPr lang="en-US" sz="1200" b="0" i="0" u="none" strike="noStrike" kern="1200" baseline="0" dirty="0" err="1" smtClean="0">
                <a:solidFill>
                  <a:schemeClr val="tx1"/>
                </a:solidFill>
                <a:latin typeface="+mn-lt"/>
                <a:ea typeface="+mn-ea"/>
                <a:cs typeface="+mn-cs"/>
              </a:rPr>
              <a:t>Calvocoressi</a:t>
            </a:r>
            <a:r>
              <a:rPr lang="en-US" sz="1200" b="0" i="0" u="none" strike="noStrike" kern="1200" baseline="0" dirty="0" smtClean="0">
                <a:solidFill>
                  <a:schemeClr val="tx1"/>
                </a:solidFill>
                <a:latin typeface="+mn-lt"/>
                <a:ea typeface="+mn-ea"/>
                <a:cs typeface="+mn-cs"/>
              </a:rPr>
              <a:t> et</a:t>
            </a:r>
          </a:p>
          <a:p>
            <a:r>
              <a:rPr lang="en-US" sz="1200" b="0" i="0" u="none" strike="noStrike" kern="1200" baseline="0" dirty="0" smtClean="0">
                <a:solidFill>
                  <a:schemeClr val="tx1"/>
                </a:solidFill>
                <a:latin typeface="+mn-lt"/>
                <a:ea typeface="+mn-ea"/>
                <a:cs typeface="+mn-cs"/>
              </a:rPr>
              <a:t>al, 1999; </a:t>
            </a:r>
            <a:r>
              <a:rPr lang="en-US" sz="1200" b="0" i="0" u="none" strike="noStrike" kern="1200" baseline="0" dirty="0" err="1" smtClean="0">
                <a:solidFill>
                  <a:schemeClr val="tx1"/>
                </a:solidFill>
                <a:latin typeface="+mn-lt"/>
                <a:ea typeface="+mn-ea"/>
                <a:cs typeface="+mn-cs"/>
              </a:rPr>
              <a:t>Barret</a:t>
            </a:r>
            <a:r>
              <a:rPr lang="en-US" sz="1200" b="0" i="0" u="none" strike="noStrike" kern="1200" baseline="0" dirty="0" smtClean="0">
                <a:solidFill>
                  <a:schemeClr val="tx1"/>
                </a:solidFill>
                <a:latin typeface="+mn-lt"/>
                <a:ea typeface="+mn-ea"/>
                <a:cs typeface="+mn-cs"/>
              </a:rPr>
              <a:t> et al, 2004; Freeman et al, 2008) described by some as family</a:t>
            </a:r>
          </a:p>
          <a:p>
            <a:r>
              <a:rPr lang="en-US" sz="1200" b="0" i="0" u="none" strike="noStrike" kern="1200" baseline="0" dirty="0" smtClean="0">
                <a:solidFill>
                  <a:schemeClr val="tx1"/>
                </a:solidFill>
                <a:latin typeface="+mn-lt"/>
                <a:ea typeface="+mn-ea"/>
                <a:cs typeface="+mn-cs"/>
              </a:rPr>
              <a:t>accommodation (</a:t>
            </a:r>
            <a:r>
              <a:rPr lang="en-US" sz="1200" b="0" i="0" u="none" strike="noStrike" kern="1200" baseline="0" dirty="0" err="1" smtClean="0">
                <a:solidFill>
                  <a:schemeClr val="tx1"/>
                </a:solidFill>
                <a:latin typeface="+mn-lt"/>
                <a:ea typeface="+mn-ea"/>
                <a:cs typeface="+mn-cs"/>
              </a:rPr>
              <a:t>Calvocoressi</a:t>
            </a:r>
            <a:r>
              <a:rPr lang="en-US" sz="1200" b="0" i="0" u="none" strike="noStrike" kern="1200" baseline="0" dirty="0" smtClean="0">
                <a:solidFill>
                  <a:schemeClr val="tx1"/>
                </a:solidFill>
                <a:latin typeface="+mn-lt"/>
                <a:ea typeface="+mn-ea"/>
                <a:cs typeface="+mn-cs"/>
              </a:rPr>
              <a:t> et al, 1999). High levels of family accommodation</a:t>
            </a:r>
          </a:p>
          <a:p>
            <a:r>
              <a:rPr lang="en-US" sz="1200" b="0" i="0" u="none" strike="noStrike" kern="1200" baseline="0" dirty="0" smtClean="0">
                <a:solidFill>
                  <a:schemeClr val="tx1"/>
                </a:solidFill>
                <a:latin typeface="+mn-lt"/>
                <a:ea typeface="+mn-ea"/>
                <a:cs typeface="+mn-cs"/>
              </a:rPr>
              <a:t>have been associated with symptom maintenance and poor outcome (</a:t>
            </a:r>
            <a:r>
              <a:rPr lang="en-US" sz="1200" b="0" i="0" u="none" strike="noStrike" kern="1200" baseline="0" dirty="0" err="1" smtClean="0">
                <a:solidFill>
                  <a:schemeClr val="tx1"/>
                </a:solidFill>
                <a:latin typeface="+mn-lt"/>
                <a:ea typeface="+mn-ea"/>
                <a:cs typeface="+mn-cs"/>
              </a:rPr>
              <a:t>Calvocoressi</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et al, 1999; Amir et al, 2000). Thus, parents must be included in the treatment</a:t>
            </a:r>
          </a:p>
          <a:p>
            <a:r>
              <a:rPr lang="en-US" sz="1200" b="0" i="0" u="none" strike="noStrike" kern="1200" baseline="0" dirty="0" smtClean="0">
                <a:solidFill>
                  <a:schemeClr val="tx1"/>
                </a:solidFill>
                <a:latin typeface="+mn-lt"/>
                <a:ea typeface="+mn-ea"/>
                <a:cs typeface="+mn-cs"/>
              </a:rPr>
              <a:t>(Freeman et al, 2008); in fact, parents often become co-therapists and administer</a:t>
            </a:r>
          </a:p>
          <a:p>
            <a:r>
              <a:rPr lang="en-US" sz="1200" b="0" i="0" u="none" strike="noStrike" kern="1200" baseline="0" dirty="0" smtClean="0">
                <a:solidFill>
                  <a:schemeClr val="tx1"/>
                </a:solidFill>
                <a:latin typeface="+mn-lt"/>
                <a:ea typeface="+mn-ea"/>
                <a:cs typeface="+mn-cs"/>
              </a:rPr>
              <a:t>treatment at home.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Click on the link for a general description of CBT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128</a:t>
            </a:fld>
            <a:endParaRPr lang="en-US"/>
          </a:p>
        </p:txBody>
      </p:sp>
    </p:spTree>
    <p:extLst>
      <p:ext uri="{BB962C8B-B14F-4D97-AF65-F5344CB8AC3E}">
        <p14:creationId xmlns:p14="http://schemas.microsoft.com/office/powerpoint/2010/main" val="48621590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much </a:t>
            </a:r>
            <a:r>
              <a:rPr lang="en-US" sz="1200" b="0" i="0" u="none" strike="noStrike" kern="1200" baseline="0" dirty="0" err="1" smtClean="0">
                <a:solidFill>
                  <a:schemeClr val="tx1"/>
                </a:solidFill>
                <a:latin typeface="+mn-lt"/>
                <a:ea typeface="+mn-ea"/>
                <a:cs typeface="+mn-cs"/>
              </a:rPr>
              <a:t>psychoeducation</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possible is also to be provided; this will involve detailed information about all aspects of the illness, including possible clinical symptoms, impact of comorbidity,</a:t>
            </a:r>
          </a:p>
          <a:p>
            <a:r>
              <a:rPr lang="en-US" sz="1200" b="0" i="0" u="none" strike="noStrike" kern="1200" baseline="0" dirty="0" smtClean="0">
                <a:solidFill>
                  <a:schemeClr val="tx1"/>
                </a:solidFill>
                <a:latin typeface="+mn-lt"/>
                <a:ea typeface="+mn-ea"/>
                <a:cs typeface="+mn-cs"/>
              </a:rPr>
              <a:t>treatment options, duration of illness and duration of treatment, the risks of family</a:t>
            </a:r>
          </a:p>
          <a:p>
            <a:r>
              <a:rPr lang="en-US" sz="1200" b="0" i="0" u="none" strike="noStrike" kern="1200" baseline="0" dirty="0" smtClean="0">
                <a:solidFill>
                  <a:schemeClr val="tx1"/>
                </a:solidFill>
                <a:latin typeface="+mn-lt"/>
                <a:ea typeface="+mn-ea"/>
                <a:cs typeface="+mn-cs"/>
              </a:rPr>
              <a:t>accommodation and how best to deal with a family member with OCD. Usually,</a:t>
            </a:r>
          </a:p>
          <a:p>
            <a:r>
              <a:rPr lang="en-US" sz="1200" b="0" i="0" u="none" strike="noStrike" kern="1200" baseline="0" dirty="0" smtClean="0">
                <a:solidFill>
                  <a:schemeClr val="tx1"/>
                </a:solidFill>
                <a:latin typeface="+mn-lt"/>
                <a:ea typeface="+mn-ea"/>
                <a:cs typeface="+mn-cs"/>
              </a:rPr>
              <a:t>a 50 minute CBT session includes a review of the goals, review of the previous</a:t>
            </a:r>
          </a:p>
          <a:p>
            <a:r>
              <a:rPr lang="en-US" sz="1200" b="0" i="0" u="none" strike="noStrike" kern="1200" baseline="0" dirty="0" smtClean="0">
                <a:solidFill>
                  <a:schemeClr val="tx1"/>
                </a:solidFill>
                <a:latin typeface="+mn-lt"/>
                <a:ea typeface="+mn-ea"/>
                <a:cs typeface="+mn-cs"/>
              </a:rPr>
              <a:t>week, provision of new information, therapist-assisted practice, homework for the</a:t>
            </a:r>
          </a:p>
          <a:p>
            <a:r>
              <a:rPr lang="en-US" sz="1200" b="0" i="0" u="none" strike="noStrike" kern="1200" baseline="0" dirty="0" smtClean="0">
                <a:solidFill>
                  <a:schemeClr val="tx1"/>
                </a:solidFill>
                <a:latin typeface="+mn-lt"/>
                <a:ea typeface="+mn-ea"/>
                <a:cs typeface="+mn-cs"/>
              </a:rPr>
              <a:t>coming week, and monitoring (</a:t>
            </a:r>
            <a:r>
              <a:rPr lang="en-US" sz="1200" b="0" i="0" u="none" strike="noStrike" kern="1200" baseline="0" dirty="0" err="1" smtClean="0">
                <a:solidFill>
                  <a:schemeClr val="tx1"/>
                </a:solidFill>
                <a:latin typeface="+mn-lt"/>
                <a:ea typeface="+mn-ea"/>
                <a:cs typeface="+mn-cs"/>
              </a:rPr>
              <a:t>Steketee</a:t>
            </a:r>
            <a:r>
              <a:rPr lang="en-US" sz="1200" b="0" i="0" u="none" strike="noStrike" kern="1200" baseline="0" dirty="0" smtClean="0">
                <a:solidFill>
                  <a:schemeClr val="tx1"/>
                </a:solidFill>
                <a:latin typeface="+mn-lt"/>
                <a:ea typeface="+mn-ea"/>
                <a:cs typeface="+mn-cs"/>
              </a:rPr>
              <a:t>, 1999).</a:t>
            </a:r>
          </a:p>
          <a:p>
            <a:r>
              <a:rPr lang="en-US" sz="1200" b="0" i="0" u="none" strike="noStrike" kern="1200" baseline="0" dirty="0" smtClean="0">
                <a:solidFill>
                  <a:schemeClr val="tx1"/>
                </a:solidFill>
                <a:latin typeface="+mn-lt"/>
                <a:ea typeface="+mn-ea"/>
                <a:cs typeface="+mn-cs"/>
              </a:rPr>
              <a:t>The success of CBT depends on understanding the illness, the basis for the</a:t>
            </a:r>
          </a:p>
          <a:p>
            <a:r>
              <a:rPr lang="en-US" sz="1200" b="0" i="0" u="none" strike="noStrike" kern="1200" baseline="0" dirty="0" smtClean="0">
                <a:solidFill>
                  <a:schemeClr val="tx1"/>
                </a:solidFill>
                <a:latin typeface="+mn-lt"/>
                <a:ea typeface="+mn-ea"/>
                <a:cs typeface="+mn-cs"/>
              </a:rPr>
              <a:t>therapeutic activities and the cognitive processes implicated in the maintenance of</a:t>
            </a:r>
          </a:p>
          <a:p>
            <a:r>
              <a:rPr lang="en-US" sz="1200" b="0" i="0" u="none" strike="noStrike" kern="1200" baseline="0" dirty="0" smtClean="0">
                <a:solidFill>
                  <a:schemeClr val="tx1"/>
                </a:solidFill>
                <a:latin typeface="+mn-lt"/>
                <a:ea typeface="+mn-ea"/>
                <a:cs typeface="+mn-cs"/>
              </a:rPr>
              <a:t>the disorder.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Click on the picture to hear Dr. Eli </a:t>
            </a:r>
            <a:r>
              <a:rPr lang="en-US" sz="1200" b="0" i="0" u="none" strike="noStrike" kern="1200" baseline="0" dirty="0" err="1" smtClean="0">
                <a:solidFill>
                  <a:schemeClr val="tx1"/>
                </a:solidFill>
                <a:latin typeface="+mn-lt"/>
                <a:ea typeface="+mn-ea"/>
                <a:cs typeface="+mn-cs"/>
              </a:rPr>
              <a:t>Lebowitz</a:t>
            </a:r>
            <a:r>
              <a:rPr lang="en-US" sz="1200" b="0" i="0" u="none" strike="noStrike" kern="1200" baseline="0" dirty="0" smtClean="0">
                <a:solidFill>
                  <a:schemeClr val="tx1"/>
                </a:solidFill>
                <a:latin typeface="+mn-lt"/>
                <a:ea typeface="+mn-ea"/>
                <a:cs typeface="+mn-cs"/>
              </a:rPr>
              <a:t> explain how to create effective exposures</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129</a:t>
            </a:fld>
            <a:endParaRPr lang="en-US"/>
          </a:p>
        </p:txBody>
      </p:sp>
    </p:spTree>
    <p:extLst>
      <p:ext uri="{BB962C8B-B14F-4D97-AF65-F5344CB8AC3E}">
        <p14:creationId xmlns:p14="http://schemas.microsoft.com/office/powerpoint/2010/main" val="260268162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CBT manuals</a:t>
            </a:r>
          </a:p>
          <a:p>
            <a:r>
              <a:rPr lang="en-US" sz="1200" b="0" i="0" u="none" strike="noStrike" kern="1200" baseline="0" dirty="0" smtClean="0">
                <a:solidFill>
                  <a:schemeClr val="tx1"/>
                </a:solidFill>
                <a:latin typeface="+mn-lt"/>
                <a:ea typeface="+mn-ea"/>
                <a:cs typeface="+mn-cs"/>
              </a:rPr>
              <a:t>and self-help</a:t>
            </a:r>
          </a:p>
          <a:p>
            <a:r>
              <a:rPr lang="en-US" sz="1200" b="0" i="0" u="none" strike="noStrike" kern="1200" baseline="0" dirty="0" smtClean="0">
                <a:solidFill>
                  <a:schemeClr val="tx1"/>
                </a:solidFill>
                <a:latin typeface="+mn-lt"/>
                <a:ea typeface="+mn-ea"/>
                <a:cs typeface="+mn-cs"/>
              </a:rPr>
              <a:t>books available</a:t>
            </a:r>
          </a:p>
          <a:p>
            <a:r>
              <a:rPr lang="en-US" sz="1200" b="0" i="0" u="none" strike="noStrike" kern="1200" baseline="0" dirty="0" smtClean="0">
                <a:solidFill>
                  <a:schemeClr val="tx1"/>
                </a:solidFill>
                <a:latin typeface="+mn-lt"/>
                <a:ea typeface="+mn-ea"/>
                <a:cs typeface="+mn-cs"/>
              </a:rPr>
              <a:t>for therapists and</a:t>
            </a:r>
          </a:p>
          <a:p>
            <a:r>
              <a:rPr lang="en-US" sz="1200" b="0" i="0" u="none" strike="noStrike" kern="1200" baseline="0" dirty="0" smtClean="0">
                <a:solidFill>
                  <a:schemeClr val="tx1"/>
                </a:solidFill>
                <a:latin typeface="+mn-lt"/>
                <a:ea typeface="+mn-ea"/>
                <a:cs typeface="+mn-cs"/>
              </a:rPr>
              <a:t>families interested</a:t>
            </a:r>
          </a:p>
          <a:p>
            <a:r>
              <a:rPr lang="en-US" sz="1200" b="0" i="0" u="none" strike="noStrike" kern="1200" baseline="0" dirty="0" smtClean="0">
                <a:solidFill>
                  <a:schemeClr val="tx1"/>
                </a:solidFill>
                <a:latin typeface="+mn-lt"/>
                <a:ea typeface="+mn-ea"/>
                <a:cs typeface="+mn-cs"/>
              </a:rPr>
              <a:t>in these techniques</a:t>
            </a:r>
          </a:p>
          <a:p>
            <a:r>
              <a:rPr lang="en-US" sz="1200" b="0" i="0" u="none" strike="noStrike" kern="1200" baseline="0" dirty="0" smtClean="0">
                <a:solidFill>
                  <a:schemeClr val="tx1"/>
                </a:solidFill>
                <a:latin typeface="+mn-lt"/>
                <a:ea typeface="+mn-ea"/>
                <a:cs typeface="+mn-cs"/>
              </a:rPr>
              <a:t>(AACAP, 2012):</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130</a:t>
            </a:fld>
            <a:endParaRPr lang="en-US"/>
          </a:p>
        </p:txBody>
      </p:sp>
    </p:spTree>
    <p:extLst>
      <p:ext uri="{BB962C8B-B14F-4D97-AF65-F5344CB8AC3E}">
        <p14:creationId xmlns:p14="http://schemas.microsoft.com/office/powerpoint/2010/main" val="64373084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greatest efficacy, the combination of CBT with medication has been</a:t>
            </a:r>
          </a:p>
          <a:p>
            <a:r>
              <a:rPr lang="en-US" sz="1200" b="0" i="0" u="none" strike="noStrike" kern="1200" baseline="0" dirty="0" smtClean="0">
                <a:solidFill>
                  <a:schemeClr val="tx1"/>
                </a:solidFill>
                <a:latin typeface="+mn-lt"/>
                <a:ea typeface="+mn-ea"/>
                <a:cs typeface="+mn-cs"/>
              </a:rPr>
              <a:t>suggested as the treatment of choice for moderate and severe OCD (AACAP,</a:t>
            </a:r>
          </a:p>
          <a:p>
            <a:r>
              <a:rPr lang="en-US" sz="1200" b="0" i="0" u="none" strike="noStrike" kern="1200" baseline="0" dirty="0" smtClean="0">
                <a:solidFill>
                  <a:schemeClr val="tx1"/>
                </a:solidFill>
                <a:latin typeface="+mn-lt"/>
                <a:ea typeface="+mn-ea"/>
                <a:cs typeface="+mn-cs"/>
              </a:rPr>
              <a:t>2012). The Pediatric OCD Treatment Study (POTS), a 5-year, 3-site outcome</a:t>
            </a:r>
          </a:p>
          <a:p>
            <a:r>
              <a:rPr lang="en-US" sz="1200" b="0" i="0" u="none" strike="noStrike" kern="1200" baseline="0" dirty="0" smtClean="0">
                <a:solidFill>
                  <a:schemeClr val="tx1"/>
                </a:solidFill>
                <a:latin typeface="+mn-lt"/>
                <a:ea typeface="+mn-ea"/>
                <a:cs typeface="+mn-cs"/>
              </a:rPr>
              <a:t>study designed to compare placebo, sertraline, CBT, and combined CBT with</a:t>
            </a:r>
          </a:p>
          <a:p>
            <a:r>
              <a:rPr lang="en-US" sz="1200" b="0" i="0" u="none" strike="noStrike" kern="1200" baseline="0" dirty="0" smtClean="0">
                <a:solidFill>
                  <a:schemeClr val="tx1"/>
                </a:solidFill>
                <a:latin typeface="+mn-lt"/>
                <a:ea typeface="+mn-ea"/>
                <a:cs typeface="+mn-cs"/>
              </a:rPr>
              <a:t>sertraline, concluded that the combined treatment (</a:t>
            </a:r>
            <a:r>
              <a:rPr lang="en-US" sz="1200" b="0" i="0" u="none" strike="noStrike" kern="1200" baseline="0" dirty="0" err="1" smtClean="0">
                <a:solidFill>
                  <a:schemeClr val="tx1"/>
                </a:solidFill>
                <a:latin typeface="+mn-lt"/>
                <a:ea typeface="+mn-ea"/>
                <a:cs typeface="+mn-cs"/>
              </a:rPr>
              <a:t>CBT+sertraline</a:t>
            </a:r>
            <a:r>
              <a:rPr lang="en-US" sz="1200" b="0" i="0" u="none" strike="noStrike" kern="1200" baseline="0" dirty="0" smtClean="0">
                <a:solidFill>
                  <a:schemeClr val="tx1"/>
                </a:solidFill>
                <a:latin typeface="+mn-lt"/>
                <a:ea typeface="+mn-ea"/>
                <a:cs typeface="+mn-cs"/>
              </a:rPr>
              <a:t>) was more</a:t>
            </a:r>
          </a:p>
          <a:p>
            <a:r>
              <a:rPr lang="en-US" sz="1200" b="0" i="0" u="none" strike="noStrike" kern="1200" baseline="0" dirty="0" smtClean="0">
                <a:solidFill>
                  <a:schemeClr val="tx1"/>
                </a:solidFill>
                <a:latin typeface="+mn-lt"/>
                <a:ea typeface="+mn-ea"/>
                <a:cs typeface="+mn-cs"/>
              </a:rPr>
              <a:t>effective than CBT or sertraline alone. The effect sizes for the combined treatment,</a:t>
            </a:r>
          </a:p>
          <a:p>
            <a:r>
              <a:rPr lang="en-US" sz="1200" b="0" i="0" u="none" strike="noStrike" kern="1200" baseline="0" dirty="0" smtClean="0">
                <a:solidFill>
                  <a:schemeClr val="tx1"/>
                </a:solidFill>
                <a:latin typeface="+mn-lt"/>
                <a:ea typeface="+mn-ea"/>
                <a:cs typeface="+mn-cs"/>
              </a:rPr>
              <a:t>CBT alone and sertraline alone were 1.4, 0.97and 0.67, respectively (Pediatric</a:t>
            </a:r>
          </a:p>
          <a:p>
            <a:r>
              <a:rPr lang="en-US" sz="1200" b="0" i="0" u="none" strike="noStrike" kern="1200" baseline="0" dirty="0" smtClean="0">
                <a:solidFill>
                  <a:schemeClr val="tx1"/>
                </a:solidFill>
                <a:latin typeface="+mn-lt"/>
                <a:ea typeface="+mn-ea"/>
                <a:cs typeface="+mn-cs"/>
              </a:rPr>
              <a:t>OCD Treatment Study, 2004). Remission rates for SSRIs alone are less than one</a:t>
            </a:r>
          </a:p>
          <a:p>
            <a:r>
              <a:rPr lang="en-US" sz="1200" b="0" i="0" u="none" strike="noStrike" kern="1200" baseline="0" dirty="0" smtClean="0">
                <a:solidFill>
                  <a:schemeClr val="tx1"/>
                </a:solidFill>
                <a:latin typeface="+mn-lt"/>
                <a:ea typeface="+mn-ea"/>
                <a:cs typeface="+mn-cs"/>
              </a:rPr>
              <a:t>third (Pediatric OCD Treatment Study, 2004; Franklin et al, 2011).</a:t>
            </a:r>
          </a:p>
          <a:p>
            <a:r>
              <a:rPr lang="en-US" sz="1200" b="0" i="0" u="none" strike="noStrike" kern="1200" baseline="0" dirty="0" smtClean="0">
                <a:solidFill>
                  <a:schemeClr val="tx1"/>
                </a:solidFill>
                <a:latin typeface="+mn-lt"/>
                <a:ea typeface="+mn-ea"/>
                <a:cs typeface="+mn-cs"/>
              </a:rPr>
              <a:t>Selective serotonin reuptake inhibitors (SSRIs) are the first-line medication</a:t>
            </a:r>
          </a:p>
          <a:p>
            <a:r>
              <a:rPr lang="en-US" sz="1200" b="0" i="0" u="none" strike="noStrike" kern="1200" baseline="0" dirty="0" smtClean="0">
                <a:solidFill>
                  <a:schemeClr val="tx1"/>
                </a:solidFill>
                <a:latin typeface="+mn-lt"/>
                <a:ea typeface="+mn-ea"/>
                <a:cs typeface="+mn-cs"/>
              </a:rPr>
              <a:t>for OCD in children, adolescents and adults (AACAP, 2012). Clomipramine, a</a:t>
            </a:r>
          </a:p>
          <a:p>
            <a:r>
              <a:rPr lang="en-US" sz="1200" b="0" i="0" u="none" strike="noStrike" kern="1200" baseline="0" dirty="0" smtClean="0">
                <a:solidFill>
                  <a:schemeClr val="tx1"/>
                </a:solidFill>
                <a:latin typeface="+mn-lt"/>
                <a:ea typeface="+mn-ea"/>
                <a:cs typeface="+mn-cs"/>
              </a:rPr>
              <a:t>serotoninergic tricyclic agent, was the first medication proven to be effective in</a:t>
            </a:r>
          </a:p>
          <a:p>
            <a:r>
              <a:rPr lang="en-US" sz="1200" b="0" i="0" u="none" strike="noStrike" kern="1200" baseline="0" dirty="0" smtClean="0">
                <a:solidFill>
                  <a:schemeClr val="tx1"/>
                </a:solidFill>
                <a:latin typeface="+mn-lt"/>
                <a:ea typeface="+mn-ea"/>
                <a:cs typeface="+mn-cs"/>
              </a:rPr>
              <a:t>the treatment of OCD. Despite its efficacy (effect size: 0.85, confidence interval</a:t>
            </a:r>
          </a:p>
          <a:p>
            <a:r>
              <a:rPr lang="en-US" sz="1200" b="0" i="0" u="none" strike="noStrike" kern="1200" baseline="0" dirty="0" smtClean="0">
                <a:solidFill>
                  <a:schemeClr val="tx1"/>
                </a:solidFill>
                <a:latin typeface="+mn-lt"/>
                <a:ea typeface="+mn-ea"/>
                <a:cs typeface="+mn-cs"/>
              </a:rPr>
              <a:t>0.32–1.39) (Watson &amp; Rees, 2008), side effects – gastrointestinal, autonomic, hepatic and, particularly, cardiac conduction problems – limit the clinical use of</a:t>
            </a:r>
          </a:p>
          <a:p>
            <a:r>
              <a:rPr lang="en-US" sz="1200" b="0" i="0" u="none" strike="noStrike" kern="1200" baseline="0" dirty="0" smtClean="0">
                <a:solidFill>
                  <a:schemeClr val="tx1"/>
                </a:solidFill>
                <a:latin typeface="+mn-lt"/>
                <a:ea typeface="+mn-ea"/>
                <a:cs typeface="+mn-cs"/>
              </a:rPr>
              <a:t>clomipramine, especially in children and adolescents. For instance, prescribing</a:t>
            </a:r>
          </a:p>
          <a:p>
            <a:r>
              <a:rPr lang="en-US" sz="1200" b="0" i="0" u="none" strike="noStrike" kern="1200" baseline="0" dirty="0" smtClean="0">
                <a:solidFill>
                  <a:schemeClr val="tx1"/>
                </a:solidFill>
                <a:latin typeface="+mn-lt"/>
                <a:ea typeface="+mn-ea"/>
                <a:cs typeface="+mn-cs"/>
              </a:rPr>
              <a:t>clomipramine requires electrocardiographic evaluation at baseline and follow up</a:t>
            </a:r>
          </a:p>
          <a:p>
            <a:r>
              <a:rPr lang="hr-HR" sz="1200" b="0" i="0" u="none" strike="noStrike" kern="1200" baseline="0" dirty="0" smtClean="0">
                <a:solidFill>
                  <a:schemeClr val="tx1"/>
                </a:solidFill>
                <a:latin typeface="+mn-lt"/>
                <a:ea typeface="+mn-ea"/>
                <a:cs typeface="+mn-cs"/>
              </a:rPr>
              <a:t>(Mancuso et al, 2010; AACAP, 2012).</a:t>
            </a:r>
          </a:p>
          <a:p>
            <a:r>
              <a:rPr lang="en-US" sz="1200" b="0" i="0" u="none" strike="noStrike" kern="1200" baseline="0" dirty="0" smtClean="0">
                <a:solidFill>
                  <a:schemeClr val="tx1"/>
                </a:solidFill>
                <a:latin typeface="+mn-lt"/>
                <a:ea typeface="+mn-ea"/>
                <a:cs typeface="+mn-cs"/>
              </a:rPr>
              <a:t>Well-designed clinical trials have demonstrated the efficacy and safety of</a:t>
            </a:r>
          </a:p>
          <a:p>
            <a:r>
              <a:rPr lang="en-US" sz="1200" b="0" i="0" u="none" strike="noStrike" kern="1200" baseline="0" dirty="0" smtClean="0">
                <a:solidFill>
                  <a:schemeClr val="tx1"/>
                </a:solidFill>
                <a:latin typeface="+mn-lt"/>
                <a:ea typeface="+mn-ea"/>
                <a:cs typeface="+mn-cs"/>
              </a:rPr>
              <a:t>the SSRIs fluoxetine, sertraline and fluvoxamine (alone or combined with CBT) in</a:t>
            </a:r>
          </a:p>
          <a:p>
            <a:r>
              <a:rPr lang="en-US" sz="1200" b="0" i="0" u="none" strike="noStrike" kern="1200" baseline="0" dirty="0" smtClean="0">
                <a:solidFill>
                  <a:schemeClr val="tx1"/>
                </a:solidFill>
                <a:latin typeface="+mn-lt"/>
                <a:ea typeface="+mn-ea"/>
                <a:cs typeface="+mn-cs"/>
              </a:rPr>
              <a:t>children and adolescents with OCD. Other SSRIs such as paroxetine, citalopram</a:t>
            </a:r>
          </a:p>
          <a:p>
            <a:r>
              <a:rPr lang="en-US" sz="1200" b="0" i="0" u="none" strike="noStrike" kern="1200" baseline="0" dirty="0" smtClean="0">
                <a:solidFill>
                  <a:schemeClr val="tx1"/>
                </a:solidFill>
                <a:latin typeface="+mn-lt"/>
                <a:ea typeface="+mn-ea"/>
                <a:cs typeface="+mn-cs"/>
              </a:rPr>
              <a:t>and </a:t>
            </a:r>
            <a:r>
              <a:rPr lang="en-US" sz="1200" b="0" i="0" u="none" strike="noStrike" kern="1200" baseline="0" dirty="0" err="1" smtClean="0">
                <a:solidFill>
                  <a:schemeClr val="tx1"/>
                </a:solidFill>
                <a:latin typeface="+mn-lt"/>
                <a:ea typeface="+mn-ea"/>
                <a:cs typeface="+mn-cs"/>
              </a:rPr>
              <a:t>escitalopram</a:t>
            </a:r>
            <a:r>
              <a:rPr lang="en-US" sz="1200" b="0" i="0" u="none" strike="noStrike" kern="1200" baseline="0" dirty="0" smtClean="0">
                <a:solidFill>
                  <a:schemeClr val="tx1"/>
                </a:solidFill>
                <a:latin typeface="+mn-lt"/>
                <a:ea typeface="+mn-ea"/>
                <a:cs typeface="+mn-cs"/>
              </a:rPr>
              <a:t> have also demonstrated efficacy in children and adolescents with</a:t>
            </a:r>
          </a:p>
          <a:p>
            <a:r>
              <a:rPr lang="en-US" sz="1200" b="0" i="0" u="none" strike="noStrike" kern="1200" baseline="0" dirty="0" smtClean="0">
                <a:solidFill>
                  <a:schemeClr val="tx1"/>
                </a:solidFill>
                <a:latin typeface="+mn-lt"/>
                <a:ea typeface="+mn-ea"/>
                <a:cs typeface="+mn-cs"/>
              </a:rPr>
              <a:t>OCD, even though the FDA has not yet approved pediatric use (Rosario et al,</a:t>
            </a:r>
          </a:p>
          <a:p>
            <a:r>
              <a:rPr lang="en-US" sz="1200" b="0" i="0" u="none" strike="noStrike" kern="1200" baseline="0" dirty="0" smtClean="0">
                <a:solidFill>
                  <a:schemeClr val="tx1"/>
                </a:solidFill>
                <a:latin typeface="+mn-lt"/>
                <a:ea typeface="+mn-ea"/>
                <a:cs typeface="+mn-cs"/>
              </a:rPr>
              <a:t>2008; AACAP, 2012). A meta-analysis of all published randomized controlled</a:t>
            </a:r>
          </a:p>
          <a:p>
            <a:r>
              <a:rPr lang="en-US" sz="1200" b="0" i="0" u="none" strike="noStrike" kern="1200" baseline="0" dirty="0" smtClean="0">
                <a:solidFill>
                  <a:schemeClr val="tx1"/>
                </a:solidFill>
                <a:latin typeface="+mn-lt"/>
                <a:ea typeface="+mn-ea"/>
                <a:cs typeface="+mn-cs"/>
              </a:rPr>
              <a:t>trials in children and adolescents with OCD found an effect size of 0.46 (95%</a:t>
            </a:r>
          </a:p>
          <a:p>
            <a:r>
              <a:rPr lang="en-US" sz="1200" b="0" i="0" u="none" strike="noStrike" kern="1200" baseline="0" dirty="0" smtClean="0">
                <a:solidFill>
                  <a:schemeClr val="tx1"/>
                </a:solidFill>
                <a:latin typeface="+mn-lt"/>
                <a:ea typeface="+mn-ea"/>
                <a:cs typeface="+mn-cs"/>
              </a:rPr>
              <a:t>CI 0.37– 0.55) and showed a statistically significant difference between drug and</a:t>
            </a:r>
          </a:p>
          <a:p>
            <a:r>
              <a:rPr lang="en-US" sz="1200" b="0" i="0" u="none" strike="noStrike" kern="1200" baseline="0" dirty="0" smtClean="0">
                <a:solidFill>
                  <a:schemeClr val="tx1"/>
                </a:solidFill>
                <a:latin typeface="+mn-lt"/>
                <a:ea typeface="+mn-ea"/>
                <a:cs typeface="+mn-cs"/>
              </a:rPr>
              <a:t>placebo (Geller et al, 2003).</a:t>
            </a:r>
          </a:p>
          <a:p>
            <a:r>
              <a:rPr lang="en-US" sz="1200" b="0" i="0" u="none" strike="noStrike" kern="1200" baseline="0" dirty="0" smtClean="0">
                <a:solidFill>
                  <a:schemeClr val="tx1"/>
                </a:solidFill>
                <a:latin typeface="+mn-lt"/>
                <a:ea typeface="+mn-ea"/>
                <a:cs typeface="+mn-cs"/>
              </a:rPr>
              <a:t>Treatment should start with a low dose to reduce the risk of adverse effects.</a:t>
            </a:r>
          </a:p>
          <a:p>
            <a:r>
              <a:rPr lang="en-US" sz="1200" b="0" i="0" u="none" strike="noStrike" kern="1200" baseline="0" dirty="0" smtClean="0">
                <a:solidFill>
                  <a:schemeClr val="tx1"/>
                </a:solidFill>
                <a:latin typeface="+mn-lt"/>
                <a:ea typeface="+mn-ea"/>
                <a:cs typeface="+mn-cs"/>
              </a:rPr>
              <a:t>An adequate trial should use the medication for at 10 to 16 weeks at adequate</a:t>
            </a:r>
          </a:p>
          <a:p>
            <a:r>
              <a:rPr lang="en-US" sz="1200" b="0" i="0" u="none" strike="noStrike" kern="1200" baseline="0" dirty="0" smtClean="0">
                <a:solidFill>
                  <a:schemeClr val="tx1"/>
                </a:solidFill>
                <a:latin typeface="+mn-lt"/>
                <a:ea typeface="+mn-ea"/>
                <a:cs typeface="+mn-cs"/>
              </a:rPr>
              <a:t>doses (Table F.3.6). The optimal duration of treatment for children with OCD</a:t>
            </a:r>
          </a:p>
          <a:p>
            <a:r>
              <a:rPr lang="en-US" sz="1200" b="0" i="0" u="none" strike="noStrike" kern="1200" baseline="0" dirty="0" smtClean="0">
                <a:solidFill>
                  <a:schemeClr val="tx1"/>
                </a:solidFill>
                <a:latin typeface="+mn-lt"/>
                <a:ea typeface="+mn-ea"/>
                <a:cs typeface="+mn-cs"/>
              </a:rPr>
              <a:t>is unknown. Most experts suggest that treatment should continue for at least 12</a:t>
            </a:r>
          </a:p>
          <a:p>
            <a:r>
              <a:rPr lang="en-US" sz="1200" b="0" i="0" u="none" strike="noStrike" kern="1200" baseline="0" dirty="0" smtClean="0">
                <a:solidFill>
                  <a:schemeClr val="tx1"/>
                </a:solidFill>
                <a:latin typeface="+mn-lt"/>
                <a:ea typeface="+mn-ea"/>
                <a:cs typeface="+mn-cs"/>
              </a:rPr>
              <a:t>months after symptom resolution or stabilization, followed by a very gradual</a:t>
            </a:r>
          </a:p>
          <a:p>
            <a:r>
              <a:rPr lang="en-US" sz="1200" b="0" i="0" u="none" strike="noStrike" kern="1200" baseline="0" dirty="0" smtClean="0">
                <a:solidFill>
                  <a:schemeClr val="tx1"/>
                </a:solidFill>
                <a:latin typeface="+mn-lt"/>
                <a:ea typeface="+mn-ea"/>
                <a:cs typeface="+mn-cs"/>
              </a:rPr>
              <a:t>cessation (Rosario et al, 2008; Mancuso et al, 2010).</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131</a:t>
            </a:fld>
            <a:endParaRPr lang="en-US"/>
          </a:p>
        </p:txBody>
      </p:sp>
    </p:spTree>
    <p:extLst>
      <p:ext uri="{BB962C8B-B14F-4D97-AF65-F5344CB8AC3E}">
        <p14:creationId xmlns:p14="http://schemas.microsoft.com/office/powerpoint/2010/main" val="224755299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Despite the effectiveness of SSRIs, about half of the patients do not</a:t>
            </a:r>
          </a:p>
          <a:p>
            <a:r>
              <a:rPr lang="en-US" sz="1200" b="0" i="0" u="none" strike="noStrike" kern="1200" baseline="0" dirty="0" smtClean="0">
                <a:solidFill>
                  <a:schemeClr val="tx1"/>
                </a:solidFill>
                <a:latin typeface="+mn-lt"/>
                <a:ea typeface="+mn-ea"/>
                <a:cs typeface="+mn-cs"/>
              </a:rPr>
              <a:t>respond or have significant residual symptoms, even with adequate duration of</a:t>
            </a:r>
          </a:p>
          <a:p>
            <a:r>
              <a:rPr lang="en-US" sz="1200" b="0" i="0" u="none" strike="noStrike" kern="1200" baseline="0" dirty="0" smtClean="0">
                <a:solidFill>
                  <a:schemeClr val="tx1"/>
                </a:solidFill>
                <a:latin typeface="+mn-lt"/>
                <a:ea typeface="+mn-ea"/>
                <a:cs typeface="+mn-cs"/>
              </a:rPr>
              <a:t>treatment and maximum recommended or tolerated dosages. For these patients,</a:t>
            </a:r>
          </a:p>
          <a:p>
            <a:r>
              <a:rPr lang="en-US" sz="1200" b="0" i="0" u="none" strike="noStrike" kern="1200" baseline="0" dirty="0" smtClean="0">
                <a:solidFill>
                  <a:schemeClr val="tx1"/>
                </a:solidFill>
                <a:latin typeface="+mn-lt"/>
                <a:ea typeface="+mn-ea"/>
                <a:cs typeface="+mn-cs"/>
              </a:rPr>
              <a:t>some strategies have been suggested and are described below. Unfortunately, there</a:t>
            </a:r>
          </a:p>
          <a:p>
            <a:r>
              <a:rPr lang="en-US" sz="1200" b="0" i="0" u="none" strike="noStrike" kern="1200" baseline="0" dirty="0" smtClean="0">
                <a:solidFill>
                  <a:schemeClr val="tx1"/>
                </a:solidFill>
                <a:latin typeface="+mn-lt"/>
                <a:ea typeface="+mn-ea"/>
                <a:cs typeface="+mn-cs"/>
              </a:rPr>
              <a:t>are no systematic studies that compare switching medications with adding an</a:t>
            </a:r>
          </a:p>
          <a:p>
            <a:r>
              <a:rPr lang="en-US" sz="1200" b="0" i="0" u="none" strike="noStrike" kern="1200" baseline="0" dirty="0" smtClean="0">
                <a:solidFill>
                  <a:schemeClr val="tx1"/>
                </a:solidFill>
                <a:latin typeface="+mn-lt"/>
                <a:ea typeface="+mn-ea"/>
                <a:cs typeface="+mn-cs"/>
              </a:rPr>
              <a:t>augmenting agent to the initial medication (AACAP, 2012).</a:t>
            </a:r>
          </a:p>
          <a:p>
            <a:r>
              <a:rPr lang="en-US" sz="1200" b="0" i="0" u="none" strike="noStrike" kern="1200" baseline="0" dirty="0" smtClean="0">
                <a:solidFill>
                  <a:schemeClr val="tx1"/>
                </a:solidFill>
                <a:latin typeface="+mn-lt"/>
                <a:ea typeface="+mn-ea"/>
                <a:cs typeface="+mn-cs"/>
              </a:rPr>
              <a:t>• The first strategy is to change to another SSRI.</a:t>
            </a:r>
          </a:p>
          <a:p>
            <a:r>
              <a:rPr lang="en-US" sz="1200" b="0" i="0" u="none" strike="noStrike" kern="1200" baseline="0" dirty="0" smtClean="0">
                <a:solidFill>
                  <a:schemeClr val="tx1"/>
                </a:solidFill>
                <a:latin typeface="+mn-lt"/>
                <a:ea typeface="+mn-ea"/>
                <a:cs typeface="+mn-cs"/>
              </a:rPr>
              <a:t>• In adults with partial response to SSRI, antipsychotics (Bloch et al, 2006) and</a:t>
            </a:r>
          </a:p>
          <a:p>
            <a:r>
              <a:rPr lang="en-US" sz="1200" b="0" i="0" u="none" strike="noStrike" kern="1200" baseline="0" dirty="0" smtClean="0">
                <a:solidFill>
                  <a:schemeClr val="tx1"/>
                </a:solidFill>
                <a:latin typeface="+mn-lt"/>
                <a:ea typeface="+mn-ea"/>
                <a:cs typeface="+mn-cs"/>
              </a:rPr>
              <a:t>clomipramine (Figueroa et al, 1998) have been used as augmentation agents.</a:t>
            </a:r>
          </a:p>
          <a:p>
            <a:r>
              <a:rPr lang="en-US" sz="1200" b="0" i="0" u="none" strike="noStrike" kern="1200" baseline="0" dirty="0" smtClean="0">
                <a:solidFill>
                  <a:schemeClr val="tx1"/>
                </a:solidFill>
                <a:latin typeface="+mn-lt"/>
                <a:ea typeface="+mn-ea"/>
                <a:cs typeface="+mn-cs"/>
              </a:rPr>
              <a:t>Further investigation of these pharmacological interventions in children is</a:t>
            </a:r>
          </a:p>
          <a:p>
            <a:r>
              <a:rPr lang="en-US" sz="1200" b="0" i="0" u="none" strike="noStrike" kern="1200" baseline="0" dirty="0" smtClean="0">
                <a:solidFill>
                  <a:schemeClr val="tx1"/>
                </a:solidFill>
                <a:latin typeface="+mn-lt"/>
                <a:ea typeface="+mn-ea"/>
                <a:cs typeface="+mn-cs"/>
              </a:rPr>
              <a:t>necessary. Antipsychotics may be indicated in the presence of tic disorders</a:t>
            </a:r>
          </a:p>
          <a:p>
            <a:r>
              <a:rPr lang="en-US" sz="1200" b="0" i="0" u="none" strike="noStrike" kern="1200" baseline="0" dirty="0" smtClean="0">
                <a:solidFill>
                  <a:schemeClr val="tx1"/>
                </a:solidFill>
                <a:latin typeface="+mn-lt"/>
                <a:ea typeface="+mn-ea"/>
                <a:cs typeface="+mn-cs"/>
              </a:rPr>
              <a:t>or poor insight (Bloch et al, 2006). Clinical trials suggest that haloperidol</a:t>
            </a:r>
          </a:p>
          <a:p>
            <a:r>
              <a:rPr lang="en-US" sz="1200" b="0" i="0" u="none" strike="noStrike" kern="1200" baseline="0" dirty="0" smtClean="0">
                <a:solidFill>
                  <a:schemeClr val="tx1"/>
                </a:solidFill>
                <a:latin typeface="+mn-lt"/>
                <a:ea typeface="+mn-ea"/>
                <a:cs typeface="+mn-cs"/>
              </a:rPr>
              <a:t>(Mancuso et al, 2010), </a:t>
            </a:r>
            <a:r>
              <a:rPr lang="en-US" sz="1200" b="0" i="0" u="none" strike="noStrike" kern="1200" baseline="0" dirty="0" err="1" smtClean="0">
                <a:solidFill>
                  <a:schemeClr val="tx1"/>
                </a:solidFill>
                <a:latin typeface="+mn-lt"/>
                <a:ea typeface="+mn-ea"/>
                <a:cs typeface="+mn-cs"/>
              </a:rPr>
              <a:t>risperidone</a:t>
            </a:r>
            <a:r>
              <a:rPr lang="en-US" sz="1200" b="0" i="0" u="none" strike="noStrike" kern="1200" baseline="0" dirty="0" smtClean="0">
                <a:solidFill>
                  <a:schemeClr val="tx1"/>
                </a:solidFill>
                <a:latin typeface="+mn-lt"/>
                <a:ea typeface="+mn-ea"/>
                <a:cs typeface="+mn-cs"/>
              </a:rPr>
              <a:t> (Thomsen, 2004) and </a:t>
            </a:r>
            <a:r>
              <a:rPr lang="en-US" sz="1200" b="0" i="0" u="none" strike="noStrike" kern="1200" baseline="0" dirty="0" err="1" smtClean="0">
                <a:solidFill>
                  <a:schemeClr val="tx1"/>
                </a:solidFill>
                <a:latin typeface="+mn-lt"/>
                <a:ea typeface="+mn-ea"/>
                <a:cs typeface="+mn-cs"/>
              </a:rPr>
              <a:t>quetiapine</a:t>
            </a:r>
            <a:r>
              <a:rPr lang="en-US" sz="1200" b="0" i="0" u="none" strike="noStrike" kern="1200" baseline="0" dirty="0" smtClean="0">
                <a:solidFill>
                  <a:schemeClr val="tx1"/>
                </a:solidFill>
                <a:latin typeface="+mn-lt"/>
                <a:ea typeface="+mn-ea"/>
                <a:cs typeface="+mn-cs"/>
              </a:rPr>
              <a:t> (Cohen</a:t>
            </a:r>
          </a:p>
          <a:p>
            <a:r>
              <a:rPr lang="en-US" sz="1200" b="0" i="0" u="none" strike="noStrike" kern="1200" baseline="0" dirty="0" smtClean="0">
                <a:solidFill>
                  <a:schemeClr val="tx1"/>
                </a:solidFill>
                <a:latin typeface="+mn-lt"/>
                <a:ea typeface="+mn-ea"/>
                <a:cs typeface="+mn-cs"/>
              </a:rPr>
              <a:t>et al, 2003) can be effective. Olanzapine should be avoided in children due</a:t>
            </a:r>
          </a:p>
          <a:p>
            <a:r>
              <a:rPr lang="en-US" sz="1200" b="0" i="0" u="none" strike="noStrike" kern="1200" baseline="0" dirty="0" smtClean="0">
                <a:solidFill>
                  <a:schemeClr val="tx1"/>
                </a:solidFill>
                <a:latin typeface="+mn-lt"/>
                <a:ea typeface="+mn-ea"/>
                <a:cs typeface="+mn-cs"/>
              </a:rPr>
              <a:t>to limited safety and the risk for metabolic syndrome (Rosario et al, 2008).</a:t>
            </a:r>
          </a:p>
          <a:p>
            <a:r>
              <a:rPr lang="en-US" sz="1200" b="0" i="0" u="none" strike="noStrike" kern="1200" baseline="0" dirty="0" smtClean="0">
                <a:solidFill>
                  <a:schemeClr val="tx1"/>
                </a:solidFill>
                <a:latin typeface="+mn-lt"/>
                <a:ea typeface="+mn-ea"/>
                <a:cs typeface="+mn-cs"/>
              </a:rPr>
              <a:t>Concerns about neuroleptic augmentation include potential side effects such</a:t>
            </a:r>
          </a:p>
          <a:p>
            <a:r>
              <a:rPr lang="en-US" sz="1200" b="0" i="0" u="none" strike="noStrike" kern="1200" baseline="0" dirty="0" smtClean="0">
                <a:solidFill>
                  <a:schemeClr val="tx1"/>
                </a:solidFill>
                <a:latin typeface="+mn-lt"/>
                <a:ea typeface="+mn-ea"/>
                <a:cs typeface="+mn-cs"/>
              </a:rPr>
              <a:t>as sedation, </a:t>
            </a:r>
            <a:r>
              <a:rPr lang="en-US" sz="1200" b="0" i="0" u="none" strike="noStrike" kern="1200" baseline="0" dirty="0" err="1" smtClean="0">
                <a:solidFill>
                  <a:schemeClr val="tx1"/>
                </a:solidFill>
                <a:latin typeface="+mn-lt"/>
                <a:ea typeface="+mn-ea"/>
                <a:cs typeface="+mn-cs"/>
              </a:rPr>
              <a:t>dysphoria</a:t>
            </a:r>
            <a:r>
              <a:rPr lang="en-US" sz="1200" b="0" i="0" u="none" strike="noStrike" kern="1200" baseline="0" dirty="0" smtClean="0">
                <a:solidFill>
                  <a:schemeClr val="tx1"/>
                </a:solidFill>
                <a:latin typeface="+mn-lt"/>
                <a:ea typeface="+mn-ea"/>
                <a:cs typeface="+mn-cs"/>
              </a:rPr>
              <a:t>, weight gain, and extrapyramidal symptoms. Novel</a:t>
            </a:r>
          </a:p>
          <a:p>
            <a:r>
              <a:rPr lang="en-US" sz="1200" b="0" i="0" u="none" strike="noStrike" kern="1200" baseline="0" dirty="0" smtClean="0">
                <a:solidFill>
                  <a:schemeClr val="tx1"/>
                </a:solidFill>
                <a:latin typeface="+mn-lt"/>
                <a:ea typeface="+mn-ea"/>
                <a:cs typeface="+mn-cs"/>
              </a:rPr>
              <a:t>augmentation clinical trials have been reported for stimulants, gabapentin,</a:t>
            </a:r>
          </a:p>
          <a:p>
            <a:r>
              <a:rPr lang="en-US" sz="1200" b="0" i="0" u="none" strike="noStrike" kern="1200" baseline="0" dirty="0" err="1" smtClean="0">
                <a:solidFill>
                  <a:schemeClr val="tx1"/>
                </a:solidFill>
                <a:latin typeface="+mn-lt"/>
                <a:ea typeface="+mn-ea"/>
                <a:cs typeface="+mn-cs"/>
              </a:rPr>
              <a:t>sumatriptan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pindolol</a:t>
            </a:r>
            <a:r>
              <a:rPr lang="en-US" sz="1200" b="0" i="0" u="none" strike="noStrike" kern="1200" baseline="0" dirty="0" smtClean="0">
                <a:solidFill>
                  <a:schemeClr val="tx1"/>
                </a:solidFill>
                <a:latin typeface="+mn-lt"/>
                <a:ea typeface="+mn-ea"/>
                <a:cs typeface="+mn-cs"/>
              </a:rPr>
              <a:t>, inositol, opiates, St. John’s </a:t>
            </a:r>
            <a:r>
              <a:rPr lang="en-US" sz="1200" b="0" i="0" u="none" strike="noStrike" kern="1200" baseline="0" dirty="0" err="1" smtClean="0">
                <a:solidFill>
                  <a:schemeClr val="tx1"/>
                </a:solidFill>
                <a:latin typeface="+mn-lt"/>
                <a:ea typeface="+mn-ea"/>
                <a:cs typeface="+mn-cs"/>
              </a:rPr>
              <a:t>wort</a:t>
            </a:r>
            <a:r>
              <a:rPr lang="en-US" sz="1200" b="0" i="0" u="none" strike="noStrike" kern="1200" baseline="0" dirty="0" smtClean="0">
                <a:solidFill>
                  <a:schemeClr val="tx1"/>
                </a:solidFill>
                <a:latin typeface="+mn-lt"/>
                <a:ea typeface="+mn-ea"/>
                <a:cs typeface="+mn-cs"/>
              </a:rPr>
              <a:t>, N-acetyl cysteine,</a:t>
            </a:r>
          </a:p>
          <a:p>
            <a:r>
              <a:rPr lang="en-US" sz="1200" b="0" i="0" u="none" strike="noStrike" kern="1200" baseline="0" dirty="0" err="1" smtClean="0">
                <a:solidFill>
                  <a:schemeClr val="tx1"/>
                </a:solidFill>
                <a:latin typeface="+mn-lt"/>
                <a:ea typeface="+mn-ea"/>
                <a:cs typeface="+mn-cs"/>
              </a:rPr>
              <a:t>memantine</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riluzole</a:t>
            </a:r>
            <a:r>
              <a:rPr lang="en-US" sz="1200" b="0" i="0" u="none" strike="noStrike" kern="1200" baseline="0" dirty="0" smtClean="0">
                <a:solidFill>
                  <a:schemeClr val="tx1"/>
                </a:solidFill>
                <a:latin typeface="+mn-lt"/>
                <a:ea typeface="+mn-ea"/>
                <a:cs typeface="+mn-cs"/>
              </a:rPr>
              <a:t>, but further evidence is required before recommending</a:t>
            </a:r>
          </a:p>
          <a:p>
            <a:r>
              <a:rPr lang="en-US" sz="1200" b="0" i="0" u="none" strike="noStrike" kern="1200" baseline="0" dirty="0" smtClean="0">
                <a:solidFill>
                  <a:schemeClr val="tx1"/>
                </a:solidFill>
                <a:latin typeface="+mn-lt"/>
                <a:ea typeface="+mn-ea"/>
                <a:cs typeface="+mn-cs"/>
              </a:rPr>
              <a:t>their routine use (AACAP, 2012).</a:t>
            </a:r>
          </a:p>
          <a:p>
            <a:r>
              <a:rPr lang="en-US" sz="1200" b="0" i="0" u="none" strike="noStrike" kern="1200" baseline="0" dirty="0" smtClean="0">
                <a:solidFill>
                  <a:schemeClr val="tx1"/>
                </a:solidFill>
                <a:latin typeface="+mn-lt"/>
                <a:ea typeface="+mn-ea"/>
                <a:cs typeface="+mn-cs"/>
              </a:rPr>
              <a:t>• Another strategy is to ascertain the presence of comorbid disorders (such as</a:t>
            </a:r>
          </a:p>
          <a:p>
            <a:r>
              <a:rPr lang="en-US" sz="1200" b="0" i="0" u="none" strike="noStrike" kern="1200" baseline="0" dirty="0" smtClean="0">
                <a:solidFill>
                  <a:schemeClr val="tx1"/>
                </a:solidFill>
                <a:latin typeface="+mn-lt"/>
                <a:ea typeface="+mn-ea"/>
                <a:cs typeface="+mn-cs"/>
              </a:rPr>
              <a:t>ADHD, tics, depression or conduct disorder). The presence of comorbid</a:t>
            </a:r>
          </a:p>
          <a:p>
            <a:r>
              <a:rPr lang="en-US" sz="1200" b="0" i="0" u="none" strike="noStrike" kern="1200" baseline="0" dirty="0" smtClean="0">
                <a:solidFill>
                  <a:schemeClr val="tx1"/>
                </a:solidFill>
                <a:latin typeface="+mn-lt"/>
                <a:ea typeface="+mn-ea"/>
                <a:cs typeface="+mn-cs"/>
              </a:rPr>
              <a:t>disorders has been associated with more severe symptoms and higher parental</a:t>
            </a:r>
          </a:p>
          <a:p>
            <a:r>
              <a:rPr lang="en-US" sz="1200" b="0" i="0" u="none" strike="noStrike" kern="1200" baseline="0" dirty="0" smtClean="0">
                <a:solidFill>
                  <a:schemeClr val="tx1"/>
                </a:solidFill>
                <a:latin typeface="+mn-lt"/>
                <a:ea typeface="+mn-ea"/>
                <a:cs typeface="+mn-cs"/>
              </a:rPr>
              <a:t>stress, and may have a worse response to treatment (</a:t>
            </a:r>
            <a:r>
              <a:rPr lang="en-US" sz="1200" b="0" i="0" u="none" strike="noStrike" kern="1200" baseline="0" dirty="0" err="1" smtClean="0">
                <a:solidFill>
                  <a:schemeClr val="tx1"/>
                </a:solidFill>
                <a:latin typeface="+mn-lt"/>
                <a:ea typeface="+mn-ea"/>
                <a:cs typeface="+mn-cs"/>
              </a:rPr>
              <a:t>Grados</a:t>
            </a:r>
            <a:r>
              <a:rPr lang="en-US" sz="1200" b="0" i="0" u="none" strike="noStrike" kern="1200" baseline="0" dirty="0" smtClean="0">
                <a:solidFill>
                  <a:schemeClr val="tx1"/>
                </a:solidFill>
                <a:latin typeface="+mn-lt"/>
                <a:ea typeface="+mn-ea"/>
                <a:cs typeface="+mn-cs"/>
              </a:rPr>
              <a:t> et al, 2008; </a:t>
            </a:r>
            <a:r>
              <a:rPr lang="en-US" sz="1200" b="0" i="0" u="none" strike="noStrike" kern="1200" baseline="0" dirty="0" err="1" smtClean="0">
                <a:solidFill>
                  <a:schemeClr val="tx1"/>
                </a:solidFill>
                <a:latin typeface="+mn-lt"/>
                <a:ea typeface="+mn-ea"/>
                <a:cs typeface="+mn-cs"/>
              </a:rPr>
              <a:t>Storch</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et al, 2008). In the presence of such conditions clinicians should consider</a:t>
            </a:r>
          </a:p>
          <a:p>
            <a:r>
              <a:rPr lang="en-US" sz="1200" b="0" i="0" u="none" strike="noStrike" kern="1200" baseline="0" dirty="0" smtClean="0">
                <a:solidFill>
                  <a:schemeClr val="tx1"/>
                </a:solidFill>
                <a:latin typeface="+mn-lt"/>
                <a:ea typeface="+mn-ea"/>
                <a:cs typeface="+mn-cs"/>
              </a:rPr>
              <a:t>treating them in parallel (AACAP, 2012)</a:t>
            </a:r>
          </a:p>
          <a:p>
            <a:r>
              <a:rPr lang="en-US" sz="1200" b="0" i="0" u="none" strike="noStrike" kern="1200" baseline="0" dirty="0" smtClean="0">
                <a:solidFill>
                  <a:schemeClr val="tx1"/>
                </a:solidFill>
                <a:latin typeface="+mn-lt"/>
                <a:ea typeface="+mn-ea"/>
                <a:cs typeface="+mn-cs"/>
              </a:rPr>
              <a:t>• Combining medication with CBT should always be considered. Franklin et al</a:t>
            </a:r>
          </a:p>
          <a:p>
            <a:r>
              <a:rPr lang="en-US" sz="1200" b="0" i="0" u="none" strike="noStrike" kern="1200" baseline="0" dirty="0" smtClean="0">
                <a:solidFill>
                  <a:schemeClr val="tx1"/>
                </a:solidFill>
                <a:latin typeface="+mn-lt"/>
                <a:ea typeface="+mn-ea"/>
                <a:cs typeface="+mn-cs"/>
              </a:rPr>
              <a:t>(2011) investigated whether CBT would augment antidepressant treatment in</a:t>
            </a:r>
          </a:p>
          <a:p>
            <a:r>
              <a:rPr lang="en-US" sz="1200" b="0" i="0" u="none" strike="noStrike" kern="1200" baseline="0" dirty="0" smtClean="0">
                <a:solidFill>
                  <a:schemeClr val="tx1"/>
                </a:solidFill>
                <a:latin typeface="+mn-lt"/>
                <a:ea typeface="+mn-ea"/>
                <a:cs typeface="+mn-cs"/>
              </a:rPr>
              <a:t>children who had responded only partially to medication. The study involved</a:t>
            </a:r>
          </a:p>
          <a:p>
            <a:r>
              <a:rPr lang="en-US" sz="1200" b="0" i="0" u="none" strike="noStrike" kern="1200" baseline="0" dirty="0" smtClean="0">
                <a:solidFill>
                  <a:schemeClr val="tx1"/>
                </a:solidFill>
                <a:latin typeface="+mn-lt"/>
                <a:ea typeface="+mn-ea"/>
                <a:cs typeface="+mn-cs"/>
              </a:rPr>
              <a:t>124 participants with OCD aged 7 to 17 years randomized to medication alone</a:t>
            </a:r>
          </a:p>
          <a:p>
            <a:r>
              <a:rPr lang="en-US" sz="1200" b="0" i="0" u="none" strike="noStrike" kern="1200" baseline="0" dirty="0" smtClean="0">
                <a:solidFill>
                  <a:schemeClr val="tx1"/>
                </a:solidFill>
                <a:latin typeface="+mn-lt"/>
                <a:ea typeface="+mn-ea"/>
                <a:cs typeface="+mn-cs"/>
              </a:rPr>
              <a:t>(SSRI), medication plus conventional CBT (apart from medication management</a:t>
            </a:r>
          </a:p>
          <a:p>
            <a:r>
              <a:rPr lang="en-US" sz="1200" b="0" i="0" u="none" strike="noStrike" kern="1200" baseline="0" dirty="0" smtClean="0">
                <a:solidFill>
                  <a:schemeClr val="tx1"/>
                </a:solidFill>
                <a:latin typeface="+mn-lt"/>
                <a:ea typeface="+mn-ea"/>
                <a:cs typeface="+mn-cs"/>
              </a:rPr>
              <a:t>visits a CBT protocol was administered by a psychologist consisting of 14 </a:t>
            </a:r>
            <a:r>
              <a:rPr lang="en-US" sz="1200" b="0" i="0" u="none" strike="noStrike" kern="1200" baseline="0" dirty="0" err="1" smtClean="0">
                <a:solidFill>
                  <a:schemeClr val="tx1"/>
                </a:solidFill>
                <a:latin typeface="+mn-lt"/>
                <a:ea typeface="+mn-ea"/>
                <a:cs typeface="+mn-cs"/>
              </a:rPr>
              <a:t>onehour</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sessions over 12 weeks involving </a:t>
            </a:r>
            <a:r>
              <a:rPr lang="en-US" sz="1200" b="0" i="0" u="none" strike="noStrike" kern="1200" baseline="0" dirty="0" err="1" smtClean="0">
                <a:solidFill>
                  <a:schemeClr val="tx1"/>
                </a:solidFill>
                <a:latin typeface="+mn-lt"/>
                <a:ea typeface="+mn-ea"/>
                <a:cs typeface="+mn-cs"/>
              </a:rPr>
              <a:t>psychoeducation</a:t>
            </a:r>
            <a:r>
              <a:rPr lang="en-US" sz="1200" b="0" i="0" u="none" strike="noStrike" kern="1200" baseline="0" dirty="0" smtClean="0">
                <a:solidFill>
                  <a:schemeClr val="tx1"/>
                </a:solidFill>
                <a:latin typeface="+mn-lt"/>
                <a:ea typeface="+mn-ea"/>
                <a:cs typeface="+mn-cs"/>
              </a:rPr>
              <a:t>, cognitive training,</a:t>
            </a:r>
          </a:p>
          <a:p>
            <a:r>
              <a:rPr lang="en-US" sz="1200" b="0" i="0" u="none" strike="noStrike" kern="1200" baseline="0" dirty="0" smtClean="0">
                <a:solidFill>
                  <a:schemeClr val="tx1"/>
                </a:solidFill>
                <a:latin typeface="+mn-lt"/>
                <a:ea typeface="+mn-ea"/>
                <a:cs typeface="+mn-cs"/>
              </a:rPr>
              <a:t>hierarchies of feared situations from least to most anxiety provoking to guide</a:t>
            </a:r>
          </a:p>
          <a:p>
            <a:r>
              <a:rPr lang="en-US" sz="1200" b="0" i="0" u="none" strike="noStrike" kern="1200" baseline="0" dirty="0" smtClean="0">
                <a:solidFill>
                  <a:schemeClr val="tx1"/>
                </a:solidFill>
                <a:latin typeface="+mn-lt"/>
                <a:ea typeface="+mn-ea"/>
                <a:cs typeface="+mn-cs"/>
              </a:rPr>
              <a:t>exposure treatment, exposure and response prevention) or medication plus</a:t>
            </a:r>
          </a:p>
          <a:p>
            <a:r>
              <a:rPr lang="en-US" sz="1200" b="0" i="0" u="none" strike="noStrike" kern="1200" baseline="0" dirty="0" smtClean="0">
                <a:solidFill>
                  <a:schemeClr val="tx1"/>
                </a:solidFill>
                <a:latin typeface="+mn-lt"/>
                <a:ea typeface="+mn-ea"/>
                <a:cs typeface="+mn-cs"/>
              </a:rPr>
              <a:t>instruction in CBT (a </a:t>
            </a:r>
            <a:r>
              <a:rPr lang="en-US" sz="1200" b="0" i="0" u="none" strike="noStrike" kern="1200" baseline="0" dirty="0" err="1" smtClean="0">
                <a:solidFill>
                  <a:schemeClr val="tx1"/>
                </a:solidFill>
                <a:latin typeface="+mn-lt"/>
                <a:ea typeface="+mn-ea"/>
                <a:cs typeface="+mn-cs"/>
              </a:rPr>
              <a:t>pharmacotherapist</a:t>
            </a:r>
            <a:r>
              <a:rPr lang="en-US" sz="1200" b="0" i="0" u="none" strike="noStrike" kern="1200" baseline="0" dirty="0" smtClean="0">
                <a:solidFill>
                  <a:schemeClr val="tx1"/>
                </a:solidFill>
                <a:latin typeface="+mn-lt"/>
                <a:ea typeface="+mn-ea"/>
                <a:cs typeface="+mn-cs"/>
              </a:rPr>
              <a:t> assigned to manage medication also</a:t>
            </a:r>
          </a:p>
          <a:p>
            <a:r>
              <a:rPr lang="en-US" sz="1200" b="0" i="0" u="none" strike="noStrike" kern="1200" baseline="0" dirty="0" smtClean="0">
                <a:solidFill>
                  <a:schemeClr val="tx1"/>
                </a:solidFill>
                <a:latin typeface="+mn-lt"/>
                <a:ea typeface="+mn-ea"/>
                <a:cs typeface="+mn-cs"/>
              </a:rPr>
              <a:t>provided instruction in CBT procedures that were administered according to</a:t>
            </a:r>
          </a:p>
          <a:p>
            <a:r>
              <a:rPr lang="en-US" sz="1200" b="0" i="0" u="none" strike="noStrike" kern="1200" baseline="0" dirty="0" smtClean="0">
                <a:solidFill>
                  <a:schemeClr val="tx1"/>
                </a:solidFill>
                <a:latin typeface="+mn-lt"/>
                <a:ea typeface="+mn-ea"/>
                <a:cs typeface="+mn-cs"/>
              </a:rPr>
              <a:t>protocol – 7 sessions over 12 weeks – with an average duration of 45 minutes;</a:t>
            </a:r>
          </a:p>
          <a:p>
            <a:r>
              <a:rPr lang="en-US" sz="1200" b="0" i="0" u="none" strike="noStrike" kern="1200" baseline="0" dirty="0" smtClean="0">
                <a:solidFill>
                  <a:schemeClr val="tx1"/>
                </a:solidFill>
                <a:latin typeface="+mn-lt"/>
                <a:ea typeface="+mn-ea"/>
                <a:cs typeface="+mn-cs"/>
              </a:rPr>
              <a:t>instructions included </a:t>
            </a:r>
            <a:r>
              <a:rPr lang="en-US" sz="1200" b="0" i="0" u="none" strike="noStrike" kern="1200" baseline="0" dirty="0" err="1" smtClean="0">
                <a:solidFill>
                  <a:schemeClr val="tx1"/>
                </a:solidFill>
                <a:latin typeface="+mn-lt"/>
                <a:ea typeface="+mn-ea"/>
                <a:cs typeface="+mn-cs"/>
              </a:rPr>
              <a:t>psychoeducation</a:t>
            </a:r>
            <a:r>
              <a:rPr lang="en-US" sz="1200" b="0" i="0" u="none" strike="noStrike" kern="1200" baseline="0" dirty="0" smtClean="0">
                <a:solidFill>
                  <a:schemeClr val="tx1"/>
                </a:solidFill>
                <a:latin typeface="+mn-lt"/>
                <a:ea typeface="+mn-ea"/>
                <a:cs typeface="+mn-cs"/>
              </a:rPr>
              <a:t>, establishing a simple symptom severity</a:t>
            </a:r>
          </a:p>
          <a:p>
            <a:r>
              <a:rPr lang="en-US" sz="1200" b="0" i="0" u="none" strike="noStrike" kern="1200" baseline="0" dirty="0" smtClean="0">
                <a:solidFill>
                  <a:schemeClr val="tx1"/>
                </a:solidFill>
                <a:latin typeface="+mn-lt"/>
                <a:ea typeface="+mn-ea"/>
                <a:cs typeface="+mn-cs"/>
              </a:rPr>
              <a:t>hierarchy, exposure and response prevention targets, and assigning homework).</a:t>
            </a:r>
          </a:p>
          <a:p>
            <a:r>
              <a:rPr lang="en-US" sz="1200" b="0" i="0" u="none" strike="noStrike" kern="1200" baseline="0" dirty="0" smtClean="0">
                <a:solidFill>
                  <a:schemeClr val="tx1"/>
                </a:solidFill>
                <a:latin typeface="+mn-lt"/>
                <a:ea typeface="+mn-ea"/>
                <a:cs typeface="+mn-cs"/>
              </a:rPr>
              <a:t>Two brief telephone check-ins were also conducted to provide guidance about</a:t>
            </a:r>
          </a:p>
          <a:p>
            <a:r>
              <a:rPr lang="en-US" sz="1200" b="0" i="0" u="none" strike="noStrike" kern="1200" baseline="0" dirty="0" smtClean="0">
                <a:solidFill>
                  <a:schemeClr val="tx1"/>
                </a:solidFill>
                <a:latin typeface="+mn-lt"/>
                <a:ea typeface="+mn-ea"/>
                <a:cs typeface="+mn-cs"/>
              </a:rPr>
              <a:t>CBT implementation at home. After 12 weeks of treatment 68.6% in the</a:t>
            </a:r>
          </a:p>
          <a:p>
            <a:r>
              <a:rPr lang="en-US" sz="1200" b="0" i="0" u="none" strike="noStrike" kern="1200" baseline="0" dirty="0" smtClean="0">
                <a:solidFill>
                  <a:schemeClr val="tx1"/>
                </a:solidFill>
                <a:latin typeface="+mn-lt"/>
                <a:ea typeface="+mn-ea"/>
                <a:cs typeface="+mn-cs"/>
              </a:rPr>
              <a:t>medication plus conventional CBT group were considered responders compared</a:t>
            </a:r>
          </a:p>
          <a:p>
            <a:r>
              <a:rPr lang="en-US" sz="1200" b="0" i="0" u="none" strike="noStrike" kern="1200" baseline="0" dirty="0" smtClean="0">
                <a:solidFill>
                  <a:schemeClr val="tx1"/>
                </a:solidFill>
                <a:latin typeface="+mn-lt"/>
                <a:ea typeface="+mn-ea"/>
                <a:cs typeface="+mn-cs"/>
              </a:rPr>
              <a:t>with 34.0% in the medication plus instruction in CBT group, and 30.0% in</a:t>
            </a:r>
          </a:p>
          <a:p>
            <a:r>
              <a:rPr lang="en-US" sz="1200" b="0" i="0" u="none" strike="noStrike" kern="1200" baseline="0" dirty="0" smtClean="0">
                <a:solidFill>
                  <a:schemeClr val="tx1"/>
                </a:solidFill>
                <a:latin typeface="+mn-lt"/>
                <a:ea typeface="+mn-ea"/>
                <a:cs typeface="+mn-cs"/>
              </a:rPr>
              <a:t>the medication alone group. That is, 14 CBT sessions delivered by a trained</a:t>
            </a:r>
          </a:p>
          <a:p>
            <a:r>
              <a:rPr lang="en-US" sz="1200" b="0" i="0" u="none" strike="noStrike" kern="1200" baseline="0" dirty="0" smtClean="0">
                <a:solidFill>
                  <a:schemeClr val="tx1"/>
                </a:solidFill>
                <a:latin typeface="+mn-lt"/>
                <a:ea typeface="+mn-ea"/>
                <a:cs typeface="+mn-cs"/>
              </a:rPr>
              <a:t>expert added to medication doubled the response rate while a less intense CBT</a:t>
            </a:r>
          </a:p>
          <a:p>
            <a:r>
              <a:rPr lang="en-US" sz="1200" b="0" i="0" u="none" strike="noStrike" kern="1200" baseline="0" dirty="0" smtClean="0">
                <a:solidFill>
                  <a:schemeClr val="tx1"/>
                </a:solidFill>
                <a:latin typeface="+mn-lt"/>
                <a:ea typeface="+mn-ea"/>
                <a:cs typeface="+mn-cs"/>
              </a:rPr>
              <a:t>treatment by a non-expert did not increased effectiveness over medication alone (Pediatric OCD Treatment Study, 2004; Franklin et al, 2011)</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132</a:t>
            </a:fld>
            <a:endParaRPr lang="en-US"/>
          </a:p>
        </p:txBody>
      </p:sp>
    </p:spTree>
    <p:extLst>
      <p:ext uri="{BB962C8B-B14F-4D97-AF65-F5344CB8AC3E}">
        <p14:creationId xmlns:p14="http://schemas.microsoft.com/office/powerpoint/2010/main" val="79374099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people are told they have a family member with OCD, they usually</a:t>
            </a:r>
          </a:p>
          <a:p>
            <a:r>
              <a:rPr lang="en-US" sz="1200" b="0" i="0" u="none" strike="noStrike" kern="1200" baseline="0" dirty="0" smtClean="0">
                <a:solidFill>
                  <a:schemeClr val="tx1"/>
                </a:solidFill>
                <a:latin typeface="+mn-lt"/>
                <a:ea typeface="+mn-ea"/>
                <a:cs typeface="+mn-cs"/>
              </a:rPr>
              <a:t>benefit from support groups to deal with it, particularly when the sufferer is a</a:t>
            </a:r>
          </a:p>
          <a:p>
            <a:r>
              <a:rPr lang="en-US" sz="1200" b="0" i="0" u="none" strike="noStrike" kern="1200" baseline="0" dirty="0" smtClean="0">
                <a:solidFill>
                  <a:schemeClr val="tx1"/>
                </a:solidFill>
                <a:latin typeface="+mn-lt"/>
                <a:ea typeface="+mn-ea"/>
                <a:cs typeface="+mn-cs"/>
              </a:rPr>
              <a:t>child or adolescent. Participating in a support group is helpful in handling the</a:t>
            </a:r>
          </a:p>
          <a:p>
            <a:r>
              <a:rPr lang="en-US" sz="1200" b="0" i="0" u="none" strike="noStrike" kern="1200" baseline="0" dirty="0" smtClean="0">
                <a:solidFill>
                  <a:schemeClr val="tx1"/>
                </a:solidFill>
                <a:latin typeface="+mn-lt"/>
                <a:ea typeface="+mn-ea"/>
                <a:cs typeface="+mn-cs"/>
              </a:rPr>
              <a:t>stress of raising a child with OCD. Support groups, that often have mental health</a:t>
            </a:r>
          </a:p>
          <a:p>
            <a:r>
              <a:rPr lang="en-US" sz="1200" b="0" i="0" u="none" strike="noStrike" kern="1200" baseline="0" dirty="0" smtClean="0">
                <a:solidFill>
                  <a:schemeClr val="tx1"/>
                </a:solidFill>
                <a:latin typeface="+mn-lt"/>
                <a:ea typeface="+mn-ea"/>
                <a:cs typeface="+mn-cs"/>
              </a:rPr>
              <a:t>professionals as advisers, meet regularly and seek to educate about the disorder,</a:t>
            </a:r>
          </a:p>
          <a:p>
            <a:r>
              <a:rPr lang="en-US" sz="1200" b="0" i="0" u="none" strike="noStrike" kern="1200" baseline="0" dirty="0" smtClean="0">
                <a:solidFill>
                  <a:schemeClr val="tx1"/>
                </a:solidFill>
                <a:latin typeface="+mn-lt"/>
                <a:ea typeface="+mn-ea"/>
                <a:cs typeface="+mn-cs"/>
              </a:rPr>
              <a:t>help people to recognize symptoms, reduce family accommodation, and find the</a:t>
            </a:r>
          </a:p>
          <a:p>
            <a:r>
              <a:rPr lang="en-US" sz="1200" b="0" i="0" u="none" strike="noStrike" kern="1200" baseline="0" dirty="0" smtClean="0">
                <a:solidFill>
                  <a:schemeClr val="tx1"/>
                </a:solidFill>
                <a:latin typeface="+mn-lt"/>
                <a:ea typeface="+mn-ea"/>
                <a:cs typeface="+mn-cs"/>
              </a:rPr>
              <a:t>right treatment. Getting together with people who face the same problems gives an</a:t>
            </a:r>
          </a:p>
          <a:p>
            <a:r>
              <a:rPr lang="en-US" sz="1200" b="0" i="0" u="none" strike="noStrike" kern="1200" baseline="0" dirty="0" smtClean="0">
                <a:solidFill>
                  <a:schemeClr val="tx1"/>
                </a:solidFill>
                <a:latin typeface="+mn-lt"/>
                <a:ea typeface="+mn-ea"/>
                <a:cs typeface="+mn-cs"/>
              </a:rPr>
              <a:t>opportunity to exchange experiences, discuss how others handle the symptoms and</a:t>
            </a:r>
          </a:p>
          <a:p>
            <a:r>
              <a:rPr lang="en-US" sz="1200" b="0" i="0" u="none" strike="noStrike" kern="1200" baseline="0" dirty="0" smtClean="0">
                <a:solidFill>
                  <a:schemeClr val="tx1"/>
                </a:solidFill>
                <a:latin typeface="+mn-lt"/>
                <a:ea typeface="+mn-ea"/>
                <a:cs typeface="+mn-cs"/>
              </a:rPr>
              <a:t>learn more about the disorder. Support groups can also be helpful for the patients,</a:t>
            </a:r>
          </a:p>
          <a:p>
            <a:r>
              <a:rPr lang="en-US" sz="1200" b="0" i="0" u="none" strike="noStrike" kern="1200" baseline="0" dirty="0" smtClean="0">
                <a:solidFill>
                  <a:schemeClr val="tx1"/>
                </a:solidFill>
                <a:latin typeface="+mn-lt"/>
                <a:ea typeface="+mn-ea"/>
                <a:cs typeface="+mn-cs"/>
              </a:rPr>
              <a:t>although less so in the case of children. A list of patient and family associations in</a:t>
            </a:r>
          </a:p>
          <a:p>
            <a:r>
              <a:rPr lang="en-US" sz="1200" b="0" i="0" u="none" strike="noStrike" kern="1200" baseline="0" dirty="0" smtClean="0">
                <a:solidFill>
                  <a:schemeClr val="tx1"/>
                </a:solidFill>
                <a:latin typeface="+mn-lt"/>
                <a:ea typeface="+mn-ea"/>
                <a:cs typeface="+mn-cs"/>
              </a:rPr>
              <a:t>several countries can be found at http://</a:t>
            </a:r>
            <a:r>
              <a:rPr lang="en-US" sz="1200" b="0" i="0" u="none" strike="noStrike" kern="1200" baseline="0" dirty="0" err="1" smtClean="0">
                <a:solidFill>
                  <a:schemeClr val="tx1"/>
                </a:solidFill>
                <a:latin typeface="+mn-lt"/>
                <a:ea typeface="+mn-ea"/>
                <a:cs typeface="+mn-cs"/>
              </a:rPr>
              <a:t>www.geonius.com</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ocd</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organizations.html</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133</a:t>
            </a:fld>
            <a:endParaRPr lang="en-US"/>
          </a:p>
        </p:txBody>
      </p:sp>
    </p:spTree>
    <p:extLst>
      <p:ext uri="{BB962C8B-B14F-4D97-AF65-F5344CB8AC3E}">
        <p14:creationId xmlns:p14="http://schemas.microsoft.com/office/powerpoint/2010/main" val="846309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Clinical evaluation generally includes a combination of questionnaires, diagnostic interview and </a:t>
            </a:r>
            <a:r>
              <a:rPr lang="en-US" sz="1200" kern="1200" dirty="0" err="1" smtClean="0">
                <a:solidFill>
                  <a:schemeClr val="tx1"/>
                </a:solidFill>
                <a:effectLst/>
                <a:latin typeface="+mn-lt"/>
                <a:ea typeface="+mn-ea"/>
                <a:cs typeface="+mn-cs"/>
              </a:rPr>
              <a:t>behavioural</a:t>
            </a:r>
            <a:r>
              <a:rPr lang="en-US" sz="1200" kern="1200" dirty="0" smtClean="0">
                <a:solidFill>
                  <a:schemeClr val="tx1"/>
                </a:solidFill>
                <a:effectLst/>
                <a:latin typeface="+mn-lt"/>
                <a:ea typeface="+mn-ea"/>
                <a:cs typeface="+mn-cs"/>
              </a:rPr>
              <a:t> observation. However, in most clinical settings, a diagnostic interview and a small number of questionnaires will be most appropriate.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Like most disorders of childhood, information from parents and children about anxiety disorders commonly contains several discordant aspects. Clinical </a:t>
            </a:r>
            <a:r>
              <a:rPr lang="en-US" sz="1200" kern="1200" dirty="0" err="1" smtClean="0">
                <a:solidFill>
                  <a:schemeClr val="tx1"/>
                </a:solidFill>
                <a:effectLst/>
                <a:latin typeface="+mn-lt"/>
                <a:ea typeface="+mn-ea"/>
                <a:cs typeface="+mn-cs"/>
              </a:rPr>
              <a:t>judgement</a:t>
            </a:r>
            <a:r>
              <a:rPr lang="en-US" sz="1200" kern="1200" dirty="0" smtClean="0">
                <a:solidFill>
                  <a:schemeClr val="tx1"/>
                </a:solidFill>
                <a:effectLst/>
                <a:latin typeface="+mn-lt"/>
                <a:ea typeface="+mn-ea"/>
                <a:cs typeface="+mn-cs"/>
              </a:rPr>
              <a:t> and experience needs to be applied to determine which information is more heavily weighted and how best to combine the information (see Chapter A.3 for a detailed discussion of this issue). Anxious children are often thought to “fake good" (Kendall &amp; </a:t>
            </a:r>
            <a:r>
              <a:rPr lang="en-US" sz="1200" kern="1200" dirty="0" err="1" smtClean="0">
                <a:solidFill>
                  <a:schemeClr val="tx1"/>
                </a:solidFill>
                <a:effectLst/>
                <a:latin typeface="+mn-lt"/>
                <a:ea typeface="+mn-ea"/>
                <a:cs typeface="+mn-cs"/>
              </a:rPr>
              <a:t>Chansky</a:t>
            </a:r>
            <a:r>
              <a:rPr lang="en-US" sz="1200" kern="1200" dirty="0" smtClean="0">
                <a:solidFill>
                  <a:schemeClr val="tx1"/>
                </a:solidFill>
                <a:effectLst/>
                <a:latin typeface="+mn-lt"/>
                <a:ea typeface="+mn-ea"/>
                <a:cs typeface="+mn-cs"/>
              </a:rPr>
              <a:t>, 1991) – in other words, to deny feeling anxious or to provide answers that they think are socially acceptable. However, many parents are also anxious (discussed below) and in some cases will exaggerate the child's difficulties due to their own distress. Hence, the interviewer needs to obtain sufficient detail to allow a </a:t>
            </a:r>
            <a:r>
              <a:rPr lang="en-US" sz="1200" kern="1200" dirty="0" err="1" smtClean="0">
                <a:solidFill>
                  <a:schemeClr val="tx1"/>
                </a:solidFill>
                <a:effectLst/>
                <a:latin typeface="+mn-lt"/>
                <a:ea typeface="+mn-ea"/>
                <a:cs typeface="+mn-cs"/>
              </a:rPr>
              <a:t>judgement</a:t>
            </a:r>
            <a:r>
              <a:rPr lang="en-US" sz="1200" kern="1200" dirty="0" smtClean="0">
                <a:solidFill>
                  <a:schemeClr val="tx1"/>
                </a:solidFill>
                <a:effectLst/>
                <a:latin typeface="+mn-lt"/>
                <a:ea typeface="+mn-ea"/>
                <a:cs typeface="+mn-cs"/>
              </a:rPr>
              <a:t> about which is the most accurate report and which aspects of the information may be inaccurate for various reasons.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Clinically, distinguishing between specific disorders can be difficult. As described above, it is important to determine the basic motivation behind particular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 in order to identify the relevant diagnosis. For example, young children who have a tantrum when their parents plan to go out may be doing so due to the attention and subsequent rewards they receive, or to fear of being separated. Clinically, once all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 motivations, and diagnostic criteria have been assessed and it has been determined that a child meets criteria for two (or more) clearly distinct disorders, it is generally useful to determine which of the disorders is </a:t>
            </a:r>
            <a:r>
              <a:rPr lang="en-US" sz="1200" i="1" kern="1200" dirty="0" smtClean="0">
                <a:solidFill>
                  <a:schemeClr val="tx1"/>
                </a:solidFill>
                <a:effectLst/>
                <a:latin typeface="+mn-lt"/>
                <a:ea typeface="+mn-ea"/>
                <a:cs typeface="+mn-cs"/>
              </a:rPr>
              <a:t>primary </a:t>
            </a:r>
            <a:r>
              <a:rPr lang="en-US" sz="1200" kern="1200" dirty="0" smtClean="0">
                <a:solidFill>
                  <a:schemeClr val="tx1"/>
                </a:solidFill>
                <a:effectLst/>
                <a:latin typeface="+mn-lt"/>
                <a:ea typeface="+mn-ea"/>
                <a:cs typeface="+mn-cs"/>
              </a:rPr>
              <a:t>or </a:t>
            </a:r>
            <a:r>
              <a:rPr lang="en-US" sz="1200" i="1" kern="1200" dirty="0" smtClean="0">
                <a:solidFill>
                  <a:schemeClr val="tx1"/>
                </a:solidFill>
                <a:effectLst/>
                <a:latin typeface="+mn-lt"/>
                <a:ea typeface="+mn-ea"/>
                <a:cs typeface="+mn-cs"/>
              </a:rPr>
              <a:t>principal</a:t>
            </a:r>
            <a:r>
              <a:rPr lang="en-US" sz="1200" kern="1200" dirty="0" smtClean="0">
                <a:solidFill>
                  <a:schemeClr val="tx1"/>
                </a:solidFill>
                <a:effectLst/>
                <a:latin typeface="+mn-lt"/>
                <a:ea typeface="+mn-ea"/>
                <a:cs typeface="+mn-cs"/>
              </a:rPr>
              <a:t>. Most authors </a:t>
            </a:r>
            <a:r>
              <a:rPr lang="en-US" sz="1200" kern="1200" dirty="0" err="1" smtClean="0">
                <a:solidFill>
                  <a:schemeClr val="tx1"/>
                </a:solidFill>
                <a:effectLst/>
                <a:latin typeface="+mn-lt"/>
                <a:ea typeface="+mn-ea"/>
                <a:cs typeface="+mn-cs"/>
              </a:rPr>
              <a:t>conceptualise</a:t>
            </a:r>
            <a:r>
              <a:rPr lang="en-US" sz="1200" kern="1200" dirty="0" smtClean="0">
                <a:solidFill>
                  <a:schemeClr val="tx1"/>
                </a:solidFill>
                <a:effectLst/>
                <a:latin typeface="+mn-lt"/>
                <a:ea typeface="+mn-ea"/>
                <a:cs typeface="+mn-cs"/>
              </a:rPr>
              <a:t> the </a:t>
            </a:r>
            <a:r>
              <a:rPr lang="en-US" sz="1200" i="1" kern="1200" dirty="0" smtClean="0">
                <a:solidFill>
                  <a:schemeClr val="tx1"/>
                </a:solidFill>
                <a:effectLst/>
                <a:latin typeface="+mn-lt"/>
                <a:ea typeface="+mn-ea"/>
                <a:cs typeface="+mn-cs"/>
              </a:rPr>
              <a:t>principal disorder </a:t>
            </a:r>
            <a:r>
              <a:rPr lang="en-US" sz="1200" kern="1200" dirty="0" smtClean="0">
                <a:solidFill>
                  <a:schemeClr val="tx1"/>
                </a:solidFill>
                <a:effectLst/>
                <a:latin typeface="+mn-lt"/>
                <a:ea typeface="+mn-ea"/>
                <a:cs typeface="+mn-cs"/>
              </a:rPr>
              <a:t>as the one that produces the greatest impact and interference in the child's life. Hence this disorder is usually the first focus in therapy. Most empirical evaluations of treatments for child anxiety are based on children who meet criteria for anxiety disorders as their principal disorder. In some cases however, it may be more important to determine which disorder appears to be the </a:t>
            </a:r>
            <a:r>
              <a:rPr lang="en-US" sz="1200" i="1" kern="1200" dirty="0" smtClean="0">
                <a:solidFill>
                  <a:schemeClr val="tx1"/>
                </a:solidFill>
                <a:effectLst/>
                <a:latin typeface="+mn-lt"/>
                <a:ea typeface="+mn-ea"/>
                <a:cs typeface="+mn-cs"/>
              </a:rPr>
              <a:t>underlying </a:t>
            </a:r>
            <a:r>
              <a:rPr lang="en-US" sz="1200" kern="1200" dirty="0" smtClean="0">
                <a:solidFill>
                  <a:schemeClr val="tx1"/>
                </a:solidFill>
                <a:effectLst/>
                <a:latin typeface="+mn-lt"/>
                <a:ea typeface="+mn-ea"/>
                <a:cs typeface="+mn-cs"/>
              </a:rPr>
              <a:t>or </a:t>
            </a:r>
            <a:r>
              <a:rPr lang="en-US" sz="1200" i="1" kern="1200" dirty="0" smtClean="0">
                <a:solidFill>
                  <a:schemeClr val="tx1"/>
                </a:solidFill>
                <a:effectLst/>
                <a:latin typeface="+mn-lt"/>
                <a:ea typeface="+mn-ea"/>
                <a:cs typeface="+mn-cs"/>
              </a:rPr>
              <a:t>causal </a:t>
            </a:r>
            <a:r>
              <a:rPr lang="en-US" sz="1200" kern="1200" dirty="0" smtClean="0">
                <a:solidFill>
                  <a:schemeClr val="tx1"/>
                </a:solidFill>
                <a:effectLst/>
                <a:latin typeface="+mn-lt"/>
                <a:ea typeface="+mn-ea"/>
                <a:cs typeface="+mn-cs"/>
              </a:rPr>
              <a:t>problem. For example, a child suffering depression, loneliness and </a:t>
            </a:r>
            <a:r>
              <a:rPr lang="en-US" sz="1200" kern="1200" dirty="0" err="1" smtClean="0">
                <a:solidFill>
                  <a:schemeClr val="tx1"/>
                </a:solidFill>
                <a:effectLst/>
                <a:latin typeface="+mn-lt"/>
                <a:ea typeface="+mn-ea"/>
                <a:cs typeface="+mn-cs"/>
              </a:rPr>
              <a:t>victimisation</a:t>
            </a:r>
            <a:r>
              <a:rPr lang="en-US" sz="1200" kern="1200" dirty="0" smtClean="0">
                <a:solidFill>
                  <a:schemeClr val="tx1"/>
                </a:solidFill>
                <a:effectLst/>
                <a:latin typeface="+mn-lt"/>
                <a:ea typeface="+mn-ea"/>
                <a:cs typeface="+mn-cs"/>
              </a:rPr>
              <a:t> because of their social anxiety may respond best if the social anxiety is treated first, regardless of whether it is the primary condition. In some cases, a particular problem may be expected to interfere with treatment response and may therefore require initial attention, even if it is not the principal disorder. For example, a child whose anxiety appears to be most interfering but whose additional depression results in low motivation may need treatment addressed to the depression and motivation before they will be able to engage in treatment for the anxiety.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t>21</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severity of anxiety or extent of anxiety symptomatology can be measured using several well developed questionnaires. Most of these measures have demonstrated good psychometric properties from around age 8 or 9 years and can be used up to middle or late adolescence. From middle adolescence, adult measures of anxiety are usually suitable. Very few measures have been developed for younger children. </a:t>
            </a:r>
            <a:endParaRPr lang="en-US" dirty="0" smtClean="0"/>
          </a:p>
          <a:p>
            <a:r>
              <a:rPr lang="en-US" sz="1200" kern="1200" dirty="0" smtClean="0">
                <a:solidFill>
                  <a:schemeClr val="tx1"/>
                </a:solidFill>
                <a:effectLst/>
                <a:latin typeface="+mn-lt"/>
                <a:ea typeface="+mn-ea"/>
                <a:cs typeface="+mn-cs"/>
              </a:rPr>
              <a:t>A few questionnaires contain several subscales that each tap diagnostic- like constructs such as separation anxiety, social anxiety or </a:t>
            </a:r>
            <a:r>
              <a:rPr lang="en-US" sz="1200" kern="1200" dirty="0" err="1" smtClean="0">
                <a:solidFill>
                  <a:schemeClr val="tx1"/>
                </a:solidFill>
                <a:effectLst/>
                <a:latin typeface="+mn-lt"/>
                <a:ea typeface="+mn-ea"/>
                <a:cs typeface="+mn-cs"/>
              </a:rPr>
              <a:t>generalised</a:t>
            </a:r>
            <a:r>
              <a:rPr lang="en-US" sz="1200" kern="1200" dirty="0" smtClean="0">
                <a:solidFill>
                  <a:schemeClr val="tx1"/>
                </a:solidFill>
                <a:effectLst/>
                <a:latin typeface="+mn-lt"/>
                <a:ea typeface="+mn-ea"/>
                <a:cs typeface="+mn-cs"/>
              </a:rPr>
              <a:t> anxiety. Most of these questionnaires have parallel versions for the parent and child. These include: </a:t>
            </a:r>
          </a:p>
          <a:p>
            <a:r>
              <a:rPr lang="en-US" sz="1200" i="1" kern="1200" dirty="0" smtClean="0">
                <a:solidFill>
                  <a:schemeClr val="tx1"/>
                </a:solidFill>
                <a:effectLst/>
                <a:latin typeface="+mn-lt"/>
                <a:ea typeface="+mn-ea"/>
                <a:cs typeface="+mn-cs"/>
              </a:rPr>
              <a:t>• Spence Children's Anxiety Scale </a:t>
            </a:r>
            <a:r>
              <a:rPr lang="en-US" sz="1200" kern="1200" dirty="0" smtClean="0">
                <a:solidFill>
                  <a:schemeClr val="tx1"/>
                </a:solidFill>
                <a:effectLst/>
                <a:latin typeface="+mn-lt"/>
                <a:ea typeface="+mn-ea"/>
                <a:cs typeface="+mn-cs"/>
              </a:rPr>
              <a:t>(SCAS) (free of charge) the Centre for Emotional </a:t>
            </a:r>
            <a:endParaRPr lang="en-US" dirty="0" smtClean="0"/>
          </a:p>
          <a:p>
            <a:r>
              <a:rPr lang="en-US" sz="1200" i="1" kern="1200" dirty="0" smtClean="0">
                <a:solidFill>
                  <a:schemeClr val="tx1"/>
                </a:solidFill>
                <a:effectLst/>
                <a:latin typeface="+mn-lt"/>
                <a:ea typeface="+mn-ea"/>
                <a:cs typeface="+mn-cs"/>
              </a:rPr>
              <a:t>• Screen for Anxiety and Related Disorders </a:t>
            </a:r>
            <a:r>
              <a:rPr lang="en-US" sz="1200" kern="1200" dirty="0" smtClean="0">
                <a:solidFill>
                  <a:schemeClr val="tx1"/>
                </a:solidFill>
                <a:effectLst/>
                <a:latin typeface="+mn-lt"/>
                <a:ea typeface="+mn-ea"/>
                <a:cs typeface="+mn-cs"/>
              </a:rPr>
              <a:t>(SCARED) </a:t>
            </a:r>
            <a:endParaRPr lang="en-US" dirty="0" smtClean="0"/>
          </a:p>
          <a:p>
            <a:r>
              <a:rPr lang="en-US" sz="1200" i="1" kern="1200" dirty="0" smtClean="0">
                <a:solidFill>
                  <a:schemeClr val="tx1"/>
                </a:solidFill>
                <a:effectLst/>
                <a:latin typeface="+mn-lt"/>
                <a:ea typeface="+mn-ea"/>
                <a:cs typeface="+mn-cs"/>
              </a:rPr>
              <a:t>• Multidimensional Anxiety Scale for Children </a:t>
            </a:r>
            <a:r>
              <a:rPr lang="en-US" sz="1200" kern="1200" dirty="0" smtClean="0">
                <a:solidFill>
                  <a:schemeClr val="tx1"/>
                </a:solidFill>
                <a:effectLst/>
                <a:latin typeface="+mn-lt"/>
                <a:ea typeface="+mn-ea"/>
                <a:cs typeface="+mn-cs"/>
              </a:rPr>
              <a:t>(MASC) and CALIS, as well as the PASR can be downloaded </a:t>
            </a:r>
            <a:endParaRPr lang="en-US" dirty="0" smtClean="0"/>
          </a:p>
          <a:p>
            <a:r>
              <a:rPr lang="en-US" sz="1200" kern="1200" dirty="0" smtClean="0">
                <a:solidFill>
                  <a:schemeClr val="tx1"/>
                </a:solidFill>
                <a:effectLst/>
                <a:latin typeface="+mn-lt"/>
                <a:ea typeface="+mn-ea"/>
                <a:cs typeface="+mn-cs"/>
              </a:rPr>
              <a:t>A similar measure has recently been developed for preschool-aged children, free of charge. Some of </a:t>
            </a:r>
            <a:endParaRPr lang="en-US" dirty="0" smtClean="0"/>
          </a:p>
          <a:p>
            <a:r>
              <a:rPr lang="en-US" sz="1200" kern="1200" dirty="0" smtClean="0">
                <a:solidFill>
                  <a:schemeClr val="tx1"/>
                </a:solidFill>
                <a:effectLst/>
                <a:latin typeface="+mn-lt"/>
                <a:ea typeface="+mn-ea"/>
                <a:cs typeface="+mn-cs"/>
              </a:rPr>
              <a:t>to be completed by their parents only – the </a:t>
            </a:r>
            <a:r>
              <a:rPr lang="en-US" sz="1200" i="1" kern="1200" dirty="0" smtClean="0">
                <a:solidFill>
                  <a:schemeClr val="tx1"/>
                </a:solidFill>
                <a:effectLst/>
                <a:latin typeface="+mn-lt"/>
                <a:ea typeface="+mn-ea"/>
                <a:cs typeface="+mn-cs"/>
              </a:rPr>
              <a:t>Preschool Anxiety Scale, Revised </a:t>
            </a:r>
            <a:r>
              <a:rPr lang="en-US" sz="1200" kern="1200" dirty="0" smtClean="0">
                <a:solidFill>
                  <a:schemeClr val="tx1"/>
                </a:solidFill>
                <a:effectLst/>
                <a:latin typeface="+mn-lt"/>
                <a:ea typeface="+mn-ea"/>
                <a:cs typeface="+mn-cs"/>
              </a:rPr>
              <a:t>(PAS-R) (free of charge and available in several languages). </a:t>
            </a:r>
            <a:endParaRPr lang="en-US" dirty="0" smtClean="0"/>
          </a:p>
          <a:p>
            <a:r>
              <a:rPr lang="en-US" sz="1200" kern="1200" dirty="0" smtClean="0">
                <a:solidFill>
                  <a:schemeClr val="tx1"/>
                </a:solidFill>
                <a:effectLst/>
                <a:latin typeface="+mn-lt"/>
                <a:ea typeface="+mn-ea"/>
                <a:cs typeface="+mn-cs"/>
              </a:rPr>
              <a:t>Several older measures aim to assess the overall degree of anxiousness more broadly. These include: </a:t>
            </a:r>
            <a:endParaRPr lang="en-US" dirty="0" smtClean="0"/>
          </a:p>
          <a:p>
            <a:r>
              <a:rPr lang="en-US" sz="1200" i="1" kern="1200" dirty="0" smtClean="0">
                <a:solidFill>
                  <a:schemeClr val="tx1"/>
                </a:solidFill>
                <a:effectLst/>
                <a:latin typeface="+mn-lt"/>
                <a:ea typeface="+mn-ea"/>
                <a:cs typeface="+mn-cs"/>
              </a:rPr>
              <a:t>Revised Children's Manifest Anxiety Scale (RCMAS) </a:t>
            </a:r>
          </a:p>
          <a:p>
            <a:r>
              <a:rPr lang="en-US" sz="1200" i="1" kern="1200" dirty="0" smtClean="0">
                <a:solidFill>
                  <a:schemeClr val="tx1"/>
                </a:solidFill>
                <a:effectLst/>
                <a:latin typeface="+mn-lt"/>
                <a:ea typeface="+mn-ea"/>
                <a:cs typeface="+mn-cs"/>
              </a:rPr>
              <a:t>State Trait Anxiety Inventory for Children (STAIC) </a:t>
            </a:r>
          </a:p>
          <a:p>
            <a:r>
              <a:rPr lang="en-US" sz="1200" i="1" kern="1200" dirty="0" smtClean="0">
                <a:solidFill>
                  <a:schemeClr val="tx1"/>
                </a:solidFill>
                <a:effectLst/>
                <a:latin typeface="+mn-lt"/>
                <a:ea typeface="+mn-ea"/>
                <a:cs typeface="+mn-cs"/>
              </a:rPr>
              <a:t>Beck Anxiety Inventory for Youth </a:t>
            </a:r>
          </a:p>
          <a:p>
            <a:r>
              <a:rPr lang="en-US" sz="1200" i="1" kern="1200" dirty="0" smtClean="0">
                <a:solidFill>
                  <a:schemeClr val="tx1"/>
                </a:solidFill>
                <a:effectLst/>
                <a:latin typeface="+mn-lt"/>
                <a:ea typeface="+mn-ea"/>
                <a:cs typeface="+mn-cs"/>
              </a:rPr>
              <a:t>A similar measure assessing </a:t>
            </a:r>
            <a:r>
              <a:rPr lang="en-US" sz="1200" i="1" kern="1200" dirty="0" err="1" smtClean="0">
                <a:solidFill>
                  <a:schemeClr val="tx1"/>
                </a:solidFill>
                <a:effectLst/>
                <a:latin typeface="+mn-lt"/>
                <a:ea typeface="+mn-ea"/>
                <a:cs typeface="+mn-cs"/>
              </a:rPr>
              <a:t>internalising</a:t>
            </a:r>
            <a:r>
              <a:rPr lang="en-US" sz="1200" i="1" kern="1200" dirty="0" smtClean="0">
                <a:solidFill>
                  <a:schemeClr val="tx1"/>
                </a:solidFill>
                <a:effectLst/>
                <a:latin typeface="+mn-lt"/>
                <a:ea typeface="+mn-ea"/>
                <a:cs typeface="+mn-cs"/>
              </a:rPr>
              <a:t> symptomatology completed by parents has also been developed for children at preschool age – Children’s Moods, Fears and Worries (Bayer et al, 2006). </a:t>
            </a:r>
          </a:p>
          <a:p>
            <a:endParaRPr lang="en-US" sz="1200"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some circumstances, more specific and detailed assessment of a particular form of anxiety may be required. In these cases, a few measures tap into specific aspects of anxiety including: </a:t>
            </a:r>
            <a:endParaRPr lang="en-US" dirty="0" smtClean="0">
              <a:effectLst/>
            </a:endParaRPr>
          </a:p>
          <a:p>
            <a:pPr lvl="1"/>
            <a:r>
              <a:rPr lang="en-US" sz="1200" i="1" kern="1200" dirty="0" smtClean="0">
                <a:solidFill>
                  <a:schemeClr val="tx1"/>
                </a:solidFill>
                <a:effectLst/>
                <a:latin typeface="+mn-lt"/>
                <a:ea typeface="+mn-ea"/>
                <a:cs typeface="+mn-cs"/>
              </a:rPr>
              <a:t>Fear Survey Schedule for Children Revised (FSSCR) </a:t>
            </a:r>
          </a:p>
          <a:p>
            <a:pPr lvl="1"/>
            <a:r>
              <a:rPr lang="en-US" sz="1200" i="1" kern="1200" dirty="0" smtClean="0">
                <a:solidFill>
                  <a:schemeClr val="tx1"/>
                </a:solidFill>
                <a:effectLst/>
                <a:latin typeface="+mn-lt"/>
                <a:ea typeface="+mn-ea"/>
                <a:cs typeface="+mn-cs"/>
              </a:rPr>
              <a:t>Social Phobia and Anxiety Inventory for Children (SPAIC) </a:t>
            </a:r>
          </a:p>
          <a:p>
            <a:pPr lvl="1"/>
            <a:r>
              <a:rPr lang="en-US" sz="1200" i="1" kern="1200" dirty="0" smtClean="0">
                <a:solidFill>
                  <a:schemeClr val="tx1"/>
                </a:solidFill>
                <a:effectLst/>
                <a:latin typeface="+mn-lt"/>
                <a:ea typeface="+mn-ea"/>
                <a:cs typeface="+mn-cs"/>
              </a:rPr>
              <a:t>Social Anxiety Scale for Children - Revised (SASC-R) </a:t>
            </a:r>
          </a:p>
          <a:p>
            <a:pPr lvl="1"/>
            <a:r>
              <a:rPr lang="en-US" sz="1200" i="1" kern="1200" dirty="0" smtClean="0">
                <a:solidFill>
                  <a:schemeClr val="tx1"/>
                </a:solidFill>
                <a:effectLst/>
                <a:latin typeface="+mn-lt"/>
                <a:ea typeface="+mn-ea"/>
                <a:cs typeface="+mn-cs"/>
              </a:rPr>
              <a:t>Children’s Anxiety Sensitivity Index (CASI) (Silverman et al, 1991) </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Finally, a few measures from our own </a:t>
            </a:r>
            <a:r>
              <a:rPr lang="en-US" sz="1200" i="1" kern="1200" dirty="0" err="1" smtClean="0">
                <a:solidFill>
                  <a:schemeClr val="tx1"/>
                </a:solidFill>
                <a:effectLst/>
                <a:latin typeface="+mn-lt"/>
                <a:ea typeface="+mn-ea"/>
                <a:cs typeface="+mn-cs"/>
              </a:rPr>
              <a:t>centre</a:t>
            </a:r>
            <a:r>
              <a:rPr lang="en-US" sz="1200" i="1" kern="1200" dirty="0" smtClean="0">
                <a:solidFill>
                  <a:schemeClr val="tx1"/>
                </a:solidFill>
                <a:effectLst/>
                <a:latin typeface="+mn-lt"/>
                <a:ea typeface="+mn-ea"/>
                <a:cs typeface="+mn-cs"/>
              </a:rPr>
              <a:t> may be of value since they tap relevant aspects related to anxiety disorders. The Children's Automatic Thoughts Scale (CATS) is designed to assess specific beliefs experienced by children and adolescents with a variety of disorders. Two of the subscales are especially relevant to anxiety: beliefs related to social threat and physical threat. The remaining subscales assess beliefs related to personal failure and hostility. The School Anxiety Scale -Teacher Report </a:t>
            </a:r>
            <a:r>
              <a:rPr lang="en-US" sz="1200" kern="1200" dirty="0" smtClean="0">
                <a:solidFill>
                  <a:schemeClr val="tx1"/>
                </a:solidFill>
                <a:effectLst/>
                <a:latin typeface="+mn-lt"/>
                <a:ea typeface="+mn-ea"/>
                <a:cs typeface="+mn-cs"/>
              </a:rPr>
              <a:t>(SAS-TR) provides a measure of children's anxiety that can be completed by the classroom teacher. This measure therefore provides an additional source of information that can flesh out a broader clinical picture of the anxious child. Finally, the </a:t>
            </a:r>
            <a:r>
              <a:rPr lang="en-US" sz="1200" i="1" kern="1200" dirty="0" smtClean="0">
                <a:solidFill>
                  <a:schemeClr val="tx1"/>
                </a:solidFill>
                <a:effectLst/>
                <a:latin typeface="+mn-lt"/>
                <a:ea typeface="+mn-ea"/>
                <a:cs typeface="+mn-cs"/>
              </a:rPr>
              <a:t>Children’s Anxiety Life Interference Scale </a:t>
            </a:r>
            <a:r>
              <a:rPr lang="en-US" sz="1200" kern="1200" dirty="0" smtClean="0">
                <a:solidFill>
                  <a:schemeClr val="tx1"/>
                </a:solidFill>
                <a:effectLst/>
                <a:latin typeface="+mn-lt"/>
                <a:ea typeface="+mn-ea"/>
                <a:cs typeface="+mn-cs"/>
              </a:rPr>
              <a:t>(CALIS) provides two parallel measures (one reported by the child and the other by his/her parents) that assess the extent to which the child's anxiety impacts on the child's and family's life. </a:t>
            </a:r>
            <a:endParaRPr lang="en-US" dirty="0" smtClean="0"/>
          </a:p>
          <a:p>
            <a:pPr lvl="1"/>
            <a:endParaRPr lang="en-US" sz="1200" i="1"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22</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Clinical evaluation generally includes a combination of questionnaires, diagnostic interview and </a:t>
            </a:r>
            <a:r>
              <a:rPr lang="en-US" sz="1200" kern="1200" dirty="0" err="1" smtClean="0">
                <a:solidFill>
                  <a:schemeClr val="tx1"/>
                </a:solidFill>
                <a:effectLst/>
                <a:latin typeface="+mn-lt"/>
                <a:ea typeface="+mn-ea"/>
                <a:cs typeface="+mn-cs"/>
              </a:rPr>
              <a:t>behavioural</a:t>
            </a:r>
            <a:r>
              <a:rPr lang="en-US" sz="1200" kern="1200" dirty="0" smtClean="0">
                <a:solidFill>
                  <a:schemeClr val="tx1"/>
                </a:solidFill>
                <a:effectLst/>
                <a:latin typeface="+mn-lt"/>
                <a:ea typeface="+mn-ea"/>
                <a:cs typeface="+mn-cs"/>
              </a:rPr>
              <a:t> observation. However, in most clinical settings, a diagnostic interview and a small number of questionnaires will be most appropriate.</a:t>
            </a:r>
          </a:p>
          <a:p>
            <a:r>
              <a:rPr lang="en-US" sz="1200" kern="1200" dirty="0" smtClean="0">
                <a:solidFill>
                  <a:schemeClr val="tx1"/>
                </a:solidFill>
                <a:effectLst/>
                <a:latin typeface="+mn-lt"/>
                <a:ea typeface="+mn-ea"/>
                <a:cs typeface="+mn-cs"/>
              </a:rPr>
              <a:t>Several structured diagnostic interviews exist to assist in determining either DSM or ICD criteria for childhood disorders including anxiety. Most interviews include a large number of questions aimed to tap each of the relevant diagnostic criteria and generally differ in their degree of structure. Some widely used instruments include: </a:t>
            </a:r>
            <a:endParaRPr lang="en-US" dirty="0" smtClean="0"/>
          </a:p>
          <a:p>
            <a:r>
              <a:rPr lang="en-US" sz="1200" i="1" kern="1200" dirty="0" smtClean="0">
                <a:solidFill>
                  <a:schemeClr val="tx1"/>
                </a:solidFill>
                <a:effectLst/>
                <a:latin typeface="+mn-lt"/>
                <a:ea typeface="+mn-ea"/>
                <a:cs typeface="+mn-cs"/>
              </a:rPr>
              <a:t>• Kiddie Schedule for Affective Disorders and Schizophrenia </a:t>
            </a:r>
            <a:r>
              <a:rPr lang="en-US" sz="1200" kern="1200" dirty="0" smtClean="0">
                <a:solidFill>
                  <a:schemeClr val="tx1"/>
                </a:solidFill>
                <a:effectLst/>
                <a:latin typeface="+mn-lt"/>
                <a:ea typeface="+mn-ea"/>
                <a:cs typeface="+mn-cs"/>
              </a:rPr>
              <a:t>(K-SADS) </a:t>
            </a:r>
            <a:r>
              <a:rPr lang="en-US" sz="1200" i="1" kern="1200" dirty="0" smtClean="0">
                <a:solidFill>
                  <a:schemeClr val="tx1"/>
                </a:solidFill>
                <a:effectLst/>
                <a:latin typeface="+mn-lt"/>
                <a:ea typeface="+mn-ea"/>
                <a:cs typeface="+mn-cs"/>
              </a:rPr>
              <a:t>• Development and Wellbeing Assessment </a:t>
            </a:r>
            <a:r>
              <a:rPr lang="en-US" sz="1200" kern="1200" dirty="0" smtClean="0">
                <a:solidFill>
                  <a:schemeClr val="tx1"/>
                </a:solidFill>
                <a:effectLst/>
                <a:latin typeface="+mn-lt"/>
                <a:ea typeface="+mn-ea"/>
                <a:cs typeface="+mn-cs"/>
              </a:rPr>
              <a:t>(DAWBA)</a:t>
            </a:r>
            <a:br>
              <a:rPr lang="en-US" sz="1200"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 Diagnostic Interview Schedule for Children </a:t>
            </a:r>
            <a:r>
              <a:rPr lang="en-US" sz="1200" kern="1200" dirty="0" smtClean="0">
                <a:solidFill>
                  <a:schemeClr val="tx1"/>
                </a:solidFill>
                <a:effectLst/>
                <a:latin typeface="+mn-lt"/>
                <a:ea typeface="+mn-ea"/>
                <a:cs typeface="+mn-cs"/>
              </a:rPr>
              <a:t>(DISC) </a:t>
            </a:r>
            <a:endParaRPr lang="en-US" dirty="0" smtClean="0"/>
          </a:p>
          <a:p>
            <a:r>
              <a:rPr lang="en-US" sz="1200" kern="1200" dirty="0" smtClean="0">
                <a:solidFill>
                  <a:schemeClr val="tx1"/>
                </a:solidFill>
                <a:effectLst/>
                <a:latin typeface="+mn-lt"/>
                <a:ea typeface="+mn-ea"/>
                <a:cs typeface="+mn-cs"/>
              </a:rPr>
              <a:t>If the interest is in anxiety more specifically, then the </a:t>
            </a:r>
            <a:r>
              <a:rPr lang="en-US" sz="1200" i="1" kern="1200" dirty="0" smtClean="0">
                <a:solidFill>
                  <a:schemeClr val="tx1"/>
                </a:solidFill>
                <a:effectLst/>
                <a:latin typeface="+mn-lt"/>
                <a:ea typeface="+mn-ea"/>
                <a:cs typeface="+mn-cs"/>
              </a:rPr>
              <a:t>Anxiety Disorders Interview Schedule for Children </a:t>
            </a:r>
            <a:r>
              <a:rPr lang="en-US" sz="1200" kern="1200" dirty="0" smtClean="0">
                <a:solidFill>
                  <a:schemeClr val="tx1"/>
                </a:solidFill>
                <a:effectLst/>
                <a:latin typeface="+mn-lt"/>
                <a:ea typeface="+mn-ea"/>
                <a:cs typeface="+mn-cs"/>
              </a:rPr>
              <a:t>(ADIS-C) (Silverman &amp; Albano, 1996) has a primary focus on these disorders. For very young children, the </a:t>
            </a:r>
            <a:r>
              <a:rPr lang="en-US" sz="1200" i="1" kern="1200" dirty="0" smtClean="0">
                <a:solidFill>
                  <a:schemeClr val="tx1"/>
                </a:solidFill>
                <a:effectLst/>
                <a:latin typeface="+mn-lt"/>
                <a:ea typeface="+mn-ea"/>
                <a:cs typeface="+mn-cs"/>
              </a:rPr>
              <a:t>Preschool Age Psychiatric Assessment </a:t>
            </a:r>
            <a:r>
              <a:rPr lang="en-US" sz="1200" kern="1200" dirty="0" smtClean="0">
                <a:solidFill>
                  <a:schemeClr val="tx1"/>
                </a:solidFill>
                <a:effectLst/>
                <a:latin typeface="+mn-lt"/>
                <a:ea typeface="+mn-ea"/>
                <a:cs typeface="+mn-cs"/>
              </a:rPr>
              <a:t>(PAPA) is a useful instrument (Egger et al, 2006). Most structured interviews involve separate interviews with the parents and the child (at least once the child is 8 years old or so) and the clinician is then faced with the task of combining the information in some way.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23</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Anxiety runs in families. First degree relatives of people with anxiety disorders are at significantly increased risk to also have anxiety as well as mood disorders. The same is true more specifically for anxiety in children and adolescents. Anxious children are considerably more likely to have parents with anxiety disorders and adults with anxiety disorders are more likely to have anxious children (</a:t>
            </a:r>
            <a:r>
              <a:rPr lang="en-US" sz="1200" kern="1200" dirty="0" err="1" smtClean="0">
                <a:solidFill>
                  <a:schemeClr val="tx1"/>
                </a:solidFill>
                <a:effectLst/>
                <a:latin typeface="+mn-lt"/>
                <a:ea typeface="+mn-ea"/>
                <a:cs typeface="+mn-cs"/>
              </a:rPr>
              <a:t>Rapee</a:t>
            </a:r>
            <a:r>
              <a:rPr lang="en-US" sz="1200" kern="1200" dirty="0" smtClean="0">
                <a:solidFill>
                  <a:schemeClr val="tx1"/>
                </a:solidFill>
                <a:effectLst/>
                <a:latin typeface="+mn-lt"/>
                <a:ea typeface="+mn-ea"/>
                <a:cs typeface="+mn-cs"/>
              </a:rPr>
              <a:t> et al, 2009). A similar relationship occurs more generally for temperament that is related to anxiety (see below). Adults with anxiety disorders are more likely to have children who are highly inhibited and inhibited children are more likely to have parents with anxiety and mood disorders (Rosenbaum et al, 1993).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important finding is that family transmission of anxiety seems to show some specificity. In other words, several studies have shown that people with a particular anxiety disorder (e.g., social phobia) are more likely to have first degree relatives with that same disorder (social phobia) than with other anxiety disorders. This is different from research on genetic factors that has not shown specificity (see below). Of course family transmission can reflect both genetic and environmental influences, so it is tempting to speculate that genetic transmission confers a broad, general risk, while family environment may shape that risk into specific manifestations.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24</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mn-lt"/>
                <a:ea typeface="+mn-ea"/>
                <a:cs typeface="+mn-cs"/>
              </a:rPr>
              <a:t>There is little doubt that anxiety disorders are heritable. Best estimates suggest that around 40% of the variance in anxiety symptoms and in diagnoses of anxiety disorder is mediated by genetic factors. This estimate is even higher if one looks at stability of anxiety over time. Slightly less research, but with similar findings, has been done on anxiety specifically during the childhood years. Twin studies of anxiety in children indicate that around 30% to 40% of the variance in symptoms and disorders can be attributed to heritability (Gregory &amp; </a:t>
            </a:r>
            <a:r>
              <a:rPr lang="en-US" sz="1200" kern="1200" dirty="0" err="1" smtClean="0">
                <a:solidFill>
                  <a:schemeClr val="tx1"/>
                </a:solidFill>
                <a:effectLst/>
                <a:latin typeface="+mn-lt"/>
                <a:ea typeface="+mn-ea"/>
                <a:cs typeface="+mn-cs"/>
              </a:rPr>
              <a:t>Eley</a:t>
            </a:r>
            <a:r>
              <a:rPr lang="en-US" sz="1200" kern="1200" dirty="0" smtClean="0">
                <a:solidFill>
                  <a:schemeClr val="tx1"/>
                </a:solidFill>
                <a:effectLst/>
                <a:latin typeface="+mn-lt"/>
                <a:ea typeface="+mn-ea"/>
                <a:cs typeface="+mn-cs"/>
              </a:rPr>
              <a:t>, 2007). There is some evidence (albeit with limitations) that heritability estimates for temperamental risk for anxiety (e.g., inhibition) is slightly higher (</a:t>
            </a:r>
            <a:r>
              <a:rPr lang="en-US" sz="1200" kern="1200" dirty="0" err="1" smtClean="0">
                <a:solidFill>
                  <a:schemeClr val="tx1"/>
                </a:solidFill>
                <a:effectLst/>
                <a:latin typeface="+mn-lt"/>
                <a:ea typeface="+mn-ea"/>
                <a:cs typeface="+mn-cs"/>
              </a:rPr>
              <a:t>Rapee</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Coplan</a:t>
            </a:r>
            <a:r>
              <a:rPr lang="en-US" sz="1200" kern="1200" dirty="0" smtClean="0">
                <a:solidFill>
                  <a:schemeClr val="tx1"/>
                </a:solidFill>
                <a:effectLst/>
                <a:latin typeface="+mn-lt"/>
                <a:ea typeface="+mn-ea"/>
                <a:cs typeface="+mn-cs"/>
              </a:rPr>
              <a:t>, 2010). As mentioned above, genetic risk across anxiety disorders appears to be largely general and seems to primarily load on a very broad factor such as general neuroticism (Gregory &amp; </a:t>
            </a:r>
            <a:r>
              <a:rPr lang="en-US" sz="1200" kern="1200" dirty="0" err="1" smtClean="0">
                <a:solidFill>
                  <a:schemeClr val="tx1"/>
                </a:solidFill>
                <a:effectLst/>
                <a:latin typeface="+mn-lt"/>
                <a:ea typeface="+mn-ea"/>
                <a:cs typeface="+mn-cs"/>
              </a:rPr>
              <a:t>Eley</a:t>
            </a:r>
            <a:r>
              <a:rPr lang="en-US" sz="1200" kern="1200" dirty="0" smtClean="0">
                <a:solidFill>
                  <a:schemeClr val="tx1"/>
                </a:solidFill>
                <a:effectLst/>
                <a:latin typeface="+mn-lt"/>
                <a:ea typeface="+mn-ea"/>
                <a:cs typeface="+mn-cs"/>
              </a:rPr>
              <a:t>, 2007).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Work on specific genes underlying anxiety disorders is less extensive and, to date, no evidence exists linking any individual gene specifically to anxiety. Many candidates have been explored; the most widely studied being the promoter region of the serotonin transporter gene (5HTTLPR). However, polymorphisms on this gene have been associated with different disorders and it is unlikely that it would play a specific role in anxiety. In fact, one theory states that having two short alleles on the 5HTT gene may increase an individual's overall responsiveness to environmental events (both positive and negative) (</a:t>
            </a:r>
            <a:r>
              <a:rPr lang="en-US" sz="1200" kern="1200" dirty="0" err="1" smtClean="0">
                <a:solidFill>
                  <a:schemeClr val="tx1"/>
                </a:solidFill>
                <a:effectLst/>
                <a:latin typeface="+mn-lt"/>
                <a:ea typeface="+mn-ea"/>
                <a:cs typeface="+mn-cs"/>
              </a:rPr>
              <a:t>Belsky</a:t>
            </a:r>
            <a:r>
              <a:rPr lang="en-US" sz="1200" kern="1200" dirty="0" smtClean="0">
                <a:solidFill>
                  <a:schemeClr val="tx1"/>
                </a:solidFill>
                <a:effectLst/>
                <a:latin typeface="+mn-lt"/>
                <a:ea typeface="+mn-ea"/>
                <a:cs typeface="+mn-cs"/>
              </a:rPr>
              <a:t> et al, 2009).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25</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Temperamental risk for anxiety is probably the best studied and most clearly established risk factor (Fox et al, 2005; </a:t>
            </a:r>
            <a:r>
              <a:rPr lang="en-US" sz="1200" kern="1200" dirty="0" err="1" smtClean="0">
                <a:solidFill>
                  <a:schemeClr val="tx1"/>
                </a:solidFill>
                <a:effectLst/>
                <a:latin typeface="+mn-lt"/>
                <a:ea typeface="+mn-ea"/>
                <a:cs typeface="+mn-cs"/>
              </a:rPr>
              <a:t>Rapee</a:t>
            </a:r>
            <a:r>
              <a:rPr lang="en-US" sz="1200" kern="1200" dirty="0" smtClean="0">
                <a:solidFill>
                  <a:schemeClr val="tx1"/>
                </a:solidFill>
                <a:effectLst/>
                <a:latin typeface="+mn-lt"/>
                <a:ea typeface="+mn-ea"/>
                <a:cs typeface="+mn-cs"/>
              </a:rPr>
              <a:t> et al, 2009). A variety of similar temperaments have been associated with child anxiety including: </a:t>
            </a:r>
            <a:r>
              <a:rPr lang="en-US" sz="1200" kern="1200" dirty="0" err="1" smtClean="0">
                <a:solidFill>
                  <a:schemeClr val="tx1"/>
                </a:solidFill>
                <a:effectLst/>
                <a:latin typeface="+mn-lt"/>
                <a:ea typeface="+mn-ea"/>
                <a:cs typeface="+mn-cs"/>
              </a:rPr>
              <a:t>behavioural</a:t>
            </a:r>
            <a:r>
              <a:rPr lang="en-US" sz="1200" kern="1200" dirty="0" smtClean="0">
                <a:solidFill>
                  <a:schemeClr val="tx1"/>
                </a:solidFill>
                <a:effectLst/>
                <a:latin typeface="+mn-lt"/>
                <a:ea typeface="+mn-ea"/>
                <a:cs typeface="+mn-cs"/>
              </a:rPr>
              <a:t> inhibition, withdrawal, shyness and fearfulness. I will refer to these various temperaments in this section under the general term </a:t>
            </a:r>
            <a:r>
              <a:rPr lang="en-US" sz="1200" i="1" kern="1200" dirty="0" smtClean="0">
                <a:solidFill>
                  <a:schemeClr val="tx1"/>
                </a:solidFill>
                <a:effectLst/>
                <a:latin typeface="+mn-lt"/>
                <a:ea typeface="+mn-ea"/>
                <a:cs typeface="+mn-cs"/>
              </a:rPr>
              <a:t>inhibition</a:t>
            </a:r>
            <a:r>
              <a:rPr lang="en-US" sz="1200" kern="1200" dirty="0" smtClean="0">
                <a:solidFill>
                  <a:schemeClr val="tx1"/>
                </a:solidFill>
                <a:effectLst/>
                <a:latin typeface="+mn-lt"/>
                <a:ea typeface="+mn-ea"/>
                <a:cs typeface="+mn-cs"/>
              </a:rPr>
              <a:t>. Extensive research has shown that very young children who are identified as high on inhibition are at greater risk for later anxiety disorders. As described above, research has also linked inhibition with anxiety disorders in first degree relatives. The most common assessment of inhibition occurs in children from around 2-5 years of age. This may be done via questionnaires or direct observation. Common features of inhibition  include: </a:t>
            </a:r>
            <a:endParaRPr lang="en-US" dirty="0" smtClean="0"/>
          </a:p>
          <a:p>
            <a:r>
              <a:rPr lang="en-US" sz="1200" kern="1200" dirty="0" smtClean="0">
                <a:solidFill>
                  <a:schemeClr val="tx1"/>
                </a:solidFill>
                <a:effectLst/>
                <a:latin typeface="+mn-lt"/>
                <a:ea typeface="+mn-ea"/>
                <a:cs typeface="+mn-cs"/>
              </a:rPr>
              <a:t>Withdrawal in the face of novelty </a:t>
            </a:r>
          </a:p>
          <a:p>
            <a:r>
              <a:rPr lang="en-US" sz="1200" kern="1200" dirty="0" smtClean="0">
                <a:solidFill>
                  <a:schemeClr val="tx1"/>
                </a:solidFill>
                <a:effectLst/>
                <a:latin typeface="+mn-lt"/>
                <a:ea typeface="+mn-ea"/>
                <a:cs typeface="+mn-cs"/>
              </a:rPr>
              <a:t>Slowness to warm up to strangers or peers</a:t>
            </a:r>
          </a:p>
          <a:p>
            <a:r>
              <a:rPr lang="en-US" sz="1200" kern="1200" dirty="0" smtClean="0">
                <a:solidFill>
                  <a:schemeClr val="tx1"/>
                </a:solidFill>
                <a:effectLst/>
                <a:latin typeface="+mn-lt"/>
                <a:ea typeface="+mn-ea"/>
                <a:cs typeface="+mn-cs"/>
              </a:rPr>
              <a:t> Lack of smiling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Close proximity to an attachment figure</a:t>
            </a:r>
          </a:p>
          <a:p>
            <a:r>
              <a:rPr lang="en-US" sz="1200" kern="1200" dirty="0" smtClean="0">
                <a:solidFill>
                  <a:schemeClr val="tx1"/>
                </a:solidFill>
                <a:effectLst/>
                <a:latin typeface="+mn-lt"/>
                <a:ea typeface="+mn-ea"/>
                <a:cs typeface="+mn-cs"/>
              </a:rPr>
              <a:t> Lack of talk</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Limited eye contact or "coy" eye gaze </a:t>
            </a:r>
          </a:p>
          <a:p>
            <a:r>
              <a:rPr lang="en-US" sz="1200" kern="1200" dirty="0" smtClean="0">
                <a:solidFill>
                  <a:schemeClr val="tx1"/>
                </a:solidFill>
                <a:effectLst/>
                <a:latin typeface="+mn-lt"/>
                <a:ea typeface="+mn-ea"/>
                <a:cs typeface="+mn-cs"/>
              </a:rPr>
              <a:t>Unwillingness to explore new situations. </a:t>
            </a:r>
          </a:p>
          <a:p>
            <a:endParaRPr lang="en-US" dirty="0" smtClean="0"/>
          </a:p>
          <a:p>
            <a:r>
              <a:rPr lang="en-US" sz="1200" kern="1200" dirty="0" smtClean="0">
                <a:solidFill>
                  <a:schemeClr val="tx1"/>
                </a:solidFill>
                <a:effectLst/>
                <a:latin typeface="+mn-lt"/>
                <a:ea typeface="+mn-ea"/>
                <a:cs typeface="+mn-cs"/>
              </a:rPr>
              <a:t>Children who show these characteristics during preschool age are 2-4 times more likely to meet criteria for anxiety disorders by middle childhood and this increased risk has been shown to continue at least into adolescence (Fox et al, 2005). Some evidence has also indicated that infants (aged 3-6 months) who show high levels of arousal and emotionality are at greater risk to show high inhibition by 2-5 years. Therefore, it seems to be possible to identify increased risk for anxiety from a few months of age (</a:t>
            </a:r>
            <a:r>
              <a:rPr lang="en-US" sz="1200" kern="1200" dirty="0" err="1" smtClean="0">
                <a:solidFill>
                  <a:schemeClr val="tx1"/>
                </a:solidFill>
                <a:effectLst/>
                <a:latin typeface="+mn-lt"/>
                <a:ea typeface="+mn-ea"/>
                <a:cs typeface="+mn-cs"/>
              </a:rPr>
              <a:t>Kagan</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Snidman</a:t>
            </a:r>
            <a:r>
              <a:rPr lang="en-US" sz="1200" kern="1200" dirty="0" smtClean="0">
                <a:solidFill>
                  <a:schemeClr val="tx1"/>
                </a:solidFill>
                <a:effectLst/>
                <a:latin typeface="+mn-lt"/>
                <a:ea typeface="+mn-ea"/>
                <a:cs typeface="+mn-cs"/>
              </a:rPr>
              <a:t>, 1991). </a:t>
            </a:r>
            <a:endParaRPr lang="en-US" dirty="0" smtClean="0"/>
          </a:p>
          <a:p>
            <a:r>
              <a:rPr lang="en-US" sz="1200" kern="1200" dirty="0" smtClean="0">
                <a:solidFill>
                  <a:schemeClr val="tx1"/>
                </a:solidFill>
                <a:effectLst/>
                <a:latin typeface="+mn-lt"/>
                <a:ea typeface="+mn-ea"/>
                <a:cs typeface="+mn-cs"/>
              </a:rPr>
              <a:t>Theoretically the main complication with this research is the extensive overlap between the constructs of inhibition and anxiety disorders. Thus one could argue that inhibition is simply a less clear version or an early manifestation of an anxiety disorder. There is some evidence that inhibition and disorder have some unique features and thereby represent distinct constructs, but the issue is far from settled (</a:t>
            </a:r>
            <a:r>
              <a:rPr lang="en-US" sz="1200" kern="1200" dirty="0" err="1" smtClean="0">
                <a:solidFill>
                  <a:schemeClr val="tx1"/>
                </a:solidFill>
                <a:effectLst/>
                <a:latin typeface="+mn-lt"/>
                <a:ea typeface="+mn-ea"/>
                <a:cs typeface="+mn-cs"/>
              </a:rPr>
              <a:t>Rapee</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Coplan</a:t>
            </a:r>
            <a:r>
              <a:rPr lang="en-US" sz="1200" kern="1200" dirty="0" smtClean="0">
                <a:solidFill>
                  <a:schemeClr val="tx1"/>
                </a:solidFill>
                <a:effectLst/>
                <a:latin typeface="+mn-lt"/>
                <a:ea typeface="+mn-ea"/>
                <a:cs typeface="+mn-cs"/>
              </a:rPr>
              <a:t>, 2010).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Photo:</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Jerome </a:t>
            </a:r>
            <a:r>
              <a:rPr lang="en-US" sz="1200" kern="1200" dirty="0" err="1" smtClean="0">
                <a:solidFill>
                  <a:schemeClr val="tx1"/>
                </a:solidFill>
                <a:effectLst/>
                <a:latin typeface="+mn-lt"/>
                <a:ea typeface="+mn-ea"/>
                <a:cs typeface="+mn-cs"/>
              </a:rPr>
              <a:t>Kagan</a:t>
            </a:r>
            <a:r>
              <a:rPr lang="en-US" sz="1200" kern="1200" dirty="0" smtClean="0">
                <a:solidFill>
                  <a:schemeClr val="tx1"/>
                </a:solidFill>
                <a:effectLst/>
                <a:latin typeface="+mn-lt"/>
                <a:ea typeface="+mn-ea"/>
                <a:cs typeface="+mn-cs"/>
              </a:rPr>
              <a:t>, professor of psychology at Harvard University, is one of the scholars who contributed to developing the concept of temperament, which</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he defined as stable </a:t>
            </a:r>
            <a:r>
              <a:rPr lang="en-US" sz="1200" kern="1200" dirty="0" err="1" smtClean="0">
                <a:solidFill>
                  <a:schemeClr val="tx1"/>
                </a:solidFill>
                <a:effectLst/>
                <a:latin typeface="+mn-lt"/>
                <a:ea typeface="+mn-ea"/>
                <a:cs typeface="+mn-cs"/>
              </a:rPr>
              <a:t>behavioural</a:t>
            </a:r>
            <a:r>
              <a:rPr lang="en-US" sz="1200" kern="1200" dirty="0" smtClean="0">
                <a:solidFill>
                  <a:schemeClr val="tx1"/>
                </a:solidFill>
                <a:effectLst/>
                <a:latin typeface="+mn-lt"/>
                <a:ea typeface="+mn-ea"/>
                <a:cs typeface="+mn-cs"/>
              </a:rPr>
              <a:t> and emotional reactions that appear early in life. He described two types of temperament: inhibited and uninhibited. The former applies to children who are shy, timid, socially withdrawn and fearful, while the latter refers to children who are outgoing, sociable and daring. </a:t>
            </a:r>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26</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Given the evidence for the transmission of anxiety within families described above, it has commonly been assumed that parents and the family environment must contribute to the development of anxiety disorders. However, evidence has been difficult to obtain and data have not been entirely consistent. The most extensive research has </a:t>
            </a:r>
            <a:r>
              <a:rPr lang="en-US" sz="1200" kern="1200" dirty="0" err="1" smtClean="0">
                <a:solidFill>
                  <a:schemeClr val="tx1"/>
                </a:solidFill>
                <a:effectLst/>
                <a:latin typeface="+mn-lt"/>
                <a:ea typeface="+mn-ea"/>
                <a:cs typeface="+mn-cs"/>
              </a:rPr>
              <a:t>focussed</a:t>
            </a:r>
            <a:r>
              <a:rPr lang="en-US" sz="1200" kern="1200" dirty="0" smtClean="0">
                <a:solidFill>
                  <a:schemeClr val="tx1"/>
                </a:solidFill>
                <a:effectLst/>
                <a:latin typeface="+mn-lt"/>
                <a:ea typeface="+mn-ea"/>
                <a:cs typeface="+mn-cs"/>
              </a:rPr>
              <a:t> on parenting and parent-child interactions. </a:t>
            </a:r>
            <a:endParaRPr lang="en-US" dirty="0" smtClean="0"/>
          </a:p>
          <a:p>
            <a:r>
              <a:rPr lang="en-US" sz="1200" kern="1200" dirty="0" smtClean="0">
                <a:solidFill>
                  <a:schemeClr val="tx1"/>
                </a:solidFill>
                <a:effectLst/>
                <a:latin typeface="+mn-lt"/>
                <a:ea typeface="+mn-ea"/>
                <a:cs typeface="+mn-cs"/>
              </a:rPr>
              <a:t>There is now little doubt that the parenting of anxious children is </a:t>
            </a:r>
            <a:r>
              <a:rPr lang="en-US" sz="1200" kern="1200" dirty="0" err="1" smtClean="0">
                <a:solidFill>
                  <a:schemeClr val="tx1"/>
                </a:solidFill>
                <a:effectLst/>
                <a:latin typeface="+mn-lt"/>
                <a:ea typeface="+mn-ea"/>
                <a:cs typeface="+mn-cs"/>
              </a:rPr>
              <a:t>characterised</a:t>
            </a:r>
            <a:r>
              <a:rPr lang="en-US" sz="1200" kern="1200" dirty="0" smtClean="0">
                <a:solidFill>
                  <a:schemeClr val="tx1"/>
                </a:solidFill>
                <a:effectLst/>
                <a:latin typeface="+mn-lt"/>
                <a:ea typeface="+mn-ea"/>
                <a:cs typeface="+mn-cs"/>
              </a:rPr>
              <a:t> by </a:t>
            </a:r>
            <a:r>
              <a:rPr lang="en-US" sz="1200" i="1" kern="1200" dirty="0" smtClean="0">
                <a:solidFill>
                  <a:schemeClr val="tx1"/>
                </a:solidFill>
                <a:effectLst/>
                <a:latin typeface="+mn-lt"/>
                <a:ea typeface="+mn-ea"/>
                <a:cs typeface="+mn-cs"/>
              </a:rPr>
              <a:t>overprotection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intrusiveness </a:t>
            </a:r>
            <a:r>
              <a:rPr lang="en-US" sz="1200" kern="1200" dirty="0" smtClean="0">
                <a:solidFill>
                  <a:schemeClr val="tx1"/>
                </a:solidFill>
                <a:effectLst/>
                <a:latin typeface="+mn-lt"/>
                <a:ea typeface="+mn-ea"/>
                <a:cs typeface="+mn-cs"/>
              </a:rPr>
              <a:t>and, to a lesser extent, </a:t>
            </a:r>
            <a:r>
              <a:rPr lang="en-US" sz="1200" i="1" kern="1200" dirty="0" smtClean="0">
                <a:solidFill>
                  <a:schemeClr val="tx1"/>
                </a:solidFill>
                <a:effectLst/>
                <a:latin typeface="+mn-lt"/>
                <a:ea typeface="+mn-ea"/>
                <a:cs typeface="+mn-cs"/>
              </a:rPr>
              <a:t>negativity </a:t>
            </a:r>
            <a:r>
              <a:rPr lang="en-US" sz="1200" kern="1200" dirty="0" smtClean="0">
                <a:solidFill>
                  <a:schemeClr val="tx1"/>
                </a:solidFill>
                <a:effectLst/>
                <a:latin typeface="+mn-lt"/>
                <a:ea typeface="+mn-ea"/>
                <a:cs typeface="+mn-cs"/>
              </a:rPr>
              <a:t>(McLeod et al, 2007). Whether this relationship is causal is much harder to determine and, to date, there has been very little examination of this issue. Theories argue that the parent-child relationship is likely to reflect cyclical interactions. That is, inhibited children are likely to elicit overprotection from their parents and, in turn, overprotective parenting is likely to lead to further anxiety (Hudson &amp; </a:t>
            </a:r>
            <a:r>
              <a:rPr lang="en-US" sz="1200" kern="1200" dirty="0" err="1" smtClean="0">
                <a:solidFill>
                  <a:schemeClr val="tx1"/>
                </a:solidFill>
                <a:effectLst/>
                <a:latin typeface="+mn-lt"/>
                <a:ea typeface="+mn-ea"/>
                <a:cs typeface="+mn-cs"/>
              </a:rPr>
              <a:t>Rapee</a:t>
            </a:r>
            <a:r>
              <a:rPr lang="en-US" sz="1200" kern="1200" dirty="0" smtClean="0">
                <a:solidFill>
                  <a:schemeClr val="tx1"/>
                </a:solidFill>
                <a:effectLst/>
                <a:latin typeface="+mn-lt"/>
                <a:ea typeface="+mn-ea"/>
                <a:cs typeface="+mn-cs"/>
              </a:rPr>
              <a:t>, 2004; Rubin et al, 2009). Few longitudinal studies have addressed this relationship, but at least some evidence is consistent with this theory (Edwards et al, 2010). There is also some evidence that an interaction between the serotonin transporter gene and parenting predicts later anxiety in young children (Fox et al, 2005). </a:t>
            </a:r>
            <a:endParaRPr lang="en-US" dirty="0" smtClean="0"/>
          </a:p>
          <a:p>
            <a:r>
              <a:rPr lang="en-US" sz="1200" kern="1200" dirty="0" smtClean="0">
                <a:solidFill>
                  <a:schemeClr val="tx1"/>
                </a:solidFill>
                <a:effectLst/>
                <a:latin typeface="+mn-lt"/>
                <a:ea typeface="+mn-ea"/>
                <a:cs typeface="+mn-cs"/>
              </a:rPr>
              <a:t>It has often been assumed that anxious parents increase risk for anxiety in their children by </a:t>
            </a:r>
            <a:r>
              <a:rPr lang="en-US" sz="1200" kern="1200" dirty="0" err="1" smtClean="0">
                <a:solidFill>
                  <a:schemeClr val="tx1"/>
                </a:solidFill>
                <a:effectLst/>
                <a:latin typeface="+mn-lt"/>
                <a:ea typeface="+mn-ea"/>
                <a:cs typeface="+mn-cs"/>
              </a:rPr>
              <a:t>modelling</a:t>
            </a:r>
            <a:r>
              <a:rPr lang="en-US" sz="1200" kern="1200" dirty="0" smtClean="0">
                <a:solidFill>
                  <a:schemeClr val="tx1"/>
                </a:solidFill>
                <a:effectLst/>
                <a:latin typeface="+mn-lt"/>
                <a:ea typeface="+mn-ea"/>
                <a:cs typeface="+mn-cs"/>
              </a:rPr>
              <a:t> their own fears and coping strategies. This theory, however, has received very little examination. The main research has come from laboratory studies with very young children. Research has shown that children aged around 6-18 months can learn to fear and avoid a novel stimulus by observing their mothers acting in a fearful manner. More importantly, socially anxious mothers have been shown to transmit a fear of strangers to their infants in this way, and the extent of fear that the infant develops depends partly on the pre-existing level of inhibited temperament that the infant displays (de </a:t>
            </a:r>
            <a:r>
              <a:rPr lang="en-US" sz="1200" kern="1200" dirty="0" err="1" smtClean="0">
                <a:solidFill>
                  <a:schemeClr val="tx1"/>
                </a:solidFill>
                <a:effectLst/>
                <a:latin typeface="+mn-lt"/>
                <a:ea typeface="+mn-ea"/>
                <a:cs typeface="+mn-cs"/>
              </a:rPr>
              <a:t>Rosnay</a:t>
            </a:r>
            <a:r>
              <a:rPr lang="en-US" sz="1200" kern="1200" dirty="0" smtClean="0">
                <a:solidFill>
                  <a:schemeClr val="tx1"/>
                </a:solidFill>
                <a:effectLst/>
                <a:latin typeface="+mn-lt"/>
                <a:ea typeface="+mn-ea"/>
                <a:cs typeface="+mn-cs"/>
              </a:rPr>
              <a:t> et al, 2006). Thus it seems that fear of strangers can be increased through an interaction between the infant's temperament and the mother's overt indications of fear. Among older children it has been shown that verbally transmitted information about danger can increase fear of particular cues. For example, when children are presented with information about a novel cue that suggests the cue might be dangerous, they show increases in fear, physiological arousal, threat beliefs, and avoidance of the cue that can last for several months (Field, 2006). </a:t>
            </a:r>
            <a:endParaRPr lang="en-US" dirty="0" smtClean="0"/>
          </a:p>
          <a:p>
            <a:r>
              <a:rPr lang="en-US" sz="1200" kern="1200" dirty="0" smtClean="0">
                <a:solidFill>
                  <a:schemeClr val="tx1"/>
                </a:solidFill>
                <a:effectLst/>
                <a:latin typeface="+mn-lt"/>
                <a:ea typeface="+mn-ea"/>
                <a:cs typeface="+mn-cs"/>
              </a:rPr>
              <a:t>Finally, a key question is whether disturbed family environments play a role in the development of child anxiety. There has been a wealth of longitudinal research examining the long term impact of family distress and violence, parent divorce or separation, and sexual and physical abuse, although little of this work has </a:t>
            </a:r>
            <a:r>
              <a:rPr lang="en-US" sz="1200" kern="1200" dirty="0" err="1" smtClean="0">
                <a:solidFill>
                  <a:schemeClr val="tx1"/>
                </a:solidFill>
                <a:effectLst/>
                <a:latin typeface="+mn-lt"/>
                <a:ea typeface="+mn-ea"/>
                <a:cs typeface="+mn-cs"/>
              </a:rPr>
              <a:t>focussed</a:t>
            </a:r>
            <a:r>
              <a:rPr lang="en-US" sz="1200" kern="1200" dirty="0" smtClean="0">
                <a:solidFill>
                  <a:schemeClr val="tx1"/>
                </a:solidFill>
                <a:effectLst/>
                <a:latin typeface="+mn-lt"/>
                <a:ea typeface="+mn-ea"/>
                <a:cs typeface="+mn-cs"/>
              </a:rPr>
              <a:t> clearly on anxiety disorders. Overall, it appears that sexual abuse – and to a lesser extent physical abuse and family violence – can increase anxiousness in children. However, this increase is likely to be temporary and it is not clear whether these factors contribute significantly to the development of longer-term anxiety disorders. More importantly, it is clear that these factors are relatively non- specific and increase risk for a wide variety of child psychopathology, probably least of all anxiety disorders (</a:t>
            </a:r>
            <a:r>
              <a:rPr lang="en-US" sz="1200" kern="1200" dirty="0" err="1" smtClean="0">
                <a:solidFill>
                  <a:schemeClr val="tx1"/>
                </a:solidFill>
                <a:effectLst/>
                <a:latin typeface="+mn-lt"/>
                <a:ea typeface="+mn-ea"/>
                <a:cs typeface="+mn-cs"/>
              </a:rPr>
              <a:t>Rapee</a:t>
            </a:r>
            <a:r>
              <a:rPr lang="en-US" sz="1200" kern="1200" dirty="0" smtClean="0">
                <a:solidFill>
                  <a:schemeClr val="tx1"/>
                </a:solidFill>
                <a:effectLst/>
                <a:latin typeface="+mn-lt"/>
                <a:ea typeface="+mn-ea"/>
                <a:cs typeface="+mn-cs"/>
              </a:rPr>
              <a:t>, in press).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27</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Although there has been a large body of research examining the role of negative life events in the onset of adult anxiety disorders (mostly agoraphobia), there has been very little work looking at life events in childhood anxiety. This may be because child anxiety often develops in a background of inhibited temperament and a clear and sudden onset to the disorder is relatively rare. What research has been conducted suggests that anxious children do report a greater number and impact of negative life events than do children without anxiety disorders. While it is possible that this difference reflects cognitive and reporting biases, at least some work has demonstrated this difference using interviews with parents and identifying corroborating evidence (Allen et al, 2008). Nevertheless, demonstrating that anxious children have more negative life events than non-anxious children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does not mean that these events necessarily cause or trigger their anxiety. Indeed the data suggest that the greatest difference is found on so-called "dependent" life events. Dependent events are ones that might be the result of the child's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(e.g., doing badly in a test might be a result of the child not studying). Thus it is very possible that child anxiety leads to more negative life events, perhaps due to the worry and avoidance associated with the anxiety. Of course it is also possible that this increased stress, in turn, helps to maintain and even increase the anxiety. </a:t>
            </a:r>
            <a:endParaRPr lang="en-US" dirty="0" smtClean="0"/>
          </a:p>
          <a:p>
            <a:r>
              <a:rPr lang="en-US" sz="1200" kern="1200" dirty="0" smtClean="0">
                <a:solidFill>
                  <a:schemeClr val="tx1"/>
                </a:solidFill>
                <a:effectLst/>
                <a:latin typeface="+mn-lt"/>
                <a:ea typeface="+mn-ea"/>
                <a:cs typeface="+mn-cs"/>
              </a:rPr>
              <a:t>One specific form of life event that has received particular attention is </a:t>
            </a:r>
            <a:r>
              <a:rPr lang="en-US" sz="1200" i="1" kern="1200" dirty="0" smtClean="0">
                <a:solidFill>
                  <a:schemeClr val="tx1"/>
                </a:solidFill>
                <a:effectLst/>
                <a:latin typeface="+mn-lt"/>
                <a:ea typeface="+mn-ea"/>
                <a:cs typeface="+mn-cs"/>
              </a:rPr>
              <a:t>bullying and teasing</a:t>
            </a:r>
            <a:r>
              <a:rPr lang="en-US" sz="1200" kern="1200" dirty="0" smtClean="0">
                <a:solidFill>
                  <a:schemeClr val="tx1"/>
                </a:solidFill>
                <a:effectLst/>
                <a:latin typeface="+mn-lt"/>
                <a:ea typeface="+mn-ea"/>
                <a:cs typeface="+mn-cs"/>
              </a:rPr>
              <a:t>. There is considerable evidence that anxious children are more likely to be teased and bullied than non-anxious children and that they are often neglected or even rejected by their peers (Grills &amp; </a:t>
            </a:r>
            <a:r>
              <a:rPr lang="en-US" sz="1200" kern="1200" dirty="0" err="1" smtClean="0">
                <a:solidFill>
                  <a:schemeClr val="tx1"/>
                </a:solidFill>
                <a:effectLst/>
                <a:latin typeface="+mn-lt"/>
                <a:ea typeface="+mn-ea"/>
                <a:cs typeface="+mn-cs"/>
              </a:rPr>
              <a:t>Ollendick</a:t>
            </a:r>
            <a:r>
              <a:rPr lang="en-US" sz="1200" kern="1200" dirty="0" smtClean="0">
                <a:solidFill>
                  <a:schemeClr val="tx1"/>
                </a:solidFill>
                <a:effectLst/>
                <a:latin typeface="+mn-lt"/>
                <a:ea typeface="+mn-ea"/>
                <a:cs typeface="+mn-cs"/>
              </a:rPr>
              <a:t>, 2002). Once again the direction of causation is unknown but it is very likely that anxious children elicit teasing from others due to their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 in turn, it is likely that teasing will further enhance their anxiety.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28</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end of this presentation,</a:t>
            </a:r>
            <a:r>
              <a:rPr lang="en-US" baseline="0" dirty="0" smtClean="0"/>
              <a:t> you should understand the following about depression in children and adolescents</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Anxious children report heightened threat beliefs and expectations. To some extent this is a reflection of the diagnosis, but it is also argued to represent a core maintaining feature. Although there is considerable overlap, to some extent the threat expectancies are specific. That is, socially phobic children are more likely to have increased expectancies for social threat (e.g., “other kids won't like me”), children with separation anxiety will have increased expectancies for physical threat (e.g., “my parents will get hurt”), and so on. Evidence suggests that these threat beliefs are greater among anxious children than among children with other psychopathology and that they decrease with successful treatment (</a:t>
            </a:r>
            <a:r>
              <a:rPr lang="en-US" sz="1200" kern="1200" dirty="0" err="1" smtClean="0">
                <a:solidFill>
                  <a:schemeClr val="tx1"/>
                </a:solidFill>
                <a:effectLst/>
                <a:latin typeface="+mn-lt"/>
                <a:ea typeface="+mn-ea"/>
                <a:cs typeface="+mn-cs"/>
              </a:rPr>
              <a:t>Schniering</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Lyneham</a:t>
            </a:r>
            <a:r>
              <a:rPr lang="en-US" sz="1200" kern="1200" dirty="0" smtClean="0">
                <a:solidFill>
                  <a:schemeClr val="tx1"/>
                </a:solidFill>
                <a:effectLst/>
                <a:latin typeface="+mn-lt"/>
                <a:ea typeface="+mn-ea"/>
                <a:cs typeface="+mn-cs"/>
              </a:rPr>
              <a:t>, 2007). Whether they are causally related to the onset of anxiety or simply reflect the anxiousness is not clear. </a:t>
            </a:r>
            <a:endParaRPr lang="en-US" dirty="0" smtClean="0"/>
          </a:p>
          <a:p>
            <a:r>
              <a:rPr lang="en-US" sz="1200" kern="1200" dirty="0" smtClean="0">
                <a:solidFill>
                  <a:schemeClr val="tx1"/>
                </a:solidFill>
                <a:effectLst/>
                <a:latin typeface="+mn-lt"/>
                <a:ea typeface="+mn-ea"/>
                <a:cs typeface="+mn-cs"/>
              </a:rPr>
              <a:t>More recent research has also begun to focus extensively on the ways in which anxious children process threatening information (</a:t>
            </a:r>
            <a:r>
              <a:rPr lang="en-US" sz="1200" kern="1200" dirty="0" err="1" smtClean="0">
                <a:solidFill>
                  <a:schemeClr val="tx1"/>
                </a:solidFill>
                <a:effectLst/>
                <a:latin typeface="+mn-lt"/>
                <a:ea typeface="+mn-ea"/>
                <a:cs typeface="+mn-cs"/>
              </a:rPr>
              <a:t>Hadwin</a:t>
            </a:r>
            <a:r>
              <a:rPr lang="en-US" sz="1200" kern="1200" dirty="0" smtClean="0">
                <a:solidFill>
                  <a:schemeClr val="tx1"/>
                </a:solidFill>
                <a:effectLst/>
                <a:latin typeface="+mn-lt"/>
                <a:ea typeface="+mn-ea"/>
                <a:cs typeface="+mn-cs"/>
              </a:rPr>
              <a:t> et al, 2006). As has been shown in adults, anxious children have both a bias in attention toward threat and a bias to interpret ambiguous information in a threat-consistent manner. Some research has shown that these biases decrease with successful treatment.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29</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Pharmacological management of anxiety in children has typically focused on the use of selective serotonin reuptake inhibitors (SSRIs). Some earlier research </a:t>
            </a:r>
            <a:r>
              <a:rPr lang="en-US" sz="1200" kern="1200" dirty="0" err="1" smtClean="0">
                <a:solidFill>
                  <a:schemeClr val="tx1"/>
                </a:solidFill>
                <a:effectLst/>
                <a:latin typeface="+mn-lt"/>
                <a:ea typeface="+mn-ea"/>
                <a:cs typeface="+mn-cs"/>
              </a:rPr>
              <a:t>utilising</a:t>
            </a:r>
            <a:r>
              <a:rPr lang="en-US" sz="1200" kern="1200" dirty="0" smtClean="0">
                <a:solidFill>
                  <a:schemeClr val="tx1"/>
                </a:solidFill>
                <a:effectLst/>
                <a:latin typeface="+mn-lt"/>
                <a:ea typeface="+mn-ea"/>
                <a:cs typeface="+mn-cs"/>
              </a:rPr>
              <a:t> tricyclic antidepressants </a:t>
            </a:r>
            <a:r>
              <a:rPr lang="en-US" sz="1200" kern="1200" dirty="0" err="1" smtClean="0">
                <a:solidFill>
                  <a:schemeClr val="tx1"/>
                </a:solidFill>
                <a:effectLst/>
                <a:latin typeface="+mn-lt"/>
                <a:ea typeface="+mn-ea"/>
                <a:cs typeface="+mn-cs"/>
              </a:rPr>
              <a:t>focussed</a:t>
            </a:r>
            <a:r>
              <a:rPr lang="en-US" sz="1200" kern="1200" dirty="0" smtClean="0">
                <a:solidFill>
                  <a:schemeClr val="tx1"/>
                </a:solidFill>
                <a:effectLst/>
                <a:latin typeface="+mn-lt"/>
                <a:ea typeface="+mn-ea"/>
                <a:cs typeface="+mn-cs"/>
              </a:rPr>
              <a:t> on OCD and is covered in Chapter F.3. Several studies have demonstrated significant efficacy of SSRIs such as fluoxetine, sertraline, and paroxetine in the management of broad-based anxiety disorders, although most studies have primarily </a:t>
            </a:r>
            <a:r>
              <a:rPr lang="en-US" sz="1200" kern="1200" dirty="0" err="1" smtClean="0">
                <a:solidFill>
                  <a:schemeClr val="tx1"/>
                </a:solidFill>
                <a:effectLst/>
                <a:latin typeface="+mn-lt"/>
                <a:ea typeface="+mn-ea"/>
                <a:cs typeface="+mn-cs"/>
              </a:rPr>
              <a:t>focussed</a:t>
            </a:r>
            <a:r>
              <a:rPr lang="en-US" sz="1200" kern="1200" dirty="0" smtClean="0">
                <a:solidFill>
                  <a:schemeClr val="tx1"/>
                </a:solidFill>
                <a:effectLst/>
                <a:latin typeface="+mn-lt"/>
                <a:ea typeface="+mn-ea"/>
                <a:cs typeface="+mn-cs"/>
              </a:rPr>
              <a:t> on treatment of OCD (</a:t>
            </a:r>
            <a:r>
              <a:rPr lang="en-US" sz="1200" kern="1200" dirty="0" err="1" smtClean="0">
                <a:solidFill>
                  <a:schemeClr val="tx1"/>
                </a:solidFill>
                <a:effectLst/>
                <a:latin typeface="+mn-lt"/>
                <a:ea typeface="+mn-ea"/>
                <a:cs typeface="+mn-cs"/>
              </a:rPr>
              <a:t>Ipser</a:t>
            </a:r>
            <a:r>
              <a:rPr lang="en-US" sz="1200" kern="1200" dirty="0" smtClean="0">
                <a:solidFill>
                  <a:schemeClr val="tx1"/>
                </a:solidFill>
                <a:effectLst/>
                <a:latin typeface="+mn-lt"/>
                <a:ea typeface="+mn-ea"/>
                <a:cs typeface="+mn-cs"/>
              </a:rPr>
              <a:t> et al, 2009). Little difference has been shown between specific agents, although paroxetine is not recommended in this age group. Treatment has generally lasted 10-15 weeks. Outcome results indicate that 50% to 60% of children are considered treatment responders at the end of treatment compared with around 30% of those on placebo. Unfortunately, the longer term maintenance of gains has rarely been investigated, but there is some hint in the literature that medication effects may level off after around 8 weeks (</a:t>
            </a:r>
            <a:r>
              <a:rPr lang="en-US" sz="1200" kern="1200" dirty="0" err="1" smtClean="0">
                <a:solidFill>
                  <a:schemeClr val="tx1"/>
                </a:solidFill>
                <a:effectLst/>
                <a:latin typeface="+mn-lt"/>
                <a:ea typeface="+mn-ea"/>
                <a:cs typeface="+mn-cs"/>
              </a:rPr>
              <a:t>Ipser</a:t>
            </a:r>
            <a:r>
              <a:rPr lang="en-US" sz="1200" kern="1200" dirty="0" smtClean="0">
                <a:solidFill>
                  <a:schemeClr val="tx1"/>
                </a:solidFill>
                <a:effectLst/>
                <a:latin typeface="+mn-lt"/>
                <a:ea typeface="+mn-ea"/>
                <a:cs typeface="+mn-cs"/>
              </a:rPr>
              <a:t> et al, 2009). Adverse medication events are relatively infrequent but do occur significantly and up to 7% of anxious children on SSRIs discontinue due to side effects. </a:t>
            </a:r>
            <a:r>
              <a:rPr lang="en-US" sz="1200" kern="1200" dirty="0" err="1" smtClean="0">
                <a:solidFill>
                  <a:schemeClr val="tx1"/>
                </a:solidFill>
                <a:effectLst/>
                <a:latin typeface="+mn-lt"/>
                <a:ea typeface="+mn-ea"/>
                <a:cs typeface="+mn-cs"/>
              </a:rPr>
              <a:t>Suicidality</a:t>
            </a:r>
            <a:r>
              <a:rPr lang="en-US" sz="1200" kern="1200" dirty="0" smtClean="0">
                <a:solidFill>
                  <a:schemeClr val="tx1"/>
                </a:solidFill>
                <a:effectLst/>
                <a:latin typeface="+mn-lt"/>
                <a:ea typeface="+mn-ea"/>
                <a:cs typeface="+mn-cs"/>
              </a:rPr>
              <a:t> needs to be monitored in all young people taking an SSRI (for more details on pharmacological treatment see Chapter A.8 and Table A.8.1).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30</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Click on the picture of Professor Ron </a:t>
            </a:r>
            <a:r>
              <a:rPr lang="en-US" sz="1200" kern="1200" dirty="0" err="1" smtClean="0">
                <a:solidFill>
                  <a:schemeClr val="tx1"/>
                </a:solidFill>
                <a:effectLst/>
                <a:latin typeface="+mn-lt"/>
                <a:ea typeface="+mn-ea"/>
                <a:cs typeface="+mn-cs"/>
              </a:rPr>
              <a:t>Rapee</a:t>
            </a:r>
            <a:r>
              <a:rPr lang="en-US" sz="1200" kern="1200" dirty="0" smtClean="0">
                <a:solidFill>
                  <a:schemeClr val="tx1"/>
                </a:solidFill>
                <a:effectLst/>
                <a:latin typeface="+mn-lt"/>
                <a:ea typeface="+mn-ea"/>
                <a:cs typeface="+mn-cs"/>
              </a:rPr>
              <a:t> from Sydney, Australia for an</a:t>
            </a:r>
            <a:r>
              <a:rPr lang="en-US" sz="1200" kern="1200" baseline="0" dirty="0" smtClean="0">
                <a:solidFill>
                  <a:schemeClr val="tx1"/>
                </a:solidFill>
                <a:effectLst/>
                <a:latin typeface="+mn-lt"/>
                <a:ea typeface="+mn-ea"/>
                <a:cs typeface="+mn-cs"/>
              </a:rPr>
              <a:t> explanation of therapy for kids with anxiety</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Most evidence-based psychological treatment for childhood anxiety falls under the broad category of cognitive-</a:t>
            </a:r>
            <a:r>
              <a:rPr lang="en-US" sz="1200" kern="1200" dirty="0" err="1" smtClean="0">
                <a:solidFill>
                  <a:schemeClr val="tx1"/>
                </a:solidFill>
                <a:effectLst/>
                <a:latin typeface="+mn-lt"/>
                <a:ea typeface="+mn-ea"/>
                <a:cs typeface="+mn-cs"/>
              </a:rPr>
              <a:t>behavioural</a:t>
            </a:r>
            <a:r>
              <a:rPr lang="en-US" sz="1200" kern="1200" dirty="0" smtClean="0">
                <a:solidFill>
                  <a:schemeClr val="tx1"/>
                </a:solidFill>
                <a:effectLst/>
                <a:latin typeface="+mn-lt"/>
                <a:ea typeface="+mn-ea"/>
                <a:cs typeface="+mn-cs"/>
              </a:rPr>
              <a:t> or skills-based treatment. The fundamental basis is teaching the child (and sometimes the parents) specific skills to help manage the child's anxiety. Most treatments comprise comprehensive packages or combinations of techniques. Specific treatment techniques include: </a:t>
            </a:r>
            <a:endParaRPr lang="en-US" dirty="0" smtClean="0"/>
          </a:p>
          <a:p>
            <a:r>
              <a:rPr lang="en-US" sz="1200" kern="1200" dirty="0" err="1" smtClean="0">
                <a:solidFill>
                  <a:schemeClr val="tx1"/>
                </a:solidFill>
                <a:effectLst/>
                <a:latin typeface="+mn-lt"/>
                <a:ea typeface="+mn-ea"/>
                <a:cs typeface="+mn-cs"/>
              </a:rPr>
              <a:t>Psychoeducation</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Relaxation </a:t>
            </a:r>
          </a:p>
          <a:p>
            <a:r>
              <a:rPr lang="en-US" sz="1200" i="1" kern="1200" dirty="0" smtClean="0">
                <a:solidFill>
                  <a:schemeClr val="tx1"/>
                </a:solidFill>
                <a:effectLst/>
                <a:latin typeface="+mn-lt"/>
                <a:ea typeface="+mn-ea"/>
                <a:cs typeface="+mn-cs"/>
              </a:rPr>
              <a:t>In vivo or </a:t>
            </a:r>
            <a:r>
              <a:rPr lang="en-US" sz="1200" i="1" kern="1200" dirty="0" err="1" smtClean="0">
                <a:solidFill>
                  <a:schemeClr val="tx1"/>
                </a:solidFill>
                <a:effectLst/>
                <a:latin typeface="+mn-lt"/>
                <a:ea typeface="+mn-ea"/>
                <a:cs typeface="+mn-cs"/>
              </a:rPr>
              <a:t>imaginal</a:t>
            </a:r>
            <a:r>
              <a:rPr lang="en-US" sz="1200" i="1" kern="1200" dirty="0" smtClean="0">
                <a:solidFill>
                  <a:schemeClr val="tx1"/>
                </a:solidFill>
                <a:effectLst/>
                <a:latin typeface="+mn-lt"/>
                <a:ea typeface="+mn-ea"/>
                <a:cs typeface="+mn-cs"/>
              </a:rPr>
              <a:t> exposure </a:t>
            </a:r>
          </a:p>
          <a:p>
            <a:r>
              <a:rPr lang="en-US" sz="1200" kern="1200" dirty="0" smtClean="0">
                <a:solidFill>
                  <a:schemeClr val="tx1"/>
                </a:solidFill>
                <a:effectLst/>
                <a:latin typeface="+mn-lt"/>
                <a:ea typeface="+mn-ea"/>
                <a:cs typeface="+mn-cs"/>
              </a:rPr>
              <a:t>Contingency management </a:t>
            </a:r>
          </a:p>
          <a:p>
            <a:r>
              <a:rPr lang="en-US" sz="1200" kern="1200" dirty="0" smtClean="0">
                <a:solidFill>
                  <a:schemeClr val="tx1"/>
                </a:solidFill>
                <a:effectLst/>
                <a:latin typeface="+mn-lt"/>
                <a:ea typeface="+mn-ea"/>
                <a:cs typeface="+mn-cs"/>
              </a:rPr>
              <a:t>Parent training </a:t>
            </a:r>
          </a:p>
          <a:p>
            <a:r>
              <a:rPr lang="en-US" sz="1200" kern="1200" dirty="0" smtClean="0">
                <a:solidFill>
                  <a:schemeClr val="tx1"/>
                </a:solidFill>
                <a:effectLst/>
                <a:latin typeface="+mn-lt"/>
                <a:ea typeface="+mn-ea"/>
                <a:cs typeface="+mn-cs"/>
              </a:rPr>
              <a:t>Cognitive restructuring </a:t>
            </a:r>
          </a:p>
          <a:p>
            <a:r>
              <a:rPr lang="en-US" sz="1200" kern="1200" dirty="0" smtClean="0">
                <a:solidFill>
                  <a:schemeClr val="tx1"/>
                </a:solidFill>
                <a:effectLst/>
                <a:latin typeface="+mn-lt"/>
                <a:ea typeface="+mn-ea"/>
                <a:cs typeface="+mn-cs"/>
              </a:rPr>
              <a:t>Social skills and assertiveness training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Treatment programs typically last 8-15 weeks of around 1-2 hours per session and have been delivered in either group format or individually. Results indicate that 50% to 60% of children are considered diagnosis-free at the end of treatment and this figure typically increases to 70%-80% up to 12 months following the end of treatment (James et al, 2006). A few studies have indicated maintenance of treatment gains up to 6-8 years following treatment (e.g., Kendall et al, 2004).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number of studies have tried to identify factors that may influence treatment efficacy. There is little evidence that outcome is different when treatment is delivered in either a group or individual format. A more important issue that has received some attention is the extent to which it is necessary to include parents and to teach them specific skills in treatment. Evidence on this issue has been mixed but generally indicates some, although small, benefits of including parents as active participants in the treatment (Creswell &amp; Cartwright-Hatton, 2007). However, studies that have addressed this issue have rarely taken the age of the child into account. As might be expected, the hints in the literature suggest that including parents in treatment is likely to be relatively important in the treatment of younger children, but shows little benefit in the treatment of adolescents (Barrett et al, 1996). </a:t>
            </a:r>
          </a:p>
          <a:p>
            <a:endParaRPr lang="en-US" dirty="0" smtClean="0"/>
          </a:p>
          <a:p>
            <a:r>
              <a:rPr lang="en-US" sz="1200" kern="1200" dirty="0" smtClean="0">
                <a:solidFill>
                  <a:schemeClr val="tx1"/>
                </a:solidFill>
                <a:effectLst/>
                <a:latin typeface="+mn-lt"/>
                <a:ea typeface="+mn-ea"/>
                <a:cs typeface="+mn-cs"/>
              </a:rPr>
              <a:t>Another relevant question is the influence of comorbid diagnoses on treatment effects. Surprisingly, the majority of research to date has failed to show that treatment response is worse for anxious children with comorbid disorders. In other words, anxious children seem to respond equally well to skills-based treatment packages even if they have additional difficulties with anxiety, depression, or </a:t>
            </a:r>
            <a:r>
              <a:rPr lang="en-US" sz="1200" kern="1200" dirty="0" err="1" smtClean="0">
                <a:solidFill>
                  <a:schemeClr val="tx1"/>
                </a:solidFill>
                <a:effectLst/>
                <a:latin typeface="+mn-lt"/>
                <a:ea typeface="+mn-ea"/>
                <a:cs typeface="+mn-cs"/>
              </a:rPr>
              <a:t>externalising</a:t>
            </a:r>
            <a:r>
              <a:rPr lang="en-US" sz="1200" kern="1200" dirty="0" smtClean="0">
                <a:solidFill>
                  <a:schemeClr val="tx1"/>
                </a:solidFill>
                <a:effectLst/>
                <a:latin typeface="+mn-lt"/>
                <a:ea typeface="+mn-ea"/>
                <a:cs typeface="+mn-cs"/>
              </a:rPr>
              <a:t> problems (</a:t>
            </a:r>
            <a:r>
              <a:rPr lang="en-US" sz="1200" kern="1200" dirty="0" err="1" smtClean="0">
                <a:solidFill>
                  <a:schemeClr val="tx1"/>
                </a:solidFill>
                <a:effectLst/>
                <a:latin typeface="+mn-lt"/>
                <a:ea typeface="+mn-ea"/>
                <a:cs typeface="+mn-cs"/>
              </a:rPr>
              <a:t>Ollendick</a:t>
            </a:r>
            <a:r>
              <a:rPr lang="en-US" sz="1200" kern="1200" dirty="0" smtClean="0">
                <a:solidFill>
                  <a:schemeClr val="tx1"/>
                </a:solidFill>
                <a:effectLst/>
                <a:latin typeface="+mn-lt"/>
                <a:ea typeface="+mn-ea"/>
                <a:cs typeface="+mn-cs"/>
              </a:rPr>
              <a:t> et al, 2008). Having said that, there is mixed evidence for depression; a few studies have suggested that comorbid depression may reduce treatment response (</a:t>
            </a:r>
            <a:r>
              <a:rPr lang="en-US" sz="1200" kern="1200" dirty="0" err="1" smtClean="0">
                <a:solidFill>
                  <a:schemeClr val="tx1"/>
                </a:solidFill>
                <a:effectLst/>
                <a:latin typeface="+mn-lt"/>
                <a:ea typeface="+mn-ea"/>
                <a:cs typeface="+mn-cs"/>
              </a:rPr>
              <a:t>Rapee</a:t>
            </a:r>
            <a:r>
              <a:rPr lang="en-US" sz="1200" kern="1200" dirty="0" smtClean="0">
                <a:solidFill>
                  <a:schemeClr val="tx1"/>
                </a:solidFill>
                <a:effectLst/>
                <a:latin typeface="+mn-lt"/>
                <a:ea typeface="+mn-ea"/>
                <a:cs typeface="+mn-cs"/>
              </a:rPr>
              <a:t> et al, 2009). A recent study from our own clinic has shed a little more light on this issue. Based on our data, it appears that having a comorbid disorder does not influence the degree of change across treatment but does influence the endpoint. Because children with comorbid disorders (especially comorbid </a:t>
            </a:r>
            <a:r>
              <a:rPr lang="en-US" sz="1200" kern="1200" dirty="0" err="1" smtClean="0">
                <a:solidFill>
                  <a:schemeClr val="tx1"/>
                </a:solidFill>
                <a:effectLst/>
                <a:latin typeface="+mn-lt"/>
                <a:ea typeface="+mn-ea"/>
                <a:cs typeface="+mn-cs"/>
              </a:rPr>
              <a:t>externalising</a:t>
            </a:r>
            <a:r>
              <a:rPr lang="en-US" sz="1200" kern="1200" dirty="0" smtClean="0">
                <a:solidFill>
                  <a:schemeClr val="tx1"/>
                </a:solidFill>
                <a:effectLst/>
                <a:latin typeface="+mn-lt"/>
                <a:ea typeface="+mn-ea"/>
                <a:cs typeface="+mn-cs"/>
              </a:rPr>
              <a:t> disorders and depression) typically have more severe anxiety to begin with, the point they reach at the end of treatment is generally not as good as children without comorbid disorders, although the degree of change across treatment is very similar. Some recent research has also begun to show that children with high functioning autism and comorbid anxiety also respond very well to treatment of their anxiety (</a:t>
            </a:r>
            <a:r>
              <a:rPr lang="en-US" sz="1200" kern="1200" dirty="0" err="1" smtClean="0">
                <a:solidFill>
                  <a:schemeClr val="tx1"/>
                </a:solidFill>
                <a:effectLst/>
                <a:latin typeface="+mn-lt"/>
                <a:ea typeface="+mn-ea"/>
                <a:cs typeface="+mn-cs"/>
              </a:rPr>
              <a:t>Moree</a:t>
            </a:r>
            <a:r>
              <a:rPr lang="en-US" sz="1200" kern="1200" dirty="0" smtClean="0">
                <a:solidFill>
                  <a:schemeClr val="tx1"/>
                </a:solidFill>
                <a:effectLst/>
                <a:latin typeface="+mn-lt"/>
                <a:ea typeface="+mn-ea"/>
                <a:cs typeface="+mn-cs"/>
              </a:rPr>
              <a:t> &amp; Davis, 2010). </a:t>
            </a:r>
          </a:p>
          <a:p>
            <a:endParaRPr lang="en-US" dirty="0" smtClean="0"/>
          </a:p>
          <a:p>
            <a:r>
              <a:rPr lang="en-US" sz="1200" kern="1200" dirty="0" smtClean="0">
                <a:solidFill>
                  <a:schemeClr val="tx1"/>
                </a:solidFill>
                <a:effectLst/>
                <a:latin typeface="+mn-lt"/>
                <a:ea typeface="+mn-ea"/>
                <a:cs typeface="+mn-cs"/>
              </a:rPr>
              <a:t>Few other predictors of treatment response have been found. There have been hints that parent psychopathology, both parent anxiety and depression, predicts worse outcome, but some studies have failed to show this effect. Other factors such as marital status, parent education, and family size appear to have little effect. One very recent study showed that genetic status might predict treatment response. Children with short alleles on the 5HTTLPR gene showed a better response to treatment at follow-up than did children with two long alleles (</a:t>
            </a:r>
            <a:r>
              <a:rPr lang="en-US" sz="1200" kern="1200" dirty="0" err="1" smtClean="0">
                <a:solidFill>
                  <a:schemeClr val="tx1"/>
                </a:solidFill>
                <a:effectLst/>
                <a:latin typeface="+mn-lt"/>
                <a:ea typeface="+mn-ea"/>
                <a:cs typeface="+mn-cs"/>
              </a:rPr>
              <a:t>Eley</a:t>
            </a:r>
            <a:r>
              <a:rPr lang="en-US" sz="1200" kern="1200" dirty="0" smtClean="0">
                <a:solidFill>
                  <a:schemeClr val="tx1"/>
                </a:solidFill>
                <a:effectLst/>
                <a:latin typeface="+mn-lt"/>
                <a:ea typeface="+mn-ea"/>
                <a:cs typeface="+mn-cs"/>
              </a:rPr>
              <a:t> et al, in press). Naturally, this very interesting finding needs replication. </a:t>
            </a:r>
            <a:endParaRPr lang="en-US" dirty="0" smtClean="0"/>
          </a:p>
          <a:p>
            <a:endParaRPr lang="en-US" dirty="0" smtClean="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t>31</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 program example: </a:t>
            </a:r>
            <a:r>
              <a:rPr lang="en-US" sz="1200" b="1" i="1" kern="1200" dirty="0" smtClean="0">
                <a:solidFill>
                  <a:schemeClr val="tx1"/>
                </a:solidFill>
                <a:effectLst/>
                <a:latin typeface="+mn-lt"/>
                <a:ea typeface="+mn-ea"/>
                <a:cs typeface="+mn-cs"/>
              </a:rPr>
              <a:t>Cool Kids </a:t>
            </a:r>
            <a:endParaRPr lang="en-US" dirty="0" smtClean="0"/>
          </a:p>
          <a:p>
            <a:r>
              <a:rPr lang="en-US" sz="1200" kern="1200" dirty="0" smtClean="0">
                <a:solidFill>
                  <a:schemeClr val="tx1"/>
                </a:solidFill>
                <a:effectLst/>
                <a:latin typeface="+mn-lt"/>
                <a:ea typeface="+mn-ea"/>
                <a:cs typeface="+mn-cs"/>
              </a:rPr>
              <a:t>There are several skills-based treatment packages for the management of anxiety disorders in young people and most contain very similar components. To provide an example, I will describe our own program, </a:t>
            </a:r>
            <a:r>
              <a:rPr lang="en-US" sz="1200" i="1" kern="1200" dirty="0" smtClean="0">
                <a:solidFill>
                  <a:schemeClr val="tx1"/>
                </a:solidFill>
                <a:effectLst/>
                <a:latin typeface="+mn-lt"/>
                <a:ea typeface="+mn-ea"/>
                <a:cs typeface="+mn-cs"/>
              </a:rPr>
              <a:t>Cool Kids. Cool Kids </a:t>
            </a:r>
            <a:r>
              <a:rPr lang="en-US" sz="1200" kern="1200" dirty="0" smtClean="0">
                <a:solidFill>
                  <a:schemeClr val="tx1"/>
                </a:solidFill>
                <a:effectLst/>
                <a:latin typeface="+mn-lt"/>
                <a:ea typeface="+mn-ea"/>
                <a:cs typeface="+mn-cs"/>
              </a:rPr>
              <a:t>is a </a:t>
            </a:r>
            <a:r>
              <a:rPr lang="en-US" sz="1200" kern="1200" dirty="0" err="1" smtClean="0">
                <a:solidFill>
                  <a:schemeClr val="tx1"/>
                </a:solidFill>
                <a:effectLst/>
                <a:latin typeface="+mn-lt"/>
                <a:ea typeface="+mn-ea"/>
                <a:cs typeface="+mn-cs"/>
              </a:rPr>
              <a:t>manualised</a:t>
            </a:r>
            <a:r>
              <a:rPr lang="en-US" sz="1200" kern="1200" dirty="0" smtClean="0">
                <a:solidFill>
                  <a:schemeClr val="tx1"/>
                </a:solidFill>
                <a:effectLst/>
                <a:latin typeface="+mn-lt"/>
                <a:ea typeface="+mn-ea"/>
                <a:cs typeface="+mn-cs"/>
              </a:rPr>
              <a:t> treatment program for anxious young people aged 7-17 years. There is a detailed set of guidelines for therapists that is supported by workbooks for the parent and the young person. Different workbooks and a slightly different structure are used for younger (7-12) and older (13-17) children. There are also modified versions for use with children with autism, for adolescents with comorbid depression, and for families who are unable to attend a clinic for face- to-face treatment. </a:t>
            </a:r>
            <a:endParaRPr lang="en-US" dirty="0" smtClean="0"/>
          </a:p>
          <a:p>
            <a:r>
              <a:rPr lang="en-US" sz="1200" kern="1200" dirty="0" smtClean="0">
                <a:solidFill>
                  <a:schemeClr val="tx1"/>
                </a:solidFill>
                <a:effectLst/>
                <a:latin typeface="+mn-lt"/>
                <a:ea typeface="+mn-ea"/>
                <a:cs typeface="+mn-cs"/>
              </a:rPr>
              <a:t>Treatment using </a:t>
            </a:r>
            <a:r>
              <a:rPr lang="en-US" sz="1200" i="1" kern="1200" dirty="0" smtClean="0">
                <a:solidFill>
                  <a:schemeClr val="tx1"/>
                </a:solidFill>
                <a:effectLst/>
                <a:latin typeface="+mn-lt"/>
                <a:ea typeface="+mn-ea"/>
                <a:cs typeface="+mn-cs"/>
              </a:rPr>
              <a:t>Cool Kids </a:t>
            </a:r>
            <a:r>
              <a:rPr lang="en-US" sz="1200" kern="1200" dirty="0" smtClean="0">
                <a:solidFill>
                  <a:schemeClr val="tx1"/>
                </a:solidFill>
                <a:effectLst/>
                <a:latin typeface="+mn-lt"/>
                <a:ea typeface="+mn-ea"/>
                <a:cs typeface="+mn-cs"/>
              </a:rPr>
              <a:t>generally comprises 10 sessions over 12 weeks. Parents are an integral component and are seen at all sessions when treatment is with children but have a slightly reduced involvement when treatment is with adolescents. The program can be delivered in either group or individual format. Sessions typically last 60 minutes when delivered individually and 120 minutes when delivered as a group. There are separate components covered with children and parents. The sessions and components of </a:t>
            </a:r>
            <a:r>
              <a:rPr lang="en-US" sz="1200" i="1" kern="1200" dirty="0" smtClean="0">
                <a:solidFill>
                  <a:schemeClr val="tx1"/>
                </a:solidFill>
                <a:effectLst/>
                <a:latin typeface="+mn-lt"/>
                <a:ea typeface="+mn-ea"/>
                <a:cs typeface="+mn-cs"/>
              </a:rPr>
              <a:t>Cool Kids </a:t>
            </a:r>
            <a:r>
              <a:rPr lang="en-US" sz="1200" kern="1200" dirty="0" smtClean="0">
                <a:solidFill>
                  <a:schemeClr val="tx1"/>
                </a:solidFill>
                <a:effectLst/>
                <a:latin typeface="+mn-lt"/>
                <a:ea typeface="+mn-ea"/>
                <a:cs typeface="+mn-cs"/>
              </a:rPr>
              <a:t>are shown in Table F.1.2. </a:t>
            </a:r>
            <a:endParaRPr lang="en-US" dirty="0" smtClean="0"/>
          </a:p>
          <a:p>
            <a:r>
              <a:rPr lang="en-US" sz="1200" kern="1200" dirty="0" smtClean="0">
                <a:solidFill>
                  <a:schemeClr val="tx1"/>
                </a:solidFill>
                <a:effectLst/>
                <a:latin typeface="+mn-lt"/>
                <a:ea typeface="+mn-ea"/>
                <a:cs typeface="+mn-cs"/>
              </a:rPr>
              <a:t>Overall efficacy for </a:t>
            </a:r>
            <a:r>
              <a:rPr lang="en-US" sz="1200" i="1" kern="1200" dirty="0" smtClean="0">
                <a:solidFill>
                  <a:schemeClr val="tx1"/>
                </a:solidFill>
                <a:effectLst/>
                <a:latin typeface="+mn-lt"/>
                <a:ea typeface="+mn-ea"/>
                <a:cs typeface="+mn-cs"/>
              </a:rPr>
              <a:t>Cool Kids </a:t>
            </a:r>
            <a:r>
              <a:rPr lang="en-US" sz="1200" kern="1200" dirty="0" smtClean="0">
                <a:solidFill>
                  <a:schemeClr val="tx1"/>
                </a:solidFill>
                <a:effectLst/>
                <a:latin typeface="+mn-lt"/>
                <a:ea typeface="+mn-ea"/>
                <a:cs typeface="+mn-cs"/>
              </a:rPr>
              <a:t>is good and, as described above, there are few negative predictors. We generally include any child with an anxiety disorder as their principal (most interfering) disorder, including children with OCD, and we rarely exclude children due to comorbidity. Our data indicate few differences in outcome. In fact the only group who seems to respond slightly worse to treatment is young people with social phobia. Therapists with training in clinical psychology, experience in working with young people, and skills in the delivery of cognitive </a:t>
            </a:r>
            <a:r>
              <a:rPr lang="en-US" sz="1200" kern="1200" dirty="0" err="1" smtClean="0">
                <a:solidFill>
                  <a:schemeClr val="tx1"/>
                </a:solidFill>
                <a:effectLst/>
                <a:latin typeface="+mn-lt"/>
                <a:ea typeface="+mn-ea"/>
                <a:cs typeface="+mn-cs"/>
              </a:rPr>
              <a:t>behavioural</a:t>
            </a:r>
            <a:r>
              <a:rPr lang="en-US" sz="1200" kern="1200" dirty="0" smtClean="0">
                <a:solidFill>
                  <a:schemeClr val="tx1"/>
                </a:solidFill>
                <a:effectLst/>
                <a:latin typeface="+mn-lt"/>
                <a:ea typeface="+mn-ea"/>
                <a:cs typeface="+mn-cs"/>
              </a:rPr>
              <a:t> treatments are able to run the program; training workshops are regularly conducted through our </a:t>
            </a:r>
            <a:r>
              <a:rPr lang="en-US" sz="1200" kern="1200" dirty="0" err="1" smtClean="0">
                <a:solidFill>
                  <a:schemeClr val="tx1"/>
                </a:solidFill>
                <a:effectLst/>
                <a:latin typeface="+mn-lt"/>
                <a:ea typeface="+mn-ea"/>
                <a:cs typeface="+mn-cs"/>
              </a:rPr>
              <a:t>centre</a:t>
            </a:r>
            <a:r>
              <a:rPr lang="en-US" sz="1200" kern="1200" dirty="0" smtClean="0">
                <a:solidFill>
                  <a:schemeClr val="tx1"/>
                </a:solidFill>
                <a:effectLst/>
                <a:latin typeface="+mn-lt"/>
                <a:ea typeface="+mn-ea"/>
                <a:cs typeface="+mn-cs"/>
              </a:rPr>
              <a:t>. At present, manuals have been translated into several languages including Spanish, Korean, Chinese, Turkish, and some Scandinavian languages. </a:t>
            </a:r>
            <a:endParaRPr lang="en-US" dirty="0" smtClean="0"/>
          </a:p>
          <a:p>
            <a:endParaRPr lang="en-US" dirty="0" smtClean="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t>32</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Listen to Dr. Eli </a:t>
            </a:r>
            <a:r>
              <a:rPr lang="en-US" sz="1200" kern="1200" dirty="0" err="1" smtClean="0">
                <a:solidFill>
                  <a:schemeClr val="tx1"/>
                </a:solidFill>
                <a:effectLst/>
                <a:latin typeface="+mn-lt"/>
                <a:ea typeface="+mn-ea"/>
                <a:cs typeface="+mn-cs"/>
              </a:rPr>
              <a:t>Lebowitz</a:t>
            </a:r>
            <a:r>
              <a:rPr lang="en-US" sz="1200" kern="1200" dirty="0" smtClean="0">
                <a:solidFill>
                  <a:schemeClr val="tx1"/>
                </a:solidFill>
                <a:effectLst/>
                <a:latin typeface="+mn-lt"/>
                <a:ea typeface="+mn-ea"/>
                <a:cs typeface="+mn-cs"/>
              </a:rPr>
              <a:t> of the Yale Child Study Center discuss CBT for anxiety</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Given the growing knowledge of risk factors for the development of child anxiety, interest has begun to rise into the possibility of very early intervention and prevention. In addition, growing recognition of the public health implications of psychopathology has increased the </a:t>
            </a:r>
            <a:r>
              <a:rPr lang="en-US" sz="1200" kern="1200" dirty="0" err="1" smtClean="0">
                <a:solidFill>
                  <a:schemeClr val="tx1"/>
                </a:solidFill>
                <a:effectLst/>
                <a:latin typeface="+mn-lt"/>
                <a:ea typeface="+mn-ea"/>
                <a:cs typeface="+mn-cs"/>
              </a:rPr>
              <a:t>realisation</a:t>
            </a:r>
            <a:r>
              <a:rPr lang="en-US" sz="1200" kern="1200" dirty="0" smtClean="0">
                <a:solidFill>
                  <a:schemeClr val="tx1"/>
                </a:solidFill>
                <a:effectLst/>
                <a:latin typeface="+mn-lt"/>
                <a:ea typeface="+mn-ea"/>
                <a:cs typeface="+mn-cs"/>
              </a:rPr>
              <a:t> that a large proportion of children who are high in anxiousness but do not meet criteria for an actual disorder may nevertheless be suffering and endure restrictions on their lives. As a result, recent work has begun to evaluate programs for prevention and early intervention of anxiety (</a:t>
            </a:r>
            <a:r>
              <a:rPr lang="en-US" sz="1200" kern="1200" dirty="0" err="1" smtClean="0">
                <a:solidFill>
                  <a:schemeClr val="tx1"/>
                </a:solidFill>
                <a:effectLst/>
                <a:latin typeface="+mn-lt"/>
                <a:ea typeface="+mn-ea"/>
                <a:cs typeface="+mn-cs"/>
              </a:rPr>
              <a:t>Lyneham</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Rapee</a:t>
            </a:r>
            <a:r>
              <a:rPr lang="en-US" sz="1200" kern="1200" dirty="0" smtClean="0">
                <a:solidFill>
                  <a:schemeClr val="tx1"/>
                </a:solidFill>
                <a:effectLst/>
                <a:latin typeface="+mn-lt"/>
                <a:ea typeface="+mn-ea"/>
                <a:cs typeface="+mn-cs"/>
              </a:rPr>
              <a:t>, in press). These programs have covered all levels of intervention: universal, selective and indicated. </a:t>
            </a:r>
            <a:endParaRPr lang="en-US" dirty="0" smtClean="0"/>
          </a:p>
          <a:p>
            <a:r>
              <a:rPr lang="en-US" sz="1200" kern="1200" dirty="0" smtClean="0">
                <a:solidFill>
                  <a:schemeClr val="tx1"/>
                </a:solidFill>
                <a:effectLst/>
                <a:latin typeface="+mn-lt"/>
                <a:ea typeface="+mn-ea"/>
                <a:cs typeface="+mn-cs"/>
              </a:rPr>
              <a:t>Several large trials have demonstrated the efficacy of anxiety management programs applied universally across sub-populations obtained via schools. These programs typically cover similar skills to those found in clinical packages including education, relaxation, cognitive restructuring, and </a:t>
            </a:r>
            <a:r>
              <a:rPr lang="en-US" sz="1200" i="1" kern="1200" dirty="0" smtClean="0">
                <a:solidFill>
                  <a:schemeClr val="tx1"/>
                </a:solidFill>
                <a:effectLst/>
                <a:latin typeface="+mn-lt"/>
                <a:ea typeface="+mn-ea"/>
                <a:cs typeface="+mn-cs"/>
              </a:rPr>
              <a:t>in-vivo </a:t>
            </a:r>
            <a:r>
              <a:rPr lang="en-US" sz="1200" kern="1200" dirty="0" smtClean="0">
                <a:solidFill>
                  <a:schemeClr val="tx1"/>
                </a:solidFill>
                <a:effectLst/>
                <a:latin typeface="+mn-lt"/>
                <a:ea typeface="+mn-ea"/>
                <a:cs typeface="+mn-cs"/>
              </a:rPr>
              <a:t>exposure; often they include additional skills such as communication and problem-solving. Therefore, they may be better thought of as </a:t>
            </a:r>
            <a:r>
              <a:rPr lang="en-US" sz="1200" i="1" kern="1200" dirty="0" smtClean="0">
                <a:solidFill>
                  <a:schemeClr val="tx1"/>
                </a:solidFill>
                <a:effectLst/>
                <a:latin typeface="+mn-lt"/>
                <a:ea typeface="+mn-ea"/>
                <a:cs typeface="+mn-cs"/>
              </a:rPr>
              <a:t>broad emotional health programs </a:t>
            </a:r>
            <a:r>
              <a:rPr lang="en-US" sz="1200" kern="1200" dirty="0" smtClean="0">
                <a:solidFill>
                  <a:schemeClr val="tx1"/>
                </a:solidFill>
                <a:effectLst/>
                <a:latin typeface="+mn-lt"/>
                <a:ea typeface="+mn-ea"/>
                <a:cs typeface="+mn-cs"/>
              </a:rPr>
              <a:t>that aim to teach young people ways of managing all distressing emotions. Results have been slightly inconsistent, but have mostly indicated reductions in anxiety, usually with small effect sizes (Bayer et al, 2009). Given that these are universal programs and are not targeting high risk groups, large effects are not expected and even small effects across an entire population are meaningful. </a:t>
            </a:r>
            <a:endParaRPr lang="en-US" dirty="0" smtClean="0"/>
          </a:p>
          <a:p>
            <a:r>
              <a:rPr lang="en-US" sz="1200" i="1" kern="1200" dirty="0" smtClean="0">
                <a:solidFill>
                  <a:schemeClr val="tx1"/>
                </a:solidFill>
                <a:effectLst/>
                <a:latin typeface="+mn-lt"/>
                <a:ea typeface="+mn-ea"/>
                <a:cs typeface="+mn-cs"/>
              </a:rPr>
              <a:t>Selective </a:t>
            </a:r>
            <a:r>
              <a:rPr lang="en-US" sz="1200" kern="1200" dirty="0" smtClean="0">
                <a:solidFill>
                  <a:schemeClr val="tx1"/>
                </a:solidFill>
                <a:effectLst/>
                <a:latin typeface="+mn-lt"/>
                <a:ea typeface="+mn-ea"/>
                <a:cs typeface="+mn-cs"/>
              </a:rPr>
              <a:t>anxiety programs refer to those that target children who report moderate to high symptoms of anxiety but do not necessarily meet criteria for a disorder. The presumption is that these children are at increased risk to develop disorders in the future and hence teaching them anxiety management skills provides a clear method of prevention. However, even if they do not go on to develop anxiety disorders, the low to moderate distress and life interference experienced by these children makes them a valid target for skills training, especially given that very few have sought professional help. As with universal programs, the majority of these interventions have used school-based populations. There are many methods of selecting children with high levels of anxiety, but most trials so far have used a combination of student self report and teacher report. Once again, the content of these programs is very similar (or identical) to that of clinical treatment programs. Results have mostly indicated significant reductions in anxiety following intervention, generally with moderate effect sizes (</a:t>
            </a:r>
            <a:r>
              <a:rPr lang="en-US" sz="1200" kern="1200" dirty="0" err="1" smtClean="0">
                <a:solidFill>
                  <a:schemeClr val="tx1"/>
                </a:solidFill>
                <a:effectLst/>
                <a:latin typeface="+mn-lt"/>
                <a:ea typeface="+mn-ea"/>
                <a:cs typeface="+mn-cs"/>
              </a:rPr>
              <a:t>Mifsud</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Rapee</a:t>
            </a:r>
            <a:r>
              <a:rPr lang="en-US" sz="1200" kern="1200" dirty="0" smtClean="0">
                <a:solidFill>
                  <a:schemeClr val="tx1"/>
                </a:solidFill>
                <a:effectLst/>
                <a:latin typeface="+mn-lt"/>
                <a:ea typeface="+mn-ea"/>
                <a:cs typeface="+mn-cs"/>
              </a:rPr>
              <a:t>, 2005). Some research has shown continued benefits up to two years following intervention (</a:t>
            </a:r>
            <a:r>
              <a:rPr lang="en-US" sz="1200" kern="1200" dirty="0" err="1" smtClean="0">
                <a:solidFill>
                  <a:schemeClr val="tx1"/>
                </a:solidFill>
                <a:effectLst/>
                <a:latin typeface="+mn-lt"/>
                <a:ea typeface="+mn-ea"/>
                <a:cs typeface="+mn-cs"/>
              </a:rPr>
              <a:t>Dadds</a:t>
            </a:r>
            <a:r>
              <a:rPr lang="en-US" sz="1200" kern="1200" dirty="0" smtClean="0">
                <a:solidFill>
                  <a:schemeClr val="tx1"/>
                </a:solidFill>
                <a:effectLst/>
                <a:latin typeface="+mn-lt"/>
                <a:ea typeface="+mn-ea"/>
                <a:cs typeface="+mn-cs"/>
              </a:rPr>
              <a:t> et al, 1999).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Finally, a few studies have begun to investigate </a:t>
            </a:r>
            <a:r>
              <a:rPr lang="en-US" sz="1200" i="1" kern="1200" dirty="0" smtClean="0">
                <a:solidFill>
                  <a:schemeClr val="tx1"/>
                </a:solidFill>
                <a:effectLst/>
                <a:latin typeface="+mn-lt"/>
                <a:ea typeface="+mn-ea"/>
                <a:cs typeface="+mn-cs"/>
              </a:rPr>
              <a:t>indicated </a:t>
            </a:r>
            <a:r>
              <a:rPr lang="en-US" sz="1200" kern="1200" dirty="0" smtClean="0">
                <a:solidFill>
                  <a:schemeClr val="tx1"/>
                </a:solidFill>
                <a:effectLst/>
                <a:latin typeface="+mn-lt"/>
                <a:ea typeface="+mn-ea"/>
                <a:cs typeface="+mn-cs"/>
              </a:rPr>
              <a:t>programs for the prevention of anxiety – i.e., programs aimed at children scoring high on anxiety risk factors. Targeted children have most commonly been selected on the basis of high levels of temperamental inhibition, but high parent anxiety has also been used to identify relevant children. In the only longer term study to date, we developed a modified version of </a:t>
            </a:r>
            <a:r>
              <a:rPr lang="en-US" sz="1200" i="1" kern="1200" dirty="0" smtClean="0">
                <a:solidFill>
                  <a:schemeClr val="tx1"/>
                </a:solidFill>
                <a:effectLst/>
                <a:latin typeface="+mn-lt"/>
                <a:ea typeface="+mn-ea"/>
                <a:cs typeface="+mn-cs"/>
              </a:rPr>
              <a:t>Cool Kids </a:t>
            </a:r>
            <a:r>
              <a:rPr lang="en-US" sz="1200" kern="1200" dirty="0" smtClean="0">
                <a:solidFill>
                  <a:schemeClr val="tx1"/>
                </a:solidFill>
                <a:effectLst/>
                <a:latin typeface="+mn-lt"/>
                <a:ea typeface="+mn-ea"/>
                <a:cs typeface="+mn-cs"/>
              </a:rPr>
              <a:t>called </a:t>
            </a:r>
            <a:r>
              <a:rPr lang="en-US" sz="1200" i="1" kern="1200" dirty="0" smtClean="0">
                <a:solidFill>
                  <a:schemeClr val="tx1"/>
                </a:solidFill>
                <a:effectLst/>
                <a:latin typeface="+mn-lt"/>
                <a:ea typeface="+mn-ea"/>
                <a:cs typeface="+mn-cs"/>
              </a:rPr>
              <a:t>Cool Little Kids</a:t>
            </a:r>
            <a:r>
              <a:rPr lang="en-US" sz="1200" kern="1200" dirty="0" smtClean="0">
                <a:solidFill>
                  <a:schemeClr val="tx1"/>
                </a:solidFill>
                <a:effectLst/>
                <a:latin typeface="+mn-lt"/>
                <a:ea typeface="+mn-ea"/>
                <a:cs typeface="+mn-cs"/>
              </a:rPr>
              <a:t>. The program is aimed at parents of inhibited preschool-aged children and comprises 6 group sessions. Components are mostly aimed at reducing parent overprotection and encouraging in-vivo exposure for the children. By age 7, children whose parents attended the program showed significantly lower levels of anxiety symptoms and fewer anxiety diagnoses compared to children whose parents received no training (</a:t>
            </a:r>
            <a:r>
              <a:rPr lang="en-US" sz="1200" kern="1200" dirty="0" err="1" smtClean="0">
                <a:solidFill>
                  <a:schemeClr val="tx1"/>
                </a:solidFill>
                <a:effectLst/>
                <a:latin typeface="+mn-lt"/>
                <a:ea typeface="+mn-ea"/>
                <a:cs typeface="+mn-cs"/>
              </a:rPr>
              <a:t>Rapee</a:t>
            </a:r>
            <a:r>
              <a:rPr lang="en-US" sz="1200" kern="1200" dirty="0" smtClean="0">
                <a:solidFill>
                  <a:schemeClr val="tx1"/>
                </a:solidFill>
                <a:effectLst/>
                <a:latin typeface="+mn-lt"/>
                <a:ea typeface="+mn-ea"/>
                <a:cs typeface="+mn-cs"/>
              </a:rPr>
              <a:t> et al, 2010).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33</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past two decades have seen a tremendous expansion in our knowledge of the development and management of childhood anxiety disorders. Many key issues remain to be evaluated and we still have a long way to go but we are currently at a point where anxious children are </a:t>
            </a:r>
            <a:r>
              <a:rPr lang="en-US" sz="1200" kern="1200" dirty="0" err="1" smtClean="0">
                <a:solidFill>
                  <a:schemeClr val="tx1"/>
                </a:solidFill>
                <a:effectLst/>
                <a:latin typeface="+mn-lt"/>
                <a:ea typeface="+mn-ea"/>
                <a:cs typeface="+mn-cs"/>
              </a:rPr>
              <a:t>recognised</a:t>
            </a:r>
            <a:r>
              <a:rPr lang="en-US" sz="1200" kern="1200" dirty="0" smtClean="0">
                <a:solidFill>
                  <a:schemeClr val="tx1"/>
                </a:solidFill>
                <a:effectLst/>
                <a:latin typeface="+mn-lt"/>
                <a:ea typeface="+mn-ea"/>
                <a:cs typeface="+mn-cs"/>
              </a:rPr>
              <a:t> and can be thoroughly assessed. We have treatments that work for the majority of patients and programs are beginning to prevent the development of anxiety. Several promising areas of research are just starting to grow and will hopefully provide further advances in the coming years. These include: </a:t>
            </a:r>
            <a:endParaRPr lang="en-US" dirty="0" smtClean="0"/>
          </a:p>
          <a:p>
            <a:r>
              <a:rPr lang="en-US" sz="1200" kern="1200" dirty="0" smtClean="0">
                <a:solidFill>
                  <a:schemeClr val="tx1"/>
                </a:solidFill>
                <a:effectLst/>
                <a:latin typeface="+mn-lt"/>
                <a:ea typeface="+mn-ea"/>
                <a:cs typeface="+mn-cs"/>
              </a:rPr>
              <a:t>Better understanding of risk factors for anxiety through longitudinal research </a:t>
            </a:r>
          </a:p>
          <a:p>
            <a:r>
              <a:rPr lang="en-US" sz="1200" kern="1200" dirty="0" smtClean="0">
                <a:solidFill>
                  <a:schemeClr val="tx1"/>
                </a:solidFill>
                <a:effectLst/>
                <a:latin typeface="+mn-lt"/>
                <a:ea typeface="+mn-ea"/>
                <a:cs typeface="+mn-cs"/>
              </a:rPr>
              <a:t>Closer evaluation of gene-environment interactions in the development of anxiety </a:t>
            </a:r>
          </a:p>
          <a:p>
            <a:r>
              <a:rPr lang="en-US" sz="1200" kern="1200" dirty="0" smtClean="0">
                <a:solidFill>
                  <a:schemeClr val="tx1"/>
                </a:solidFill>
                <a:effectLst/>
                <a:latin typeface="+mn-lt"/>
                <a:ea typeface="+mn-ea"/>
                <a:cs typeface="+mn-cs"/>
              </a:rPr>
              <a:t>More understanding of peer interactions in anxiety and their influence on its development </a:t>
            </a:r>
          </a:p>
          <a:p>
            <a:r>
              <a:rPr lang="en-US" sz="1200" kern="1200" dirty="0" smtClean="0">
                <a:solidFill>
                  <a:schemeClr val="tx1"/>
                </a:solidFill>
                <a:effectLst/>
                <a:latin typeface="+mn-lt"/>
                <a:ea typeface="+mn-ea"/>
                <a:cs typeface="+mn-cs"/>
              </a:rPr>
              <a:t>Better methods of disseminating treatments, for example through internet and distance (</a:t>
            </a:r>
            <a:r>
              <a:rPr lang="en-US" sz="1200" kern="1200" dirty="0" err="1" smtClean="0">
                <a:solidFill>
                  <a:schemeClr val="tx1"/>
                </a:solidFill>
                <a:effectLst/>
                <a:latin typeface="+mn-lt"/>
                <a:ea typeface="+mn-ea"/>
                <a:cs typeface="+mn-cs"/>
              </a:rPr>
              <a:t>tele</a:t>
            </a:r>
            <a:r>
              <a:rPr lang="en-US" sz="1200" kern="1200" dirty="0" smtClean="0">
                <a:solidFill>
                  <a:schemeClr val="tx1"/>
                </a:solidFill>
                <a:effectLst/>
                <a:latin typeface="+mn-lt"/>
                <a:ea typeface="+mn-ea"/>
                <a:cs typeface="+mn-cs"/>
              </a:rPr>
              <a:t>-health) programs </a:t>
            </a:r>
          </a:p>
          <a:p>
            <a:r>
              <a:rPr lang="en-US" sz="1200" kern="1200" dirty="0" smtClean="0">
                <a:solidFill>
                  <a:schemeClr val="tx1"/>
                </a:solidFill>
                <a:effectLst/>
                <a:latin typeface="+mn-lt"/>
                <a:ea typeface="+mn-ea"/>
                <a:cs typeface="+mn-cs"/>
              </a:rPr>
              <a:t>Evaluation of novel improvements to treatment such as the use of memory consolidation agents or cognitive bias modification. </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34</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49A2038-E3F1-D44C-B73D-217ED161DF31}" type="slidenum">
              <a:rPr lang="nl-NL" smtClean="0"/>
              <a:t>35</a:t>
            </a:fld>
            <a:endParaRPr lang="nl-NL"/>
          </a:p>
        </p:txBody>
      </p:sp>
    </p:spTree>
    <p:extLst>
      <p:ext uri="{BB962C8B-B14F-4D97-AF65-F5344CB8AC3E}">
        <p14:creationId xmlns:p14="http://schemas.microsoft.com/office/powerpoint/2010/main" val="806838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Although the past few decades have seen important advances in the understanding and treatment of traumatic stress conditions, psychological stress reactions to trauma have been described from antiquity (</a:t>
            </a:r>
            <a:r>
              <a:rPr lang="en-US" sz="1200" kern="1200" dirty="0" err="1" smtClean="0">
                <a:solidFill>
                  <a:schemeClr val="tx1"/>
                </a:solidFill>
                <a:effectLst/>
                <a:latin typeface="+mn-lt"/>
                <a:ea typeface="+mn-ea"/>
                <a:cs typeface="+mn-cs"/>
              </a:rPr>
              <a:t>Birmes</a:t>
            </a:r>
            <a:r>
              <a:rPr lang="en-US" sz="1200" kern="1200" dirty="0" smtClean="0">
                <a:solidFill>
                  <a:schemeClr val="tx1"/>
                </a:solidFill>
                <a:effectLst/>
                <a:latin typeface="+mn-lt"/>
                <a:ea typeface="+mn-ea"/>
                <a:cs typeface="+mn-cs"/>
              </a:rPr>
              <a:t> et al, 2010). In his biography of famous lives, Plutarch wrote that the general and Roman consul Caius Marius (157-86 BC), when presented with a reminder of one of his dreaded enemies, was gripped with an “</a:t>
            </a:r>
            <a:r>
              <a:rPr lang="en-US" sz="1200" i="1" kern="1200" dirty="0" smtClean="0">
                <a:solidFill>
                  <a:schemeClr val="tx1"/>
                </a:solidFill>
                <a:effectLst/>
                <a:latin typeface="+mn-lt"/>
                <a:ea typeface="+mn-ea"/>
                <a:cs typeface="+mn-cs"/>
              </a:rPr>
              <a:t>overpowering thought of a new war, of fresh struggles, of terrors known by experience to be dreadful</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was prey to nightly terrors and harassing dreams</a:t>
            </a:r>
            <a:r>
              <a:rPr lang="en-US" sz="1200" kern="1200" dirty="0" smtClean="0">
                <a:solidFill>
                  <a:schemeClr val="tx1"/>
                </a:solidFill>
                <a:effectLst/>
                <a:latin typeface="+mn-lt"/>
                <a:ea typeface="+mn-ea"/>
                <a:cs typeface="+mn-cs"/>
              </a:rPr>
              <a:t>” (Plutarch, 1920).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pPr/>
              <a:t>36</a:t>
            </a:fld>
            <a:endParaRPr lang="en-US"/>
          </a:p>
        </p:txBody>
      </p:sp>
    </p:spTree>
    <p:extLst>
      <p:ext uri="{BB962C8B-B14F-4D97-AF65-F5344CB8AC3E}">
        <p14:creationId xmlns:p14="http://schemas.microsoft.com/office/powerpoint/2010/main" val="2964074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Deriving from the Greek </a:t>
            </a:r>
            <a:r>
              <a:rPr lang="en-US" sz="1200" i="1" kern="1200" dirty="0" err="1" smtClean="0">
                <a:solidFill>
                  <a:schemeClr val="tx1"/>
                </a:solidFill>
                <a:effectLst/>
                <a:latin typeface="+mn-lt"/>
                <a:ea typeface="+mn-ea"/>
                <a:cs typeface="+mn-cs"/>
              </a:rPr>
              <a:t>τ</a:t>
            </a:r>
            <a:r>
              <a:rPr lang="en-US" sz="1200" kern="1200" dirty="0" err="1" smtClean="0">
                <a:solidFill>
                  <a:schemeClr val="tx1"/>
                </a:solidFill>
                <a:effectLst/>
                <a:latin typeface="+mn-lt"/>
                <a:ea typeface="+mn-ea"/>
                <a:cs typeface="+mn-cs"/>
              </a:rPr>
              <a:t>ρ</a:t>
            </a:r>
            <a:r>
              <a:rPr lang="en-US" sz="1200" kern="1200" dirty="0" smtClean="0">
                <a:solidFill>
                  <a:schemeClr val="tx1"/>
                </a:solidFill>
                <a:effectLst/>
                <a:latin typeface="+mn-lt"/>
                <a:ea typeface="+mn-ea"/>
                <a:cs typeface="+mn-cs"/>
              </a:rPr>
              <a:t>α</a:t>
            </a:r>
            <a:r>
              <a:rPr lang="en-US" sz="1200" kern="1200" dirty="0" err="1" smtClean="0">
                <a:solidFill>
                  <a:schemeClr val="tx1"/>
                </a:solidFill>
                <a:effectLst/>
                <a:latin typeface="+mn-lt"/>
                <a:ea typeface="+mn-ea"/>
                <a:cs typeface="+mn-cs"/>
              </a:rPr>
              <a:t>ῦμ</a:t>
            </a:r>
            <a:r>
              <a:rPr lang="en-US" sz="1200" kern="1200" dirty="0" smtClean="0">
                <a:solidFill>
                  <a:schemeClr val="tx1"/>
                </a:solidFill>
                <a:effectLst/>
                <a:latin typeface="+mn-lt"/>
                <a:ea typeface="+mn-ea"/>
                <a:cs typeface="+mn-cs"/>
              </a:rPr>
              <a:t>α meaning “wound,” the word “trauma” has been used for centuries as a medical term to designate “an injury to living tissue caused by an extrinsic agent.” Nonetheless, it was not until 1889 when Oppenheim first used the clinical descriptions of “traumatic neuroses” in victims of railroad accidents, that the word also encompassed a psychological meaning. Hermann Oppenheim was a German neurologist, and the first to conceptualize psychological trauma in his 1891 treatise on “traumatic neuroses” (</a:t>
            </a:r>
            <a:r>
              <a:rPr lang="en-US" sz="1200" i="1" kern="1200" dirty="0" err="1" smtClean="0">
                <a:solidFill>
                  <a:schemeClr val="tx1"/>
                </a:solidFill>
                <a:effectLst/>
                <a:latin typeface="+mn-lt"/>
                <a:ea typeface="+mn-ea"/>
                <a:cs typeface="+mn-cs"/>
              </a:rPr>
              <a:t>Weitere</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Mitteilungen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über</a:t>
            </a:r>
            <a:r>
              <a:rPr lang="en-US" sz="1200" i="1" kern="1200" dirty="0" smtClean="0">
                <a:solidFill>
                  <a:schemeClr val="tx1"/>
                </a:solidFill>
                <a:effectLst/>
                <a:latin typeface="+mn-lt"/>
                <a:ea typeface="+mn-ea"/>
                <a:cs typeface="+mn-cs"/>
              </a:rPr>
              <a:t> die </a:t>
            </a:r>
            <a:r>
              <a:rPr lang="en-US" sz="1200" i="1" kern="1200" dirty="0" err="1" smtClean="0">
                <a:solidFill>
                  <a:schemeClr val="tx1"/>
                </a:solidFill>
                <a:effectLst/>
                <a:latin typeface="+mn-lt"/>
                <a:ea typeface="+mn-ea"/>
                <a:cs typeface="+mn-cs"/>
              </a:rPr>
              <a:t>traumatischen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Neurosen</a:t>
            </a:r>
            <a:r>
              <a:rPr lang="en-US" sz="1200" kern="1200" dirty="0" smtClean="0">
                <a:solidFill>
                  <a:schemeClr val="tx1"/>
                </a:solidFill>
                <a:effectLst/>
                <a:latin typeface="+mn-lt"/>
                <a:ea typeface="+mn-ea"/>
                <a:cs typeface="+mn-cs"/>
              </a:rPr>
              <a:t>) based on clinical observations of railway, factory, and construction accident victims.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37</a:t>
            </a:fld>
            <a:endParaRPr lang="en-US"/>
          </a:p>
        </p:txBody>
      </p:sp>
    </p:spTree>
    <p:extLst>
      <p:ext uri="{BB962C8B-B14F-4D97-AF65-F5344CB8AC3E}">
        <p14:creationId xmlns:p14="http://schemas.microsoft.com/office/powerpoint/2010/main" val="2280536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Historically, a traumatic event has commonly been described as presenting three characteristics: </a:t>
            </a:r>
            <a:endParaRPr lang="en-US" dirty="0" smtClean="0"/>
          </a:p>
          <a:p>
            <a:r>
              <a:rPr lang="en-US" sz="1200" kern="1200" dirty="0" smtClean="0">
                <a:solidFill>
                  <a:schemeClr val="tx1"/>
                </a:solidFill>
                <a:effectLst/>
                <a:latin typeface="+mn-lt"/>
                <a:ea typeface="+mn-ea"/>
                <a:cs typeface="+mn-cs"/>
              </a:rPr>
              <a:t>Sudden and unexpected occurrence </a:t>
            </a:r>
          </a:p>
          <a:p>
            <a:r>
              <a:rPr lang="en-US" sz="1200" kern="1200" dirty="0" smtClean="0">
                <a:solidFill>
                  <a:schemeClr val="tx1"/>
                </a:solidFill>
                <a:effectLst/>
                <a:latin typeface="+mn-lt"/>
                <a:ea typeface="+mn-ea"/>
                <a:cs typeface="+mn-cs"/>
              </a:rPr>
              <a:t>Association with a threat to life or to physical integrity, and </a:t>
            </a:r>
          </a:p>
          <a:p>
            <a:r>
              <a:rPr lang="en-US" sz="1200" kern="1200" dirty="0" smtClean="0">
                <a:solidFill>
                  <a:schemeClr val="tx1"/>
                </a:solidFill>
                <a:effectLst/>
                <a:latin typeface="+mn-lt"/>
                <a:ea typeface="+mn-ea"/>
                <a:cs typeface="+mn-cs"/>
              </a:rPr>
              <a:t>Being outside of the normal range of life experiences. </a:t>
            </a:r>
          </a:p>
          <a:p>
            <a:r>
              <a:rPr lang="en-US" sz="1200" kern="1200" dirty="0" smtClean="0">
                <a:solidFill>
                  <a:schemeClr val="tx1"/>
                </a:solidFill>
                <a:effectLst/>
                <a:latin typeface="+mn-lt"/>
                <a:ea typeface="+mn-ea"/>
                <a:cs typeface="+mn-cs"/>
              </a:rPr>
              <a:t>These three features differentiate “trauma” from other distressing events such as medical disease or relationship breakups. Lenore </a:t>
            </a:r>
            <a:r>
              <a:rPr lang="en-US" sz="1200" kern="1200" dirty="0" err="1" smtClean="0">
                <a:solidFill>
                  <a:schemeClr val="tx1"/>
                </a:solidFill>
                <a:effectLst/>
                <a:latin typeface="+mn-lt"/>
                <a:ea typeface="+mn-ea"/>
                <a:cs typeface="+mn-cs"/>
              </a:rPr>
              <a:t>Terr</a:t>
            </a:r>
            <a:r>
              <a:rPr lang="en-US" sz="1200" kern="1200" dirty="0" smtClean="0">
                <a:solidFill>
                  <a:schemeClr val="tx1"/>
                </a:solidFill>
                <a:effectLst/>
                <a:latin typeface="+mn-lt"/>
                <a:ea typeface="+mn-ea"/>
                <a:cs typeface="+mn-cs"/>
              </a:rPr>
              <a:t> defined two types of psychological trauma: </a:t>
            </a:r>
          </a:p>
          <a:p>
            <a:r>
              <a:rPr lang="en-US" sz="1200" kern="1200" dirty="0" smtClean="0">
                <a:solidFill>
                  <a:schemeClr val="tx1"/>
                </a:solidFill>
                <a:effectLst/>
                <a:latin typeface="+mn-lt"/>
                <a:ea typeface="+mn-ea"/>
                <a:cs typeface="+mn-cs"/>
              </a:rPr>
              <a:t>Type I, associated with a time-limited single traumatic event (accident, disaster, etc.), and </a:t>
            </a:r>
          </a:p>
          <a:p>
            <a:r>
              <a:rPr lang="en-US" sz="1200" kern="1200" dirty="0" smtClean="0">
                <a:solidFill>
                  <a:schemeClr val="tx1"/>
                </a:solidFill>
                <a:effectLst/>
                <a:latin typeface="+mn-lt"/>
                <a:ea typeface="+mn-ea"/>
                <a:cs typeface="+mn-cs"/>
              </a:rPr>
              <a:t>Type II, caused by long-standing or repeated exposure to traumatic events (abuse, torture, combat situation, etc.) (</a:t>
            </a:r>
            <a:r>
              <a:rPr lang="en-US" sz="1200" kern="1200" dirty="0" err="1" smtClean="0">
                <a:solidFill>
                  <a:schemeClr val="tx1"/>
                </a:solidFill>
                <a:effectLst/>
                <a:latin typeface="+mn-lt"/>
                <a:ea typeface="+mn-ea"/>
                <a:cs typeface="+mn-cs"/>
              </a:rPr>
              <a:t>Terr</a:t>
            </a:r>
            <a:r>
              <a:rPr lang="en-US" sz="1200" kern="1200" dirty="0" smtClean="0">
                <a:solidFill>
                  <a:schemeClr val="tx1"/>
                </a:solidFill>
                <a:effectLst/>
                <a:latin typeface="+mn-lt"/>
                <a:ea typeface="+mn-ea"/>
                <a:cs typeface="+mn-cs"/>
              </a:rPr>
              <a:t>, 1991). </a:t>
            </a:r>
          </a:p>
          <a:p>
            <a:r>
              <a:rPr lang="en-US" dirty="0" smtClean="0"/>
              <a:t>N.B.</a:t>
            </a:r>
            <a:r>
              <a:rPr lang="en-US" baseline="0" dirty="0" smtClean="0"/>
              <a:t> Exposure need not be direct!</a:t>
            </a:r>
          </a:p>
          <a:p>
            <a:endParaRPr lang="en-US" baseline="0" dirty="0" smtClean="0"/>
          </a:p>
        </p:txBody>
      </p:sp>
      <p:sp>
        <p:nvSpPr>
          <p:cNvPr id="4" name="Slide Number Placeholder 3"/>
          <p:cNvSpPr>
            <a:spLocks noGrp="1"/>
          </p:cNvSpPr>
          <p:nvPr>
            <p:ph type="sldNum" sz="quarter" idx="10"/>
          </p:nvPr>
        </p:nvSpPr>
        <p:spPr/>
        <p:txBody>
          <a:bodyPr/>
          <a:lstStyle/>
          <a:p>
            <a:fld id="{8BE46673-C549-6F4B-B00B-E45BB8C71152}" type="slidenum">
              <a:rPr lang="en-US" smtClean="0"/>
              <a:pPr/>
              <a:t>38</a:t>
            </a:fld>
            <a:endParaRPr lang="en-US"/>
          </a:p>
        </p:txBody>
      </p:sp>
    </p:spTree>
    <p:extLst>
      <p:ext uri="{BB962C8B-B14F-4D97-AF65-F5344CB8AC3E}">
        <p14:creationId xmlns:p14="http://schemas.microsoft.com/office/powerpoint/2010/main" val="248877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opposed to “</a:t>
            </a:r>
            <a:r>
              <a:rPr lang="en-US" sz="1200" kern="1200" dirty="0" err="1" smtClean="0">
                <a:solidFill>
                  <a:schemeClr val="tx1"/>
                </a:solidFill>
                <a:effectLst/>
                <a:latin typeface="+mn-lt"/>
                <a:ea typeface="+mn-ea"/>
                <a:cs typeface="+mn-cs"/>
              </a:rPr>
              <a:t>externalising</a:t>
            </a:r>
            <a:r>
              <a:rPr lang="en-US" sz="1200" kern="1200" dirty="0" smtClean="0">
                <a:solidFill>
                  <a:schemeClr val="tx1"/>
                </a:solidFill>
                <a:effectLst/>
                <a:latin typeface="+mn-lt"/>
                <a:ea typeface="+mn-ea"/>
                <a:cs typeface="+mn-cs"/>
              </a:rPr>
              <a:t>” or “</a:t>
            </a:r>
            <a:r>
              <a:rPr lang="en-US" sz="1200" kern="1200" dirty="0" err="1" smtClean="0">
                <a:solidFill>
                  <a:schemeClr val="tx1"/>
                </a:solidFill>
                <a:effectLst/>
                <a:latin typeface="+mn-lt"/>
                <a:ea typeface="+mn-ea"/>
                <a:cs typeface="+mn-cs"/>
              </a:rPr>
              <a:t>undercontrolled</a:t>
            </a:r>
            <a:r>
              <a:rPr lang="en-US" sz="1200" kern="1200" dirty="0" smtClean="0">
                <a:solidFill>
                  <a:schemeClr val="tx1"/>
                </a:solidFill>
                <a:effectLst/>
                <a:latin typeface="+mn-lt"/>
                <a:ea typeface="+mn-ea"/>
                <a:cs typeface="+mn-cs"/>
              </a:rPr>
              <a:t>” disorders” (such as conduct disorder) in which children tend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to externalize or act out inner conflict or emotions (e.g., through aggression)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internalizing disorders reflect problems within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self, such as fears, worrying and unhappiness, traditionally subsumed under the rubric of “neuroses”, "</a:t>
            </a:r>
            <a:r>
              <a:rPr lang="en-US" sz="1200" kern="1200" dirty="0" err="1" smtClean="0">
                <a:solidFill>
                  <a:schemeClr val="tx1"/>
                </a:solidFill>
                <a:effectLst/>
                <a:latin typeface="+mn-lt"/>
                <a:ea typeface="+mn-ea"/>
                <a:cs typeface="+mn-cs"/>
              </a:rPr>
              <a:t>overcontrolled</a:t>
            </a:r>
            <a:r>
              <a:rPr lang="en-US" sz="1200" kern="1200" dirty="0" smtClean="0">
                <a:solidFill>
                  <a:schemeClr val="tx1"/>
                </a:solidFill>
                <a:effectLst/>
                <a:latin typeface="+mn-lt"/>
                <a:ea typeface="+mn-ea"/>
                <a:cs typeface="+mn-cs"/>
              </a:rPr>
              <a:t>" or “</a:t>
            </a:r>
            <a:r>
              <a:rPr lang="en-US" sz="1200" kern="1200" dirty="0" err="1" smtClean="0">
                <a:solidFill>
                  <a:schemeClr val="tx1"/>
                </a:solidFill>
                <a:effectLst/>
                <a:latin typeface="+mn-lt"/>
                <a:ea typeface="+mn-ea"/>
                <a:cs typeface="+mn-cs"/>
              </a:rPr>
              <a:t>overinhibited</a:t>
            </a:r>
            <a:r>
              <a:rPr lang="en-US" sz="1200" kern="1200" dirty="0" smtClean="0">
                <a:solidFill>
                  <a:schemeClr val="tx1"/>
                </a:solidFill>
                <a:effectLst/>
                <a:latin typeface="+mn-lt"/>
                <a:ea typeface="+mn-ea"/>
                <a:cs typeface="+mn-cs"/>
              </a:rPr>
              <a:t>" problems. Children with </a:t>
            </a:r>
            <a:r>
              <a:rPr lang="en-US" sz="1200" kern="1200" dirty="0" err="1" smtClean="0">
                <a:solidFill>
                  <a:schemeClr val="tx1"/>
                </a:solidFill>
                <a:effectLst/>
                <a:latin typeface="+mn-lt"/>
                <a:ea typeface="+mn-ea"/>
                <a:cs typeface="+mn-cs"/>
              </a:rPr>
              <a:t>internalising</a:t>
            </a:r>
            <a:r>
              <a:rPr lang="en-US" sz="1200" kern="1200" dirty="0" smtClean="0">
                <a:solidFill>
                  <a:schemeClr val="tx1"/>
                </a:solidFill>
                <a:effectLst/>
                <a:latin typeface="+mn-lt"/>
                <a:ea typeface="+mn-ea"/>
                <a:cs typeface="+mn-cs"/>
              </a:rPr>
              <a:t> disorders tend to deal with problems and emotional conflict internally rather than acting them out. Internalizing disorders usually cause more distress to the child than to those around them, the opposite of what happens with externalizing disorders.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was not very many years ago that anxiety disorders in children were thought to be relatively rare and low impact conditions. As a result our empirical knowledge about child anxiety is less extensive than it is for the adult conditions. Nevertheless, the past 15 to 20 years have seen a dramatic increase in the number of studies examining child anxiety and we are now building a good understanding of the nature, development and treatment of these disorders. Even more recently interest has started to focus on possible prevention of anxiety and, given the overlap between anxiety and depression as well as the continuity from childhood into adulthood, this work has far-reaching implications for prevention of </a:t>
            </a:r>
            <a:r>
              <a:rPr lang="en-US" sz="1200" kern="1200" dirty="0" err="1" smtClean="0">
                <a:solidFill>
                  <a:schemeClr val="tx1"/>
                </a:solidFill>
                <a:effectLst/>
                <a:latin typeface="+mn-lt"/>
                <a:ea typeface="+mn-ea"/>
                <a:cs typeface="+mn-cs"/>
              </a:rPr>
              <a:t>internalising</a:t>
            </a:r>
            <a:r>
              <a:rPr lang="en-US" sz="1200" kern="1200" dirty="0" smtClean="0">
                <a:solidFill>
                  <a:schemeClr val="tx1"/>
                </a:solidFill>
                <a:effectLst/>
                <a:latin typeface="+mn-lt"/>
                <a:ea typeface="+mn-ea"/>
                <a:cs typeface="+mn-cs"/>
              </a:rPr>
              <a:t> difficulties right across the lifespan.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4</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smtClean="0">
              <a:ea typeface="ＭＳ Ｐゴシック" panose="020B0600070205080204" pitchFamily="34" charset="-128"/>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2876162-07FD-4F0C-AF7B-C7E03BE8FA4F}" type="slidenum">
              <a:rPr lang="en-US" altLang="tr-TR" smtClean="0">
                <a:latin typeface="Arial" panose="020B0604020202020204" pitchFamily="34" charset="0"/>
              </a:rPr>
              <a:pPr>
                <a:spcBef>
                  <a:spcPct val="0"/>
                </a:spcBef>
              </a:pPr>
              <a:t>39</a:t>
            </a:fld>
            <a:endParaRPr lang="en-US" altLang="tr-TR" smtClean="0">
              <a:latin typeface="Arial" panose="020B0604020202020204" pitchFamily="34" charset="0"/>
            </a:endParaRPr>
          </a:p>
        </p:txBody>
      </p:sp>
    </p:spTree>
    <p:extLst>
      <p:ext uri="{BB962C8B-B14F-4D97-AF65-F5344CB8AC3E}">
        <p14:creationId xmlns:p14="http://schemas.microsoft.com/office/powerpoint/2010/main" val="1965740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DSM 5 Changes: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evidence for a Type II trauma category was considered too weak to be included in the fifth edition of the Diagnostic and Statistical Manual of Mental Disorders (DSM-5) (American Psychiatric Association 2013; </a:t>
            </a:r>
            <a:r>
              <a:rPr lang="en-US" sz="1200" kern="1200" dirty="0" err="1" smtClean="0">
                <a:solidFill>
                  <a:schemeClr val="tx1"/>
                </a:solidFill>
                <a:effectLst/>
                <a:latin typeface="+mn-lt"/>
                <a:ea typeface="+mn-ea"/>
                <a:cs typeface="+mn-cs"/>
              </a:rPr>
              <a:t>Resick</a:t>
            </a:r>
            <a:r>
              <a:rPr lang="en-US" sz="1200" kern="1200" dirty="0" smtClean="0">
                <a:solidFill>
                  <a:schemeClr val="tx1"/>
                </a:solidFill>
                <a:effectLst/>
                <a:latin typeface="+mn-lt"/>
                <a:ea typeface="+mn-ea"/>
                <a:cs typeface="+mn-cs"/>
              </a:rPr>
              <a:t> et al, 2012). While in the fourth edition (DSM-IV) (American Psychiatric Association, 1994) traumatic events were defined as “</a:t>
            </a:r>
            <a:r>
              <a:rPr lang="en-US" sz="1200" i="1" kern="1200" dirty="0" smtClean="0">
                <a:solidFill>
                  <a:schemeClr val="tx1"/>
                </a:solidFill>
                <a:effectLst/>
                <a:latin typeface="+mn-lt"/>
                <a:ea typeface="+mn-ea"/>
                <a:cs typeface="+mn-cs"/>
              </a:rPr>
              <a:t>events that involve actual or threatened death or serious injury, or a threat to the physical integrity of oneself or others</a:t>
            </a:r>
            <a:r>
              <a:rPr lang="en-US" sz="1200" kern="1200" dirty="0" smtClean="0">
                <a:solidFill>
                  <a:schemeClr val="tx1"/>
                </a:solidFill>
                <a:effectLst/>
                <a:latin typeface="+mn-lt"/>
                <a:ea typeface="+mn-ea"/>
                <a:cs typeface="+mn-cs"/>
              </a:rPr>
              <a:t>” that are accompanied by a feeling of “</a:t>
            </a:r>
            <a:r>
              <a:rPr lang="en-US" sz="1200" i="1" kern="1200" dirty="0" smtClean="0">
                <a:solidFill>
                  <a:schemeClr val="tx1"/>
                </a:solidFill>
                <a:effectLst/>
                <a:latin typeface="+mn-lt"/>
                <a:ea typeface="+mn-ea"/>
                <a:cs typeface="+mn-cs"/>
              </a:rPr>
              <a:t>intense fear, helplessness, or horror,</a:t>
            </a:r>
            <a:r>
              <a:rPr lang="en-US" sz="1200" kern="1200" dirty="0" smtClean="0">
                <a:solidFill>
                  <a:schemeClr val="tx1"/>
                </a:solidFill>
                <a:effectLst/>
                <a:latin typeface="+mn-lt"/>
                <a:ea typeface="+mn-ea"/>
                <a:cs typeface="+mn-cs"/>
              </a:rPr>
              <a:t>” DSM-5 dropped the subjective reaction to the trauma required in DSM-IV (criterion A2) because evidence did not support the need for it to make a diagnosis of acute stress disorder (ASD) and posttraumatic stress disorder (PTSD) (Stoddard et al, in press). In the DSM-5 definition, traumatic events include not only direct exposure (i.e., being a victim) and witnessing a traumatic event, but also learning that the traumatic event(s) occurred to a close family member or close friend. The DSM-5 definition also includes </a:t>
            </a:r>
            <a:r>
              <a:rPr lang="en-US" sz="1200" i="1" kern="1200" dirty="0" smtClean="0">
                <a:solidFill>
                  <a:schemeClr val="tx1"/>
                </a:solidFill>
                <a:effectLst/>
                <a:latin typeface="+mn-lt"/>
                <a:ea typeface="+mn-ea"/>
                <a:cs typeface="+mn-cs"/>
              </a:rPr>
              <a:t>extreme and repeated exposure </a:t>
            </a:r>
            <a:r>
              <a:rPr lang="en-US" sz="1200" kern="1200" dirty="0" smtClean="0">
                <a:solidFill>
                  <a:schemeClr val="tx1"/>
                </a:solidFill>
                <a:effectLst/>
                <a:latin typeface="+mn-lt"/>
                <a:ea typeface="+mn-ea"/>
                <a:cs typeface="+mn-cs"/>
              </a:rPr>
              <a:t>to aversive details of the traumatic events (e.g., first responders collecting human remains), but excludes exposure through the media unless it is work related (e.g., police officers repeatedly viewing pictures and recordings of assault).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relation to children, an important addition to DSM-5 is the new criterion: “negative alterations in cognitions and mood associated with the traumatic event(s).” The “intrusive”, “avoidance”, and “arousal” categories of PTSD symptoms are retained (see section on clinical features below and Table F.4.1).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ASD and PTSD are no longer listed under the chapter on anxiety disorders, but as a distinct category: </a:t>
            </a:r>
            <a:r>
              <a:rPr lang="en-US" sz="1200" i="1" kern="1200" dirty="0" smtClean="0">
                <a:solidFill>
                  <a:schemeClr val="tx1"/>
                </a:solidFill>
                <a:effectLst/>
                <a:latin typeface="+mn-lt"/>
                <a:ea typeface="+mn-ea"/>
                <a:cs typeface="+mn-cs"/>
              </a:rPr>
              <a:t>Trauma and stressor-related disorders </a:t>
            </a:r>
            <a:r>
              <a:rPr lang="en-US" sz="1200" kern="1200" dirty="0" smtClean="0">
                <a:solidFill>
                  <a:schemeClr val="tx1"/>
                </a:solidFill>
                <a:effectLst/>
                <a:latin typeface="+mn-lt"/>
                <a:ea typeface="+mn-ea"/>
                <a:cs typeface="+mn-cs"/>
              </a:rPr>
              <a:t>(see Chapter A.9). In addition to ASD and PTSD, this category includes </a:t>
            </a:r>
            <a:r>
              <a:rPr lang="en-US" sz="1200" i="1" kern="1200" dirty="0" smtClean="0">
                <a:solidFill>
                  <a:schemeClr val="tx1"/>
                </a:solidFill>
                <a:effectLst/>
                <a:latin typeface="+mn-lt"/>
                <a:ea typeface="+mn-ea"/>
                <a:cs typeface="+mn-cs"/>
              </a:rPr>
              <a:t>reactive attachment disorder</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disinhibited social engagement disorder</a:t>
            </a:r>
            <a:r>
              <a:rPr lang="en-US" sz="1200" kern="1200" dirty="0" smtClean="0">
                <a:solidFill>
                  <a:schemeClr val="tx1"/>
                </a:solidFill>
                <a:effectLst/>
                <a:latin typeface="+mn-lt"/>
                <a:ea typeface="+mn-ea"/>
                <a:cs typeface="+mn-cs"/>
              </a:rPr>
              <a:t>, and quite importantly, </a:t>
            </a:r>
            <a:r>
              <a:rPr lang="en-US" sz="1200" i="1" kern="1200" dirty="0" smtClean="0">
                <a:solidFill>
                  <a:schemeClr val="tx1"/>
                </a:solidFill>
                <a:effectLst/>
                <a:latin typeface="+mn-lt"/>
                <a:ea typeface="+mn-ea"/>
                <a:cs typeface="+mn-cs"/>
              </a:rPr>
              <a:t>adjustment disorder</a:t>
            </a:r>
            <a:r>
              <a:rPr lang="en-US" sz="1200" kern="1200" dirty="0" smtClean="0">
                <a:solidFill>
                  <a:schemeClr val="tx1"/>
                </a:solidFill>
                <a:effectLst/>
                <a:latin typeface="+mn-lt"/>
                <a:ea typeface="+mn-ea"/>
                <a:cs typeface="+mn-cs"/>
              </a:rPr>
              <a:t>. Persistent complex bereavement disorder (also known as complicated grief or prolonged grief disorder) has been included in DSM-5 in the section on conditions for further study, but is also listed as a possible diagnosis as “</a:t>
            </a:r>
            <a:r>
              <a:rPr lang="en-US" sz="1200" i="1" kern="1200" dirty="0" smtClean="0">
                <a:solidFill>
                  <a:schemeClr val="tx1"/>
                </a:solidFill>
                <a:effectLst/>
                <a:latin typeface="+mn-lt"/>
                <a:ea typeface="+mn-ea"/>
                <a:cs typeface="+mn-cs"/>
              </a:rPr>
              <a:t>specified trauma and stressor-related disorders</a:t>
            </a:r>
            <a:r>
              <a:rPr lang="en-US" sz="1200" kern="1200" dirty="0" smtClean="0">
                <a:solidFill>
                  <a:schemeClr val="tx1"/>
                </a:solidFill>
                <a:effectLst/>
                <a:latin typeface="+mn-lt"/>
                <a:ea typeface="+mn-ea"/>
                <a:cs typeface="+mn-cs"/>
              </a:rPr>
              <a:t>” (APA, 2013). </a:t>
            </a:r>
            <a:endParaRPr lang="en-US" dirty="0" smtClean="0"/>
          </a:p>
          <a:p>
            <a:r>
              <a:rPr lang="en-US" sz="1200" kern="1200" dirty="0" smtClean="0">
                <a:solidFill>
                  <a:schemeClr val="tx1"/>
                </a:solidFill>
                <a:effectLst/>
                <a:latin typeface="+mn-lt"/>
                <a:ea typeface="+mn-ea"/>
                <a:cs typeface="+mn-cs"/>
              </a:rPr>
              <a:t>The epidemiologic and clinical research data presented in this chapter is limited to studies utilizing DSM-IV or earlier criteria; little research using DSM-5 criteria is currently available.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Of significance in DSM-5 is the addition of the developmentally modified PTSD subcategory of </a:t>
            </a:r>
            <a:r>
              <a:rPr lang="en-US" sz="1200" i="1" kern="1200" dirty="0" smtClean="0">
                <a:solidFill>
                  <a:schemeClr val="tx1"/>
                </a:solidFill>
                <a:effectLst/>
                <a:latin typeface="+mn-lt"/>
                <a:ea typeface="+mn-ea"/>
                <a:cs typeface="+mn-cs"/>
              </a:rPr>
              <a:t>posttraumatic stress disorder for children 6 years and younger</a:t>
            </a:r>
            <a:r>
              <a:rPr lang="en-US" sz="1200" kern="1200" dirty="0" smtClean="0">
                <a:solidFill>
                  <a:schemeClr val="tx1"/>
                </a:solidFill>
                <a:effectLst/>
                <a:latin typeface="+mn-lt"/>
                <a:ea typeface="+mn-ea"/>
                <a:cs typeface="+mn-cs"/>
              </a:rPr>
              <a:t>, which differs in important ways from the PTSD criteria for children older than 6 years. Especially significant for the diagnosis of PTSD in children aged 6 years and younger is that instead of the 7 symptoms required in older children and adults, only 3 symptoms are required, one each from the “intrusion”, “avoidance or negative cognitions” or “arousal” group of symptoms (see Table F.4.1).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40</a:t>
            </a:fld>
            <a:endParaRPr lang="en-US"/>
          </a:p>
        </p:txBody>
      </p:sp>
    </p:spTree>
    <p:extLst>
      <p:ext uri="{BB962C8B-B14F-4D97-AF65-F5344CB8AC3E}">
        <p14:creationId xmlns:p14="http://schemas.microsoft.com/office/powerpoint/2010/main" val="14174219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Traumatic experiences are common</a:t>
            </a:r>
          </a:p>
          <a:p>
            <a:r>
              <a:rPr lang="en-US" dirty="0" smtClean="0"/>
              <a:t>About 20% of children may suffer from PTSD following exposure to trauma</a:t>
            </a:r>
          </a:p>
          <a:p>
            <a:r>
              <a:rPr lang="en-US" dirty="0" smtClean="0"/>
              <a:t>Untreated symptoms may become chronic, causing much distress and disability </a:t>
            </a:r>
          </a:p>
          <a:p>
            <a:r>
              <a:rPr lang="en-US" dirty="0" smtClean="0"/>
              <a:t>You need to know how to deal with traumatized youths as some approaches may actually make matters worse.</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41</a:t>
            </a:fld>
            <a:endParaRPr lang="en-US"/>
          </a:p>
        </p:txBody>
      </p:sp>
    </p:spTree>
    <p:extLst>
      <p:ext uri="{BB962C8B-B14F-4D97-AF65-F5344CB8AC3E}">
        <p14:creationId xmlns:p14="http://schemas.microsoft.com/office/powerpoint/2010/main" val="25456427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Exposure to a traumatic event in this age group may lead to the development of various reactions ranging from relatively mild, causing minor disruptions in the child’s life, to severe and debilitating consequences. Most children and adolescents exposed to traumatic events will develop some psychological distress, which is generally short lived. In some, however, symptoms do not remit spontaneously and instead become clinically significant, persistent and impairing. </a:t>
            </a:r>
            <a:endParaRPr lang="en-US" dirty="0" smtClean="0"/>
          </a:p>
          <a:p>
            <a:r>
              <a:rPr lang="en-US" sz="1200" kern="1200" dirty="0" smtClean="0">
                <a:solidFill>
                  <a:schemeClr val="tx1"/>
                </a:solidFill>
                <a:effectLst/>
                <a:latin typeface="+mn-lt"/>
                <a:ea typeface="+mn-ea"/>
                <a:cs typeface="+mn-cs"/>
              </a:rPr>
              <a:t>Reactions to trauma exposure are defined according to their timeframe: immediate or </a:t>
            </a:r>
            <a:r>
              <a:rPr lang="en-US" sz="1200" kern="1200" dirty="0" err="1" smtClean="0">
                <a:solidFill>
                  <a:schemeClr val="tx1"/>
                </a:solidFill>
                <a:effectLst/>
                <a:latin typeface="+mn-lt"/>
                <a:ea typeface="+mn-ea"/>
                <a:cs typeface="+mn-cs"/>
              </a:rPr>
              <a:t>peri</a:t>
            </a:r>
            <a:r>
              <a:rPr lang="en-US" sz="1200" kern="1200" dirty="0" smtClean="0">
                <a:solidFill>
                  <a:schemeClr val="tx1"/>
                </a:solidFill>
                <a:effectLst/>
                <a:latin typeface="+mn-lt"/>
                <a:ea typeface="+mn-ea"/>
                <a:cs typeface="+mn-cs"/>
              </a:rPr>
              <a:t>-traumatic (lasting minutes to hours), ASD (lasting between two days and one month), and PTSD (when symptoms persist for more than one month).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42</a:t>
            </a:fld>
            <a:endParaRPr lang="en-US"/>
          </a:p>
        </p:txBody>
      </p:sp>
    </p:spTree>
    <p:extLst>
      <p:ext uri="{BB962C8B-B14F-4D97-AF65-F5344CB8AC3E}">
        <p14:creationId xmlns:p14="http://schemas.microsoft.com/office/powerpoint/2010/main" val="38244573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Children and adolescents may develop other psychiatric conditions after trauma exposure including depression, panic disorder, specific phobias (distinctively related to some aspect of the trauma), as well as behavioral and </a:t>
            </a:r>
            <a:r>
              <a:rPr lang="en-US" sz="1200" kern="1200" dirty="0" err="1" smtClean="0">
                <a:solidFill>
                  <a:schemeClr val="tx1"/>
                </a:solidFill>
                <a:effectLst/>
                <a:latin typeface="+mn-lt"/>
                <a:ea typeface="+mn-ea"/>
                <a:cs typeface="+mn-cs"/>
              </a:rPr>
              <a:t>attentional</a:t>
            </a:r>
            <a:r>
              <a:rPr lang="en-US" sz="1200" kern="1200" dirty="0" smtClean="0">
                <a:solidFill>
                  <a:schemeClr val="tx1"/>
                </a:solidFill>
                <a:effectLst/>
                <a:latin typeface="+mn-lt"/>
                <a:ea typeface="+mn-ea"/>
                <a:cs typeface="+mn-cs"/>
              </a:rPr>
              <a:t> problems (e.g., oppositional defiant disorder). Among preschoolers, other clinical presentations include developmental problems such as loss of previously mastered skills (regression), as well as the onset of fears not specifically associated with aspects of the trauma.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you see</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 freezer truck containing fish is left leaning against a tree in the front yard of a destroyed residence after Hurricane Katrina in Plaquemines Parish, Louisiana, US. FEMA photo/Andrea </a:t>
            </a:r>
            <a:r>
              <a:rPr lang="en-US" sz="1200" kern="1200" dirty="0" err="1" smtClean="0">
                <a:solidFill>
                  <a:schemeClr val="tx1"/>
                </a:solidFill>
                <a:effectLst/>
                <a:latin typeface="+mn-lt"/>
                <a:ea typeface="+mn-ea"/>
                <a:cs typeface="+mn-cs"/>
              </a:rPr>
              <a:t>Booher</a:t>
            </a:r>
            <a:r>
              <a:rPr lang="en-US" sz="1200" kern="1200" dirty="0" smtClean="0">
                <a:solidFill>
                  <a:schemeClr val="tx1"/>
                </a:solidFill>
                <a:effectLst/>
                <a:latin typeface="+mn-lt"/>
                <a:ea typeface="+mn-ea"/>
                <a:cs typeface="+mn-cs"/>
              </a:rPr>
              <a:t>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43</a:t>
            </a:fld>
            <a:endParaRPr lang="en-US"/>
          </a:p>
        </p:txBody>
      </p:sp>
    </p:spTree>
    <p:extLst>
      <p:ext uri="{BB962C8B-B14F-4D97-AF65-F5344CB8AC3E}">
        <p14:creationId xmlns:p14="http://schemas.microsoft.com/office/powerpoint/2010/main" val="3322481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Across studies of trauma-exposed adults, reported prevalence of ASD ranges from 7% to 59% (Bryant et al, 2008; </a:t>
            </a:r>
            <a:r>
              <a:rPr lang="en-US" sz="1200" kern="1200" dirty="0" err="1" smtClean="0">
                <a:solidFill>
                  <a:schemeClr val="tx1"/>
                </a:solidFill>
                <a:effectLst/>
                <a:latin typeface="+mn-lt"/>
                <a:ea typeface="+mn-ea"/>
                <a:cs typeface="+mn-cs"/>
              </a:rPr>
              <a:t>Elklit</a:t>
            </a:r>
            <a:r>
              <a:rPr lang="en-US" sz="1200" kern="1200" dirty="0" smtClean="0">
                <a:solidFill>
                  <a:schemeClr val="tx1"/>
                </a:solidFill>
                <a:effectLst/>
                <a:latin typeface="+mn-lt"/>
                <a:ea typeface="+mn-ea"/>
                <a:cs typeface="+mn-cs"/>
              </a:rPr>
              <a:t> &amp; Christiansen, 2010) with a mean prevalence of 17.4% (Bryant, 2011). These figures, however, are somewhat lower among children, with reported rates around 8-10% in industrialized countries (</a:t>
            </a:r>
            <a:r>
              <a:rPr lang="en-US" sz="1200" kern="1200" dirty="0" err="1" smtClean="0">
                <a:solidFill>
                  <a:schemeClr val="tx1"/>
                </a:solidFill>
                <a:effectLst/>
                <a:latin typeface="+mn-lt"/>
                <a:ea typeface="+mn-ea"/>
                <a:cs typeface="+mn-cs"/>
              </a:rPr>
              <a:t>Kassam</a:t>
            </a:r>
            <a:r>
              <a:rPr lang="en-US" sz="1200" kern="1200" dirty="0" smtClean="0">
                <a:solidFill>
                  <a:schemeClr val="tx1"/>
                </a:solidFill>
                <a:effectLst/>
                <a:latin typeface="+mn-lt"/>
                <a:ea typeface="+mn-ea"/>
                <a:cs typeface="+mn-cs"/>
              </a:rPr>
              <a:t>-Adams &amp; Winston, 2004; Bryant et al, 2007; </a:t>
            </a:r>
            <a:r>
              <a:rPr lang="en-US" sz="1200" kern="1200" dirty="0" err="1" smtClean="0">
                <a:solidFill>
                  <a:schemeClr val="tx1"/>
                </a:solidFill>
                <a:effectLst/>
                <a:latin typeface="+mn-lt"/>
                <a:ea typeface="+mn-ea"/>
                <a:cs typeface="+mn-cs"/>
              </a:rPr>
              <a:t>Dalgleish</a:t>
            </a:r>
            <a:r>
              <a:rPr lang="en-US" sz="1200" kern="1200" dirty="0" smtClean="0">
                <a:solidFill>
                  <a:schemeClr val="tx1"/>
                </a:solidFill>
                <a:effectLst/>
                <a:latin typeface="+mn-lt"/>
                <a:ea typeface="+mn-ea"/>
                <a:cs typeface="+mn-cs"/>
              </a:rPr>
              <a:t> et al, 2008). </a:t>
            </a:r>
          </a:p>
          <a:p>
            <a:r>
              <a:rPr lang="en-US" sz="1200" kern="1200" dirty="0" smtClean="0">
                <a:solidFill>
                  <a:schemeClr val="tx1"/>
                </a:solidFill>
                <a:effectLst/>
                <a:latin typeface="+mn-lt"/>
                <a:ea typeface="+mn-ea"/>
                <a:cs typeface="+mn-cs"/>
              </a:rPr>
              <a:t>In the US, between 7% and 10% of individuals may suffer from PTSD in their lifetime, while reported 12-month prevalence among adults is approximately 4% (Kessler et al, 2005a; 2005b). In adults, incidence rate (percentage of new cases) of PTSD following a trauma vary greatly (Breslau et al, 1998), determined by a range of factors such as the type of trauma, trauma severity, previous exposure to trauma, the presence of prior mood or anxiety disorders, and elevated </a:t>
            </a:r>
            <a:r>
              <a:rPr lang="en-US" sz="1200" kern="1200" dirty="0" err="1" smtClean="0">
                <a:solidFill>
                  <a:schemeClr val="tx1"/>
                </a:solidFill>
                <a:effectLst/>
                <a:latin typeface="+mn-lt"/>
                <a:ea typeface="+mn-ea"/>
                <a:cs typeface="+mn-cs"/>
              </a:rPr>
              <a:t>peri</a:t>
            </a:r>
            <a:r>
              <a:rPr lang="en-US" sz="1200" kern="1200" dirty="0" smtClean="0">
                <a:solidFill>
                  <a:schemeClr val="tx1"/>
                </a:solidFill>
                <a:effectLst/>
                <a:latin typeface="+mn-lt"/>
                <a:ea typeface="+mn-ea"/>
                <a:cs typeface="+mn-cs"/>
              </a:rPr>
              <a:t>- traumatic reactions (</a:t>
            </a:r>
            <a:r>
              <a:rPr lang="en-US" sz="1200" kern="1200" dirty="0" err="1" smtClean="0">
                <a:solidFill>
                  <a:schemeClr val="tx1"/>
                </a:solidFill>
                <a:effectLst/>
                <a:latin typeface="+mn-lt"/>
                <a:ea typeface="+mn-ea"/>
                <a:cs typeface="+mn-cs"/>
              </a:rPr>
              <a:t>Brewin</a:t>
            </a:r>
            <a:r>
              <a:rPr lang="en-US" sz="1200" kern="1200" dirty="0" smtClean="0">
                <a:solidFill>
                  <a:schemeClr val="tx1"/>
                </a:solidFill>
                <a:effectLst/>
                <a:latin typeface="+mn-lt"/>
                <a:ea typeface="+mn-ea"/>
                <a:cs typeface="+mn-cs"/>
              </a:rPr>
              <a:t> et al, 2000; </a:t>
            </a:r>
            <a:r>
              <a:rPr lang="en-US" sz="1200" kern="1200" dirty="0" err="1" smtClean="0">
                <a:solidFill>
                  <a:schemeClr val="tx1"/>
                </a:solidFill>
                <a:effectLst/>
                <a:latin typeface="+mn-lt"/>
                <a:ea typeface="+mn-ea"/>
                <a:cs typeface="+mn-cs"/>
              </a:rPr>
              <a:t>Ozer</a:t>
            </a:r>
            <a:r>
              <a:rPr lang="en-US" sz="1200" kern="1200" dirty="0" smtClean="0">
                <a:solidFill>
                  <a:schemeClr val="tx1"/>
                </a:solidFill>
                <a:effectLst/>
                <a:latin typeface="+mn-lt"/>
                <a:ea typeface="+mn-ea"/>
                <a:cs typeface="+mn-cs"/>
              </a:rPr>
              <a:t> et al, 2003). Rates of PTSD among child and adolescent survivors of disasters vary widely depending on the studied population and the measures used to assess diagnosis, with rates ranging from 1% to 60% (Wang et al, 2013). </a:t>
            </a:r>
            <a:endParaRPr lang="en-US" dirty="0" smtClean="0"/>
          </a:p>
          <a:p>
            <a:r>
              <a:rPr lang="en-US" sz="1200" kern="1200" dirty="0" smtClean="0">
                <a:solidFill>
                  <a:schemeClr val="tx1"/>
                </a:solidFill>
                <a:effectLst/>
                <a:latin typeface="+mn-lt"/>
                <a:ea typeface="+mn-ea"/>
                <a:cs typeface="+mn-cs"/>
              </a:rPr>
              <a:t>While prior data found that as many as 36% of children and adolescents exposed to a range of traumatic events were diagnosed with PTSD (Fletcher, 1996c), a recent meta-analysis reported that the rate of PTSD among children after trauma exposure is approximately 16% (</a:t>
            </a:r>
            <a:r>
              <a:rPr lang="en-US" sz="1200" kern="1200" dirty="0" err="1" smtClean="0">
                <a:solidFill>
                  <a:schemeClr val="tx1"/>
                </a:solidFill>
                <a:effectLst/>
                <a:latin typeface="+mn-lt"/>
                <a:ea typeface="+mn-ea"/>
                <a:cs typeface="+mn-cs"/>
              </a:rPr>
              <a:t>Alisic</a:t>
            </a:r>
            <a:r>
              <a:rPr lang="en-US" sz="1200" kern="1200" dirty="0" smtClean="0">
                <a:solidFill>
                  <a:schemeClr val="tx1"/>
                </a:solidFill>
                <a:effectLst/>
                <a:latin typeface="+mn-lt"/>
                <a:ea typeface="+mn-ea"/>
                <a:cs typeface="+mn-cs"/>
              </a:rPr>
              <a:t> et al, in press). A large epidemiological survey in the US found a lifetime prevalence rate for PTSD of 4.7% among adolescents (McLaughlin et al, 2013), with higher rates among females (7.3%) than males (2.2%).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pPr/>
              <a:t>44</a:t>
            </a:fld>
            <a:endParaRPr lang="en-US"/>
          </a:p>
        </p:txBody>
      </p:sp>
    </p:spTree>
    <p:extLst>
      <p:ext uri="{BB962C8B-B14F-4D97-AF65-F5344CB8AC3E}">
        <p14:creationId xmlns:p14="http://schemas.microsoft.com/office/powerpoint/2010/main" val="767966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confronted with a traumatic event, children and adolescents often show immediate psychological responses. Reactions experienced during and immediately after trauma are called </a:t>
            </a:r>
            <a:r>
              <a:rPr lang="en-US" sz="1200" kern="1200" dirty="0" err="1" smtClean="0">
                <a:solidFill>
                  <a:schemeClr val="tx1"/>
                </a:solidFill>
                <a:effectLst/>
                <a:latin typeface="+mn-lt"/>
                <a:ea typeface="+mn-ea"/>
                <a:cs typeface="+mn-cs"/>
              </a:rPr>
              <a:t>peritraumatic</a:t>
            </a:r>
            <a:r>
              <a:rPr lang="en-US" sz="1200" kern="1200" dirty="0" smtClean="0">
                <a:solidFill>
                  <a:schemeClr val="tx1"/>
                </a:solidFill>
                <a:effectLst/>
                <a:latin typeface="+mn-lt"/>
                <a:ea typeface="+mn-ea"/>
                <a:cs typeface="+mn-cs"/>
              </a:rPr>
              <a:t> and have been identified as robust predictors of the development of PTSD in adults (</a:t>
            </a:r>
            <a:r>
              <a:rPr lang="en-US" sz="1200" kern="1200" dirty="0" err="1" smtClean="0">
                <a:solidFill>
                  <a:schemeClr val="tx1"/>
                </a:solidFill>
                <a:effectLst/>
                <a:latin typeface="+mn-lt"/>
                <a:ea typeface="+mn-ea"/>
                <a:cs typeface="+mn-cs"/>
              </a:rPr>
              <a:t>Brewin</a:t>
            </a:r>
            <a:r>
              <a:rPr lang="en-US" sz="1200" kern="1200" dirty="0" smtClean="0">
                <a:solidFill>
                  <a:schemeClr val="tx1"/>
                </a:solidFill>
                <a:effectLst/>
                <a:latin typeface="+mn-lt"/>
                <a:ea typeface="+mn-ea"/>
                <a:cs typeface="+mn-cs"/>
              </a:rPr>
              <a:t> et al, 2000; </a:t>
            </a:r>
            <a:r>
              <a:rPr lang="en-US" sz="1200" kern="1200" dirty="0" err="1" smtClean="0">
                <a:solidFill>
                  <a:schemeClr val="tx1"/>
                </a:solidFill>
                <a:effectLst/>
                <a:latin typeface="+mn-lt"/>
                <a:ea typeface="+mn-ea"/>
                <a:cs typeface="+mn-cs"/>
              </a:rPr>
              <a:t>Ozer</a:t>
            </a:r>
            <a:r>
              <a:rPr lang="en-US" sz="1200" kern="1200" dirty="0" smtClean="0">
                <a:solidFill>
                  <a:schemeClr val="tx1"/>
                </a:solidFill>
                <a:effectLst/>
                <a:latin typeface="+mn-lt"/>
                <a:ea typeface="+mn-ea"/>
                <a:cs typeface="+mn-cs"/>
              </a:rPr>
              <a:t> et al, 2003). Two types of </a:t>
            </a:r>
            <a:r>
              <a:rPr lang="en-US" sz="1200" kern="1200" dirty="0" err="1" smtClean="0">
                <a:solidFill>
                  <a:schemeClr val="tx1"/>
                </a:solidFill>
                <a:effectLst/>
                <a:latin typeface="+mn-lt"/>
                <a:ea typeface="+mn-ea"/>
                <a:cs typeface="+mn-cs"/>
              </a:rPr>
              <a:t>peritraumatic</a:t>
            </a:r>
            <a:r>
              <a:rPr lang="en-US" sz="1200" kern="1200" dirty="0" smtClean="0">
                <a:solidFill>
                  <a:schemeClr val="tx1"/>
                </a:solidFill>
                <a:effectLst/>
                <a:latin typeface="+mn-lt"/>
                <a:ea typeface="+mn-ea"/>
                <a:cs typeface="+mn-cs"/>
              </a:rPr>
              <a:t> reactions have been described: </a:t>
            </a:r>
            <a:r>
              <a:rPr lang="en-US" sz="1200" kern="1200" dirty="0" err="1" smtClean="0">
                <a:solidFill>
                  <a:schemeClr val="tx1"/>
                </a:solidFill>
                <a:effectLst/>
                <a:latin typeface="+mn-lt"/>
                <a:ea typeface="+mn-ea"/>
                <a:cs typeface="+mn-cs"/>
              </a:rPr>
              <a:t>peritraumatic</a:t>
            </a:r>
            <a:r>
              <a:rPr lang="en-US" sz="1200" kern="1200" dirty="0" smtClean="0">
                <a:solidFill>
                  <a:schemeClr val="tx1"/>
                </a:solidFill>
                <a:effectLst/>
                <a:latin typeface="+mn-lt"/>
                <a:ea typeface="+mn-ea"/>
                <a:cs typeface="+mn-cs"/>
              </a:rPr>
              <a:t> distress and </a:t>
            </a:r>
            <a:r>
              <a:rPr lang="en-US" sz="1200" kern="1200" dirty="0" err="1" smtClean="0">
                <a:solidFill>
                  <a:schemeClr val="tx1"/>
                </a:solidFill>
                <a:effectLst/>
                <a:latin typeface="+mn-lt"/>
                <a:ea typeface="+mn-ea"/>
                <a:cs typeface="+mn-cs"/>
              </a:rPr>
              <a:t>peritraumatic</a:t>
            </a:r>
            <a:r>
              <a:rPr lang="en-US" sz="1200" kern="1200" dirty="0" smtClean="0">
                <a:solidFill>
                  <a:schemeClr val="tx1"/>
                </a:solidFill>
                <a:effectLst/>
                <a:latin typeface="+mn-lt"/>
                <a:ea typeface="+mn-ea"/>
                <a:cs typeface="+mn-cs"/>
              </a:rPr>
              <a:t> dissociation. </a:t>
            </a:r>
            <a:endParaRPr lang="en-US" dirty="0" smtClean="0"/>
          </a:p>
          <a:p>
            <a:r>
              <a:rPr lang="en-US" sz="1200" i="1" kern="1200" dirty="0" err="1" smtClean="0">
                <a:solidFill>
                  <a:schemeClr val="tx1"/>
                </a:solidFill>
                <a:effectLst/>
                <a:latin typeface="+mn-lt"/>
                <a:ea typeface="+mn-ea"/>
                <a:cs typeface="+mn-cs"/>
              </a:rPr>
              <a:t>Peritraumatic</a:t>
            </a:r>
            <a:r>
              <a:rPr lang="en-US" sz="1200" i="1" kern="1200" dirty="0" smtClean="0">
                <a:solidFill>
                  <a:schemeClr val="tx1"/>
                </a:solidFill>
                <a:effectLst/>
                <a:latin typeface="+mn-lt"/>
                <a:ea typeface="+mn-ea"/>
                <a:cs typeface="+mn-cs"/>
              </a:rPr>
              <a:t> distress </a:t>
            </a:r>
            <a:r>
              <a:rPr lang="en-US" sz="1200" kern="1200" dirty="0" smtClean="0">
                <a:solidFill>
                  <a:schemeClr val="tx1"/>
                </a:solidFill>
                <a:effectLst/>
                <a:latin typeface="+mn-lt"/>
                <a:ea typeface="+mn-ea"/>
                <a:cs typeface="+mn-cs"/>
              </a:rPr>
              <a:t>was introduced as a measure of the intensity of DSM- IV PTSD (Brunet et al, 2001), and indexes emotional (e.g., fear, horror) and physical (e.g., loss of bowel control) reactions experienced during or immediately after exposure to a traumatic event. </a:t>
            </a:r>
            <a:r>
              <a:rPr lang="en-US" sz="1200" kern="1200" dirty="0" err="1" smtClean="0">
                <a:solidFill>
                  <a:schemeClr val="tx1"/>
                </a:solidFill>
                <a:effectLst/>
                <a:latin typeface="+mn-lt"/>
                <a:ea typeface="+mn-ea"/>
                <a:cs typeface="+mn-cs"/>
              </a:rPr>
              <a:t>Peritraumatic</a:t>
            </a:r>
            <a:r>
              <a:rPr lang="en-US" sz="1200" kern="1200" dirty="0" smtClean="0">
                <a:solidFill>
                  <a:schemeClr val="tx1"/>
                </a:solidFill>
                <a:effectLst/>
                <a:latin typeface="+mn-lt"/>
                <a:ea typeface="+mn-ea"/>
                <a:cs typeface="+mn-cs"/>
              </a:rPr>
              <a:t> distress can be measured with the 13-item </a:t>
            </a:r>
            <a:r>
              <a:rPr lang="en-US" sz="1200" i="1" kern="1200" dirty="0" err="1" smtClean="0">
                <a:solidFill>
                  <a:schemeClr val="tx1"/>
                </a:solidFill>
                <a:effectLst/>
                <a:latin typeface="+mn-lt"/>
                <a:ea typeface="+mn-ea"/>
                <a:cs typeface="+mn-cs"/>
              </a:rPr>
              <a:t>Peritraumatic</a:t>
            </a:r>
            <a:r>
              <a:rPr lang="en-US" sz="1200" i="1" kern="1200" dirty="0" smtClean="0">
                <a:solidFill>
                  <a:schemeClr val="tx1"/>
                </a:solidFill>
                <a:effectLst/>
                <a:latin typeface="+mn-lt"/>
                <a:ea typeface="+mn-ea"/>
                <a:cs typeface="+mn-cs"/>
              </a:rPr>
              <a:t> Distress Inventory </a:t>
            </a:r>
            <a:r>
              <a:rPr lang="en-US" sz="1200" kern="1200" dirty="0" smtClean="0">
                <a:solidFill>
                  <a:schemeClr val="tx1"/>
                </a:solidFill>
                <a:effectLst/>
                <a:latin typeface="+mn-lt"/>
                <a:ea typeface="+mn-ea"/>
                <a:cs typeface="+mn-cs"/>
              </a:rPr>
              <a:t>(PDI) (Brunet et al, 2001) that evaluates feelings of helplessness, sadness, guilt, shame, frustration, fright, horror, passing out, worry for others, loss of bowel and bladder control, physical reactions, and thoughts of dying (Appendix F.4.1). </a:t>
            </a:r>
            <a:endParaRPr lang="en-US" dirty="0" smtClean="0"/>
          </a:p>
          <a:p>
            <a:r>
              <a:rPr lang="en-US" sz="1200" i="1" kern="1200" dirty="0" err="1" smtClean="0">
                <a:solidFill>
                  <a:schemeClr val="tx1"/>
                </a:solidFill>
                <a:effectLst/>
                <a:latin typeface="+mn-lt"/>
                <a:ea typeface="+mn-ea"/>
                <a:cs typeface="+mn-cs"/>
              </a:rPr>
              <a:t>Peritraumatic</a:t>
            </a:r>
            <a:r>
              <a:rPr lang="en-US" sz="1200" i="1" kern="1200" dirty="0" smtClean="0">
                <a:solidFill>
                  <a:schemeClr val="tx1"/>
                </a:solidFill>
                <a:effectLst/>
                <a:latin typeface="+mn-lt"/>
                <a:ea typeface="+mn-ea"/>
                <a:cs typeface="+mn-cs"/>
              </a:rPr>
              <a:t> dissociation </a:t>
            </a:r>
            <a:r>
              <a:rPr lang="en-US" sz="1200" kern="1200" dirty="0" smtClean="0">
                <a:solidFill>
                  <a:schemeClr val="tx1"/>
                </a:solidFill>
                <a:effectLst/>
                <a:latin typeface="+mn-lt"/>
                <a:ea typeface="+mn-ea"/>
                <a:cs typeface="+mn-cs"/>
              </a:rPr>
              <a:t>refers to alterations in the experience of time, place and persons during or immediately after exposure to trauma (</a:t>
            </a:r>
            <a:r>
              <a:rPr lang="en-US" sz="1200" kern="1200" dirty="0" err="1" smtClean="0">
                <a:solidFill>
                  <a:schemeClr val="tx1"/>
                </a:solidFill>
                <a:effectLst/>
                <a:latin typeface="+mn-lt"/>
                <a:ea typeface="+mn-ea"/>
                <a:cs typeface="+mn-cs"/>
              </a:rPr>
              <a:t>Marmar</a:t>
            </a:r>
            <a:r>
              <a:rPr lang="en-US" sz="1200" kern="1200" dirty="0" smtClean="0">
                <a:solidFill>
                  <a:schemeClr val="tx1"/>
                </a:solidFill>
                <a:effectLst/>
                <a:latin typeface="+mn-lt"/>
                <a:ea typeface="+mn-ea"/>
                <a:cs typeface="+mn-cs"/>
              </a:rPr>
              <a:t> et al, 1994) and is assessed by the 10-item </a:t>
            </a:r>
            <a:r>
              <a:rPr lang="en-US" sz="1200" i="1" kern="1200" dirty="0" err="1" smtClean="0">
                <a:solidFill>
                  <a:schemeClr val="tx1"/>
                </a:solidFill>
                <a:effectLst/>
                <a:latin typeface="+mn-lt"/>
                <a:ea typeface="+mn-ea"/>
                <a:cs typeface="+mn-cs"/>
              </a:rPr>
              <a:t>Peritraumatic</a:t>
            </a:r>
            <a:r>
              <a:rPr lang="en-US" sz="1200" i="1" kern="1200" dirty="0" smtClean="0">
                <a:solidFill>
                  <a:schemeClr val="tx1"/>
                </a:solidFill>
                <a:effectLst/>
                <a:latin typeface="+mn-lt"/>
                <a:ea typeface="+mn-ea"/>
                <a:cs typeface="+mn-cs"/>
              </a:rPr>
              <a:t> Dissociative Experiences Questionnaire </a:t>
            </a:r>
            <a:r>
              <a:rPr lang="en-US" sz="1200" kern="1200" dirty="0" smtClean="0">
                <a:solidFill>
                  <a:schemeClr val="tx1"/>
                </a:solidFill>
                <a:effectLst/>
                <a:latin typeface="+mn-lt"/>
                <a:ea typeface="+mn-ea"/>
                <a:cs typeface="+mn-cs"/>
              </a:rPr>
              <a:t>(PDEQ). The PDEQ includes items measuring blanking out, a feeling that one is on autopilot, time distortion (“slow motion”), depersonalization (feeling of watching oneself act while having no control over the situation), </a:t>
            </a:r>
            <a:r>
              <a:rPr lang="en-US" sz="1200" kern="1200" dirty="0" err="1" smtClean="0">
                <a:solidFill>
                  <a:schemeClr val="tx1"/>
                </a:solidFill>
                <a:effectLst/>
                <a:latin typeface="+mn-lt"/>
                <a:ea typeface="+mn-ea"/>
                <a:cs typeface="+mn-cs"/>
              </a:rPr>
              <a:t>derealization</a:t>
            </a:r>
            <a:r>
              <a:rPr lang="en-US" sz="1200" kern="1200" dirty="0" smtClean="0">
                <a:solidFill>
                  <a:schemeClr val="tx1"/>
                </a:solidFill>
                <a:effectLst/>
                <a:latin typeface="+mn-lt"/>
                <a:ea typeface="+mn-ea"/>
                <a:cs typeface="+mn-cs"/>
              </a:rPr>
              <a:t> (a feeling of strangeness and unreality of the external world), confusion, amnesia, and reduced awareness (Appendix F.4.2). </a:t>
            </a:r>
            <a:endParaRPr lang="en-US" dirty="0" smtClean="0"/>
          </a:p>
          <a:p>
            <a:r>
              <a:rPr lang="en-US" sz="1200" kern="1200" dirty="0" smtClean="0">
                <a:solidFill>
                  <a:schemeClr val="tx1"/>
                </a:solidFill>
                <a:effectLst/>
                <a:latin typeface="+mn-lt"/>
                <a:ea typeface="+mn-ea"/>
                <a:cs typeface="+mn-cs"/>
              </a:rPr>
              <a:t>Both the PDI and the PDEQ have been validated in children (Bui et al, 2011), and both </a:t>
            </a:r>
            <a:r>
              <a:rPr lang="en-US" sz="1200" kern="1200" dirty="0" err="1" smtClean="0">
                <a:solidFill>
                  <a:schemeClr val="tx1"/>
                </a:solidFill>
                <a:effectLst/>
                <a:latin typeface="+mn-lt"/>
                <a:ea typeface="+mn-ea"/>
                <a:cs typeface="+mn-cs"/>
              </a:rPr>
              <a:t>peritraumatic</a:t>
            </a:r>
            <a:r>
              <a:rPr lang="en-US" sz="1200" kern="1200" dirty="0" smtClean="0">
                <a:solidFill>
                  <a:schemeClr val="tx1"/>
                </a:solidFill>
                <a:effectLst/>
                <a:latin typeface="+mn-lt"/>
                <a:ea typeface="+mn-ea"/>
                <a:cs typeface="+mn-cs"/>
              </a:rPr>
              <a:t> distress and dissociation have been shown to be associated with the development of PTSD symptoms in children (Bui et al, 2010a).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45</a:t>
            </a:fld>
            <a:endParaRPr lang="en-US"/>
          </a:p>
        </p:txBody>
      </p:sp>
    </p:spTree>
    <p:extLst>
      <p:ext uri="{BB962C8B-B14F-4D97-AF65-F5344CB8AC3E}">
        <p14:creationId xmlns:p14="http://schemas.microsoft.com/office/powerpoint/2010/main" val="25135017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Early psychological reactions to trauma exposure are described under the label “acute stress reaction” (ASR) in the 10th edition of the International Classification of Diseases (ICD-10) (World Health Organization, 1992), and under “acute stress disorder” (ASD) in DSM-5. While both ASR and ASD descriptions are similar, they differ slightly on their timeframe (onset two days post-trauma exposure for ASR, three days for ASD). We focus on ASD as research and evidence-based recommendations have been mostly conducted using DSM criteria. </a:t>
            </a:r>
          </a:p>
          <a:p>
            <a:endParaRPr lang="en-US" dirty="0" smtClean="0"/>
          </a:p>
          <a:p>
            <a:r>
              <a:rPr lang="en-US" sz="1200" kern="1200" dirty="0" smtClean="0">
                <a:solidFill>
                  <a:schemeClr val="tx1"/>
                </a:solidFill>
                <a:effectLst/>
                <a:latin typeface="+mn-lt"/>
                <a:ea typeface="+mn-ea"/>
                <a:cs typeface="+mn-cs"/>
              </a:rPr>
              <a:t>ASD was introduced in DSM-IV in order to differentiate short-lived distressing and impairing reactions to trauma from PTSD (</a:t>
            </a:r>
            <a:r>
              <a:rPr lang="en-US" sz="1200" kern="1200" dirty="0" err="1" smtClean="0">
                <a:solidFill>
                  <a:schemeClr val="tx1"/>
                </a:solidFill>
                <a:effectLst/>
                <a:latin typeface="+mn-lt"/>
                <a:ea typeface="+mn-ea"/>
                <a:cs typeface="+mn-cs"/>
              </a:rPr>
              <a:t>Koopman</a:t>
            </a:r>
            <a:r>
              <a:rPr lang="en-US" sz="1200" kern="1200" dirty="0" smtClean="0">
                <a:solidFill>
                  <a:schemeClr val="tx1"/>
                </a:solidFill>
                <a:effectLst/>
                <a:latin typeface="+mn-lt"/>
                <a:ea typeface="+mn-ea"/>
                <a:cs typeface="+mn-cs"/>
              </a:rPr>
              <a:t> et al, 1995), as well as to identify individuals at risk for PTSD one month later (Spiegel et al, 1996). In DSM-5, a diagnosis of ASD requires exposure to a traumatic event (i.e., exposure to death or threatened death, actual or threatened serious injury, or actual or threatened sexual violation) and the main diagnostic criterion requires meeting 9 of 14 symptoms (in any particular cluster), including symptoms of </a:t>
            </a:r>
            <a:r>
              <a:rPr lang="en-US" sz="1200" i="1" kern="1200" dirty="0" smtClean="0">
                <a:solidFill>
                  <a:schemeClr val="tx1"/>
                </a:solidFill>
                <a:effectLst/>
                <a:latin typeface="+mn-lt"/>
                <a:ea typeface="+mn-ea"/>
                <a:cs typeface="+mn-cs"/>
              </a:rPr>
              <a:t>intrusion </a:t>
            </a:r>
            <a:r>
              <a:rPr lang="en-US" sz="1200" kern="1200" dirty="0" smtClean="0">
                <a:solidFill>
                  <a:schemeClr val="tx1"/>
                </a:solidFill>
                <a:effectLst/>
                <a:latin typeface="+mn-lt"/>
                <a:ea typeface="+mn-ea"/>
                <a:cs typeface="+mn-cs"/>
              </a:rPr>
              <a:t>(i.e., recurrent distressing dreams, recurrent distressing memories of the trauma, intense or prolonged distress upon exposure to reminders, and physiological reactions to reminders); </a:t>
            </a:r>
            <a:r>
              <a:rPr lang="en-US" sz="1200" i="1" kern="1200" dirty="0" smtClean="0">
                <a:solidFill>
                  <a:schemeClr val="tx1"/>
                </a:solidFill>
                <a:effectLst/>
                <a:latin typeface="+mn-lt"/>
                <a:ea typeface="+mn-ea"/>
                <a:cs typeface="+mn-cs"/>
              </a:rPr>
              <a:t>dissociative symptoms </a:t>
            </a:r>
            <a:r>
              <a:rPr lang="en-US" sz="1200" kern="1200" dirty="0" smtClean="0">
                <a:solidFill>
                  <a:schemeClr val="tx1"/>
                </a:solidFill>
                <a:effectLst/>
                <a:latin typeface="+mn-lt"/>
                <a:ea typeface="+mn-ea"/>
                <a:cs typeface="+mn-cs"/>
              </a:rPr>
              <a:t>(i.e., </a:t>
            </a:r>
            <a:r>
              <a:rPr lang="en-US" sz="1200" kern="1200" dirty="0" err="1" smtClean="0">
                <a:solidFill>
                  <a:schemeClr val="tx1"/>
                </a:solidFill>
                <a:effectLst/>
                <a:latin typeface="+mn-lt"/>
                <a:ea typeface="+mn-ea"/>
                <a:cs typeface="+mn-cs"/>
              </a:rPr>
              <a:t>derealization</a:t>
            </a:r>
            <a:r>
              <a:rPr lang="en-US" sz="1200" kern="1200" dirty="0" smtClean="0">
                <a:solidFill>
                  <a:schemeClr val="tx1"/>
                </a:solidFill>
                <a:effectLst/>
                <a:latin typeface="+mn-lt"/>
                <a:ea typeface="+mn-ea"/>
                <a:cs typeface="+mn-cs"/>
              </a:rPr>
              <a:t>, emotional numbing and inability to remember an aspect of the trauma (typically dissociative amnesia)); </a:t>
            </a:r>
            <a:r>
              <a:rPr lang="en-US" sz="1200" i="1" kern="1200" dirty="0" smtClean="0">
                <a:solidFill>
                  <a:schemeClr val="tx1"/>
                </a:solidFill>
                <a:effectLst/>
                <a:latin typeface="+mn-lt"/>
                <a:ea typeface="+mn-ea"/>
                <a:cs typeface="+mn-cs"/>
              </a:rPr>
              <a:t>avoidance symptoms </a:t>
            </a:r>
            <a:r>
              <a:rPr lang="en-US" sz="1200" kern="1200" dirty="0" smtClean="0">
                <a:solidFill>
                  <a:schemeClr val="tx1"/>
                </a:solidFill>
                <a:effectLst/>
                <a:latin typeface="+mn-lt"/>
                <a:ea typeface="+mn-ea"/>
                <a:cs typeface="+mn-cs"/>
              </a:rPr>
              <a:t>(i.e., avoidance of internal or external reminders that arouse recollections of the traumatic event(s)); and </a:t>
            </a:r>
            <a:r>
              <a:rPr lang="en-US" sz="1200" i="1" kern="1200" dirty="0" smtClean="0">
                <a:solidFill>
                  <a:schemeClr val="tx1"/>
                </a:solidFill>
                <a:effectLst/>
                <a:latin typeface="+mn-lt"/>
                <a:ea typeface="+mn-ea"/>
                <a:cs typeface="+mn-cs"/>
              </a:rPr>
              <a:t>arousal symptoms </a:t>
            </a:r>
            <a:r>
              <a:rPr lang="en-US" sz="1200" kern="1200" dirty="0" smtClean="0">
                <a:solidFill>
                  <a:schemeClr val="tx1"/>
                </a:solidFill>
                <a:effectLst/>
                <a:latin typeface="+mn-lt"/>
                <a:ea typeface="+mn-ea"/>
                <a:cs typeface="+mn-cs"/>
              </a:rPr>
              <a:t>(i.e., irritable or aggressive behavior, exaggerated startle response, sleep disturbance, </a:t>
            </a:r>
            <a:r>
              <a:rPr lang="en-US" sz="1200" kern="1200" dirty="0" err="1" smtClean="0">
                <a:solidFill>
                  <a:schemeClr val="tx1"/>
                </a:solidFill>
                <a:effectLst/>
                <a:latin typeface="+mn-lt"/>
                <a:ea typeface="+mn-ea"/>
                <a:cs typeface="+mn-cs"/>
              </a:rPr>
              <a:t>hypervigilance</a:t>
            </a:r>
            <a:r>
              <a:rPr lang="en-US" sz="1200" kern="1200" dirty="0" smtClean="0">
                <a:solidFill>
                  <a:schemeClr val="tx1"/>
                </a:solidFill>
                <a:effectLst/>
                <a:latin typeface="+mn-lt"/>
                <a:ea typeface="+mn-ea"/>
                <a:cs typeface="+mn-cs"/>
              </a:rPr>
              <a:t>, and problems with concentration). The duration of the symptoms may run from three days to four weeks after trauma exposure, with clinically significant distress or impairment (see Table F.4.1).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46</a:t>
            </a:fld>
            <a:endParaRPr lang="en-US"/>
          </a:p>
        </p:txBody>
      </p:sp>
    </p:spTree>
    <p:extLst>
      <p:ext uri="{BB962C8B-B14F-4D97-AF65-F5344CB8AC3E}">
        <p14:creationId xmlns:p14="http://schemas.microsoft.com/office/powerpoint/2010/main" val="16943340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Listen to a psychiatrist at </a:t>
            </a:r>
            <a:r>
              <a:rPr lang="en-US" dirty="0" err="1" smtClean="0"/>
              <a:t>Massachussetts</a:t>
            </a:r>
            <a:r>
              <a:rPr lang="en-US" dirty="0" smtClean="0"/>
              <a:t> General Hospital in the US talk about PTSD.</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47</a:t>
            </a:fld>
            <a:endParaRPr lang="en-US"/>
          </a:p>
        </p:txBody>
      </p:sp>
    </p:spTree>
    <p:extLst>
      <p:ext uri="{BB962C8B-B14F-4D97-AF65-F5344CB8AC3E}">
        <p14:creationId xmlns:p14="http://schemas.microsoft.com/office/powerpoint/2010/main" val="4423567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diagnosis of PTSD, initially reserved for adults, was extended to youth in 1987 with DSM-III. In DSM-IV, diagnostic criteria for PTSD for children and adolescents are identical to those used for adults with a few caveats. There has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been intense scientific debate over the use of adult DSM-IV criteria for PTSD in children and recent data suggest that youth might require fewer criteria based on functional impairment associated with PTSD symptoms, and may have somewhat different expressions of distress, especially in those who are very young (</a:t>
            </a:r>
            <a:r>
              <a:rPr lang="en-US" sz="1200" kern="1200" dirty="0" err="1" smtClean="0">
                <a:solidFill>
                  <a:schemeClr val="tx1"/>
                </a:solidFill>
                <a:effectLst/>
                <a:latin typeface="+mn-lt"/>
                <a:ea typeface="+mn-ea"/>
                <a:cs typeface="+mn-cs"/>
              </a:rPr>
              <a:t>Scheeringa</a:t>
            </a:r>
            <a:r>
              <a:rPr lang="en-US" sz="1200" kern="1200" dirty="0" smtClean="0">
                <a:solidFill>
                  <a:schemeClr val="tx1"/>
                </a:solidFill>
                <a:effectLst/>
                <a:latin typeface="+mn-lt"/>
                <a:ea typeface="+mn-ea"/>
                <a:cs typeface="+mn-cs"/>
              </a:rPr>
              <a:t> et al, 2003).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DSM-5, the diagnosis of PTSD includes the same exposure criteria as ASD (i.e., exposure to death or threatened death, actual or threatened serious injury, or actual or threatened sexual violation). In addition, the adult and adolescent PTSD diagnosis requires: </a:t>
            </a:r>
            <a:endParaRPr lang="en-US" dirty="0" smtClean="0"/>
          </a:p>
          <a:p>
            <a:r>
              <a:rPr lang="en-US" sz="1200" kern="1200" dirty="0" smtClean="0">
                <a:solidFill>
                  <a:schemeClr val="tx1"/>
                </a:solidFill>
                <a:effectLst/>
                <a:latin typeface="+mn-lt"/>
                <a:ea typeface="+mn-ea"/>
                <a:cs typeface="+mn-cs"/>
              </a:rPr>
              <a:t>O</a:t>
            </a:r>
            <a:r>
              <a:rPr lang="en-US" sz="1200" i="1" kern="1200" dirty="0" smtClean="0">
                <a:solidFill>
                  <a:schemeClr val="tx1"/>
                </a:solidFill>
                <a:effectLst/>
                <a:latin typeface="+mn-lt"/>
                <a:ea typeface="+mn-ea"/>
                <a:cs typeface="+mn-cs"/>
              </a:rPr>
              <a:t>ne symptom of intrusion </a:t>
            </a:r>
            <a:r>
              <a:rPr lang="en-US" sz="1200" kern="1200" dirty="0" smtClean="0">
                <a:solidFill>
                  <a:schemeClr val="tx1"/>
                </a:solidFill>
                <a:effectLst/>
                <a:latin typeface="+mn-lt"/>
                <a:ea typeface="+mn-ea"/>
                <a:cs typeface="+mn-cs"/>
              </a:rPr>
              <a:t>(criterion B) including recurrent distressing dreams, recurrent distressing memories of the trauma, dissociative reactions (e.g., flashbacks), or intense psychological or physiological reactivity to reminders of the trauma; </a:t>
            </a:r>
          </a:p>
          <a:p>
            <a:r>
              <a:rPr lang="en-US" sz="1200" i="1" kern="1200" dirty="0" smtClean="0">
                <a:solidFill>
                  <a:schemeClr val="tx1"/>
                </a:solidFill>
                <a:effectLst/>
                <a:latin typeface="+mn-lt"/>
                <a:ea typeface="+mn-ea"/>
                <a:cs typeface="+mn-cs"/>
              </a:rPr>
              <a:t>Persistent avoidance of internal or external stimuli associated with the trauma (criterion C); </a:t>
            </a:r>
          </a:p>
          <a:p>
            <a:r>
              <a:rPr lang="en-US" sz="1200" i="1" kern="1200" dirty="0" smtClean="0">
                <a:solidFill>
                  <a:schemeClr val="tx1"/>
                </a:solidFill>
                <a:effectLst/>
                <a:latin typeface="+mn-lt"/>
                <a:ea typeface="+mn-ea"/>
                <a:cs typeface="+mn-cs"/>
              </a:rPr>
              <a:t>Two symptoms of negative alterations in cognitions and mood associated with the trauma (criterion D) including persistent, distorted blame of self or others, persistent negative emotional state (e.g., fear, horror, anger, shame or guilt), diminished interest or participation in significant activities, detachment or estrangement from others, or persistent inability to experience positive emotions (e.g., emotional numbing); and </a:t>
            </a:r>
          </a:p>
          <a:p>
            <a:r>
              <a:rPr lang="en-US" sz="1200" i="1" kern="1200" dirty="0" smtClean="0">
                <a:solidFill>
                  <a:schemeClr val="tx1"/>
                </a:solidFill>
                <a:effectLst/>
                <a:latin typeface="+mn-lt"/>
                <a:ea typeface="+mn-ea"/>
                <a:cs typeface="+mn-cs"/>
              </a:rPr>
              <a:t>Two symptoms of alterations in arousal and reactivity (criterion E), including irritability or aggressive behavior, reckless or self-destructive behavior, </a:t>
            </a:r>
            <a:r>
              <a:rPr lang="en-US" sz="1200" i="1" kern="1200" dirty="0" err="1" smtClean="0">
                <a:solidFill>
                  <a:schemeClr val="tx1"/>
                </a:solidFill>
                <a:effectLst/>
                <a:latin typeface="+mn-lt"/>
                <a:ea typeface="+mn-ea"/>
                <a:cs typeface="+mn-cs"/>
              </a:rPr>
              <a:t>hypervigilance</a:t>
            </a:r>
            <a:r>
              <a:rPr lang="en-US" sz="1200" i="1" kern="1200" dirty="0" smtClean="0">
                <a:solidFill>
                  <a:schemeClr val="tx1"/>
                </a:solidFill>
                <a:effectLst/>
                <a:latin typeface="+mn-lt"/>
                <a:ea typeface="+mn-ea"/>
                <a:cs typeface="+mn-cs"/>
              </a:rPr>
              <a:t>, exaggerated startle, problems with concentration, or sleep disturbance. </a:t>
            </a:r>
          </a:p>
          <a:p>
            <a:r>
              <a:rPr lang="en-US" sz="1200" kern="1200" dirty="0" smtClean="0">
                <a:solidFill>
                  <a:schemeClr val="tx1"/>
                </a:solidFill>
                <a:effectLst/>
                <a:latin typeface="+mn-lt"/>
                <a:ea typeface="+mn-ea"/>
                <a:cs typeface="+mn-cs"/>
              </a:rPr>
              <a:t>The diagnosis also requires symptoms to last more than one month, to be associated with clinically significant distress or impairment, and not to be associated with the effects of a substance or medical condition. In addition, DSM- 5 includes a subtype of PTSD for preschool children aged six or younger that highlights significant differences including the still developing abstract cognitive and verbal expression capacities (</a:t>
            </a:r>
            <a:r>
              <a:rPr lang="en-US" sz="1200" kern="1200" dirty="0" err="1" smtClean="0">
                <a:solidFill>
                  <a:schemeClr val="tx1"/>
                </a:solidFill>
                <a:effectLst/>
                <a:latin typeface="+mn-lt"/>
                <a:ea typeface="+mn-ea"/>
                <a:cs typeface="+mn-cs"/>
              </a:rPr>
              <a:t>Scheeringa</a:t>
            </a:r>
            <a:r>
              <a:rPr lang="en-US" sz="1200" kern="1200" dirty="0" smtClean="0">
                <a:solidFill>
                  <a:schemeClr val="tx1"/>
                </a:solidFill>
                <a:effectLst/>
                <a:latin typeface="+mn-lt"/>
                <a:ea typeface="+mn-ea"/>
                <a:cs typeface="+mn-cs"/>
              </a:rPr>
              <a:t> et al, 2011a; </a:t>
            </a:r>
            <a:r>
              <a:rPr lang="en-US" sz="1200" kern="1200" dirty="0" err="1" smtClean="0">
                <a:solidFill>
                  <a:schemeClr val="tx1"/>
                </a:solidFill>
                <a:effectLst/>
                <a:latin typeface="+mn-lt"/>
                <a:ea typeface="+mn-ea"/>
                <a:cs typeface="+mn-cs"/>
              </a:rPr>
              <a:t>Scheeringa</a:t>
            </a:r>
            <a:r>
              <a:rPr lang="en-US" sz="1200" kern="1200" dirty="0" smtClean="0">
                <a:solidFill>
                  <a:schemeClr val="tx1"/>
                </a:solidFill>
                <a:effectLst/>
                <a:latin typeface="+mn-lt"/>
                <a:ea typeface="+mn-ea"/>
                <a:cs typeface="+mn-cs"/>
              </a:rPr>
              <a:t> et al, 2001b). Three main modifications are made for this subtype: </a:t>
            </a:r>
            <a:endParaRPr lang="en-US" dirty="0" smtClean="0"/>
          </a:p>
          <a:p>
            <a:r>
              <a:rPr lang="en-US" sz="1200" kern="1200" dirty="0" smtClean="0">
                <a:solidFill>
                  <a:schemeClr val="tx1"/>
                </a:solidFill>
                <a:effectLst/>
                <a:latin typeface="+mn-lt"/>
                <a:ea typeface="+mn-ea"/>
                <a:cs typeface="+mn-cs"/>
              </a:rPr>
              <a:t>Changes in the re-experiencing symptoms include rewording the criterion B1 (i.e., recurrent and intrusive distressing recollections of the event) which does not require the recollections to be distressing, as a number of traumatized children feel either neutral or excited by the recollection. </a:t>
            </a:r>
          </a:p>
          <a:p>
            <a:r>
              <a:rPr lang="en-US" sz="1200" kern="1200" dirty="0" smtClean="0">
                <a:solidFill>
                  <a:schemeClr val="tx1"/>
                </a:solidFill>
                <a:effectLst/>
                <a:latin typeface="+mn-lt"/>
                <a:ea typeface="+mn-ea"/>
                <a:cs typeface="+mn-cs"/>
              </a:rPr>
              <a:t>With regard to avoidance symptoms and negative alterations in cognitions and mood, the criteria for preschool children only requires one symptom from these two clusters to be met, as it is usually difficult in this population to identify certain symptoms including “restricted range of affect” and “detachment from loved ones.” In addition, two symptoms were removed as they were not developmentally sensitive: “sense of a foreshortened future” and “inability to recall an important aspect of the event.” Finally, in this cluster, two symptoms were reworded to improve validity among preschool children: diminished interest in activities may take the form of constricted play, while feelings of detachment may manifest as social withdrawal. </a:t>
            </a:r>
          </a:p>
          <a:p>
            <a:r>
              <a:rPr lang="en-US" sz="1200" kern="1200" dirty="0" smtClean="0">
                <a:solidFill>
                  <a:schemeClr val="tx1"/>
                </a:solidFill>
                <a:effectLst/>
                <a:latin typeface="+mn-lt"/>
                <a:ea typeface="+mn-ea"/>
                <a:cs typeface="+mn-cs"/>
              </a:rPr>
              <a:t>With regards to </a:t>
            </a:r>
            <a:r>
              <a:rPr lang="en-US" sz="1200" kern="1200" dirty="0" err="1" smtClean="0">
                <a:solidFill>
                  <a:schemeClr val="tx1"/>
                </a:solidFill>
                <a:effectLst/>
                <a:latin typeface="+mn-lt"/>
                <a:ea typeface="+mn-ea"/>
                <a:cs typeface="+mn-cs"/>
              </a:rPr>
              <a:t>hyperarousal</a:t>
            </a:r>
            <a:r>
              <a:rPr lang="en-US" sz="1200" kern="1200" dirty="0" smtClean="0">
                <a:solidFill>
                  <a:schemeClr val="tx1"/>
                </a:solidFill>
                <a:effectLst/>
                <a:latin typeface="+mn-lt"/>
                <a:ea typeface="+mn-ea"/>
                <a:cs typeface="+mn-cs"/>
              </a:rPr>
              <a:t>, only one small change of wording was made with “irritability or outbursts of anger” being modified to include “extreme temper tantrums.” (Table F.4.1)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BE46673-C549-6F4B-B00B-E45BB8C71152}" type="slidenum">
              <a:rPr lang="en-US" smtClean="0"/>
              <a:pPr/>
              <a:t>48</a:t>
            </a:fld>
            <a:endParaRPr lang="en-US"/>
          </a:p>
        </p:txBody>
      </p:sp>
    </p:spTree>
    <p:extLst>
      <p:ext uri="{BB962C8B-B14F-4D97-AF65-F5344CB8AC3E}">
        <p14:creationId xmlns:p14="http://schemas.microsoft.com/office/powerpoint/2010/main" val="2411198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ln>
            <a:miter lim="800000"/>
            <a:headEnd/>
            <a:tailEnd/>
          </a:ln>
        </p:spPr>
        <p:txBody>
          <a:bodyPr/>
          <a:lstStyle/>
          <a:p>
            <a:fld id="{D9232A2B-F8B4-4E69-8BFA-5570CB7516D0}" type="slidenum">
              <a:rPr lang="en-US"/>
              <a:pPr/>
              <a:t>5</a:t>
            </a:fld>
            <a:endParaRPr lang="en-US"/>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4" name="Rectangle 3"/>
          <p:cNvSpPr>
            <a:spLocks noGrp="1" noChangeArrowheads="1"/>
          </p:cNvSpPr>
          <p:nvPr>
            <p:ph type="body" idx="1"/>
          </p:nvPr>
        </p:nvSpPr>
        <p:spPr bwMode="auto">
          <a:noFill/>
        </p:spPr>
        <p:txBody>
          <a:bodyPr/>
          <a:lstStyle/>
          <a:p>
            <a:pPr eaLnBrk="1" hangingPunct="1"/>
            <a:endParaRPr lang="tr-TR" smtClean="0">
              <a:latin typeface="Arial" charset="0"/>
              <a:ea typeface="ＭＳ Ｐゴシック" pitchFamily="-112" charset="-128"/>
            </a:endParaRPr>
          </a:p>
        </p:txBody>
      </p:sp>
    </p:spTree>
    <p:extLst>
      <p:ext uri="{BB962C8B-B14F-4D97-AF65-F5344CB8AC3E}">
        <p14:creationId xmlns:p14="http://schemas.microsoft.com/office/powerpoint/2010/main" val="1947982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meta-analysis of 64 studies assessing risk factors for PTSD among children and adolescents aged 6 to 18 (</a:t>
            </a:r>
            <a:r>
              <a:rPr lang="en-US" sz="1200" kern="1200" dirty="0" err="1" smtClean="0">
                <a:solidFill>
                  <a:schemeClr val="tx1"/>
                </a:solidFill>
                <a:effectLst/>
                <a:latin typeface="+mn-lt"/>
                <a:ea typeface="+mn-ea"/>
                <a:cs typeface="+mn-cs"/>
              </a:rPr>
              <a:t>Trickey</a:t>
            </a:r>
            <a:r>
              <a:rPr lang="en-US" sz="1200" kern="1200" dirty="0" smtClean="0">
                <a:solidFill>
                  <a:schemeClr val="tx1"/>
                </a:solidFill>
                <a:effectLst/>
                <a:latin typeface="+mn-lt"/>
                <a:ea typeface="+mn-ea"/>
                <a:cs typeface="+mn-cs"/>
              </a:rPr>
              <a:t> et al, 2012) revealed that factors relating to the subjective experience of the event (including </a:t>
            </a:r>
            <a:r>
              <a:rPr lang="en-US" sz="1200" kern="1200" dirty="0" err="1" smtClean="0">
                <a:solidFill>
                  <a:schemeClr val="tx1"/>
                </a:solidFill>
                <a:effectLst/>
                <a:latin typeface="+mn-lt"/>
                <a:ea typeface="+mn-ea"/>
                <a:cs typeface="+mn-cs"/>
              </a:rPr>
              <a:t>peri</a:t>
            </a:r>
            <a:r>
              <a:rPr lang="en-US" sz="1200" kern="1200" dirty="0" smtClean="0">
                <a:solidFill>
                  <a:schemeClr val="tx1"/>
                </a:solidFill>
                <a:effectLst/>
                <a:latin typeface="+mn-lt"/>
                <a:ea typeface="+mn-ea"/>
                <a:cs typeface="+mn-cs"/>
              </a:rPr>
              <a:t>-trauma fear and perceived life- threat) and post-trauma variables (including low social support, social withdrawal, psychiatric comorbidity, poor family functioning, and the use of certain cognitive strategies such as distraction and thought suppression) accounted for medium-to- large effect sizes in the prediction of PTSD, while pre-trauma factors (including female gender, low intelligence, low socioeconomic status, pre-trauma life events, pre-trauma low self-esteem, pre-trauma psychological problems in the youth and parents) accounted for only small-to-medium effect sizes.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49</a:t>
            </a:fld>
            <a:endParaRPr lang="en-US"/>
          </a:p>
        </p:txBody>
      </p:sp>
    </p:spTree>
    <p:extLst>
      <p:ext uri="{BB962C8B-B14F-4D97-AF65-F5344CB8AC3E}">
        <p14:creationId xmlns:p14="http://schemas.microsoft.com/office/powerpoint/2010/main" val="11742495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PTSD shares symptoms with numerous other conditions, such substance intoxication, which should be ruled out as the cause or should be excluded from a PTSD diagnosis. Also, PTSD can present concurrently with mood and anxiety symptoms, and the presence of mood and anxiety disorders should be ascertained. The main differential diagnoses to be considered are: </a:t>
            </a:r>
            <a:endParaRPr lang="en-US" dirty="0" smtClean="0">
              <a:effectLst/>
            </a:endParaRPr>
          </a:p>
          <a:p>
            <a:pPr lvl="1"/>
            <a:r>
              <a:rPr lang="en-US" sz="1200" kern="1200" dirty="0" smtClean="0">
                <a:solidFill>
                  <a:schemeClr val="tx1"/>
                </a:solidFill>
                <a:effectLst/>
                <a:latin typeface="+mn-lt"/>
                <a:ea typeface="+mn-ea"/>
                <a:cs typeface="+mn-cs"/>
              </a:rPr>
              <a:t>Adjustment disorder </a:t>
            </a:r>
          </a:p>
          <a:p>
            <a:pPr lvl="1"/>
            <a:r>
              <a:rPr lang="en-US" sz="1200" kern="1200" dirty="0" smtClean="0">
                <a:solidFill>
                  <a:schemeClr val="tx1"/>
                </a:solidFill>
                <a:effectLst/>
                <a:latin typeface="+mn-lt"/>
                <a:ea typeface="+mn-ea"/>
                <a:cs typeface="+mn-cs"/>
              </a:rPr>
              <a:t>ASD </a:t>
            </a:r>
          </a:p>
          <a:p>
            <a:pPr lvl="1"/>
            <a:r>
              <a:rPr lang="en-US" sz="1200" kern="1200" dirty="0" smtClean="0">
                <a:solidFill>
                  <a:schemeClr val="tx1"/>
                </a:solidFill>
                <a:effectLst/>
                <a:latin typeface="+mn-lt"/>
                <a:ea typeface="+mn-ea"/>
                <a:cs typeface="+mn-cs"/>
              </a:rPr>
              <a:t>Anxiety disorder </a:t>
            </a:r>
          </a:p>
          <a:p>
            <a:pPr lvl="1"/>
            <a:r>
              <a:rPr lang="en-US" sz="1200" kern="1200" dirty="0" smtClean="0">
                <a:solidFill>
                  <a:schemeClr val="tx1"/>
                </a:solidFill>
                <a:effectLst/>
                <a:latin typeface="+mn-lt"/>
                <a:ea typeface="+mn-ea"/>
                <a:cs typeface="+mn-cs"/>
              </a:rPr>
              <a:t>OCD </a:t>
            </a:r>
          </a:p>
          <a:p>
            <a:pPr lvl="1"/>
            <a:r>
              <a:rPr lang="en-US" sz="1200" kern="1200" dirty="0" smtClean="0">
                <a:solidFill>
                  <a:schemeClr val="tx1"/>
                </a:solidFill>
                <a:effectLst/>
                <a:latin typeface="+mn-lt"/>
                <a:ea typeface="+mn-ea"/>
                <a:cs typeface="+mn-cs"/>
              </a:rPr>
              <a:t>Major depression </a:t>
            </a:r>
          </a:p>
          <a:p>
            <a:pPr lvl="1"/>
            <a:r>
              <a:rPr lang="en-US" sz="1200" kern="1200" dirty="0" smtClean="0">
                <a:solidFill>
                  <a:schemeClr val="tx1"/>
                </a:solidFill>
                <a:effectLst/>
                <a:latin typeface="+mn-lt"/>
                <a:ea typeface="+mn-ea"/>
                <a:cs typeface="+mn-cs"/>
              </a:rPr>
              <a:t>Dissociative disorders </a:t>
            </a:r>
          </a:p>
          <a:p>
            <a:pPr lvl="1"/>
            <a:r>
              <a:rPr lang="en-US" sz="1200" kern="1200" dirty="0" smtClean="0">
                <a:solidFill>
                  <a:schemeClr val="tx1"/>
                </a:solidFill>
                <a:effectLst/>
                <a:latin typeface="+mn-lt"/>
                <a:ea typeface="+mn-ea"/>
                <a:cs typeface="+mn-cs"/>
              </a:rPr>
              <a:t>Conversion disorder </a:t>
            </a:r>
          </a:p>
          <a:p>
            <a:pPr lvl="1"/>
            <a:r>
              <a:rPr lang="en-US" sz="1200" kern="1200" dirty="0" smtClean="0">
                <a:solidFill>
                  <a:schemeClr val="tx1"/>
                </a:solidFill>
                <a:effectLst/>
                <a:latin typeface="+mn-lt"/>
                <a:ea typeface="+mn-ea"/>
                <a:cs typeface="+mn-cs"/>
              </a:rPr>
              <a:t>Psychosis </a:t>
            </a:r>
          </a:p>
          <a:p>
            <a:pPr lvl="1"/>
            <a:r>
              <a:rPr lang="en-US" sz="1200" kern="1200" dirty="0" smtClean="0">
                <a:solidFill>
                  <a:schemeClr val="tx1"/>
                </a:solidFill>
                <a:effectLst/>
                <a:latin typeface="+mn-lt"/>
                <a:ea typeface="+mn-ea"/>
                <a:cs typeface="+mn-cs"/>
              </a:rPr>
              <a:t>Substance intoxication </a:t>
            </a:r>
          </a:p>
          <a:p>
            <a:pPr lvl="1"/>
            <a:r>
              <a:rPr lang="en-US" sz="1200" kern="1200" dirty="0" smtClean="0">
                <a:solidFill>
                  <a:schemeClr val="tx1"/>
                </a:solidFill>
                <a:effectLst/>
                <a:latin typeface="+mn-lt"/>
                <a:ea typeface="+mn-ea"/>
                <a:cs typeface="+mn-cs"/>
              </a:rPr>
              <a:t>Traumatic brain injury. </a:t>
            </a:r>
          </a:p>
          <a:p>
            <a:pPr lvl="1"/>
            <a:r>
              <a:rPr lang="en-US" sz="1200" kern="1200" dirty="0" smtClean="0">
                <a:solidFill>
                  <a:schemeClr val="tx1"/>
                </a:solidFill>
                <a:effectLst/>
                <a:latin typeface="+mn-lt"/>
                <a:ea typeface="+mn-ea"/>
                <a:cs typeface="+mn-cs"/>
              </a:rPr>
              <a:t>In contrast with PTSD, which requires symptoms to be present for at least one month after trauma exposure, ASD is diagnosed during the first month. In addition, PTSD diagnosis requires the presence of at least six symptoms from four clusters (re-experiencing, avoidance, persistent negative alterations in cognitions and mood, and </a:t>
            </a:r>
            <a:r>
              <a:rPr lang="en-US" sz="1200" kern="1200" dirty="0" err="1" smtClean="0">
                <a:solidFill>
                  <a:schemeClr val="tx1"/>
                </a:solidFill>
                <a:effectLst/>
                <a:latin typeface="+mn-lt"/>
                <a:ea typeface="+mn-ea"/>
                <a:cs typeface="+mn-cs"/>
              </a:rPr>
              <a:t>hyperarousal</a:t>
            </a:r>
            <a:r>
              <a:rPr lang="en-US" sz="1200" kern="1200" dirty="0" smtClean="0">
                <a:solidFill>
                  <a:schemeClr val="tx1"/>
                </a:solidFill>
                <a:effectLst/>
                <a:latin typeface="+mn-lt"/>
                <a:ea typeface="+mn-ea"/>
                <a:cs typeface="+mn-cs"/>
              </a:rPr>
              <a:t>), while ASD diagnosis requires only the presence of nine out of 14 symptoms (see Table F.4.1). </a:t>
            </a:r>
          </a:p>
          <a:p>
            <a:pPr lvl="1"/>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Similar to PTSD and ASD, adjustment disorders require exposure to a stressful event, which results in clinically significant distress or impairment. However, in adjustment disorders, the stressor does not need to be “traumatic” (i.e., as severe as for ASD or PTSD). </a:t>
            </a:r>
            <a:r>
              <a:rPr lang="en-US" sz="1200" kern="1200" dirty="0" err="1" smtClean="0">
                <a:solidFill>
                  <a:schemeClr val="tx1"/>
                </a:solidFill>
                <a:effectLst/>
                <a:latin typeface="+mn-lt"/>
                <a:ea typeface="+mn-ea"/>
                <a:cs typeface="+mn-cs"/>
              </a:rPr>
              <a:t>FFurther</a:t>
            </a:r>
            <a:r>
              <a:rPr lang="en-US" sz="1200" kern="1200" dirty="0" smtClean="0">
                <a:solidFill>
                  <a:schemeClr val="tx1"/>
                </a:solidFill>
                <a:effectLst/>
                <a:latin typeface="+mn-lt"/>
                <a:ea typeface="+mn-ea"/>
                <a:cs typeface="+mn-cs"/>
              </a:rPr>
              <a:t>, adjustment disorder does not specify required symptoms and the patient’s condition should not be explained by another disorder.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Although exposure to a traumatic event may precipitate the onset of a range of mood or anxiety disorders, these diagnoses are not as tightly conditioned by the traumatic event as is the case with ASD and PTSD. While ASD and PTSD share with anxiety disorders (including panic, general anxiety and social anxiety disorders) symptoms of </a:t>
            </a:r>
            <a:r>
              <a:rPr lang="en-US" sz="1200" kern="1200" dirty="0" err="1" smtClean="0">
                <a:solidFill>
                  <a:schemeClr val="tx1"/>
                </a:solidFill>
                <a:effectLst/>
                <a:latin typeface="+mn-lt"/>
                <a:ea typeface="+mn-ea"/>
                <a:cs typeface="+mn-cs"/>
              </a:rPr>
              <a:t>hyperarousal</a:t>
            </a:r>
            <a:r>
              <a:rPr lang="en-US" sz="1200" kern="1200" dirty="0" smtClean="0">
                <a:solidFill>
                  <a:schemeClr val="tx1"/>
                </a:solidFill>
                <a:effectLst/>
                <a:latin typeface="+mn-lt"/>
                <a:ea typeface="+mn-ea"/>
                <a:cs typeface="+mn-cs"/>
              </a:rPr>
              <a:t> and avoidance, the clinical presentation of ASD and PTSD includes both a focus around a traumatic event and re- experiencing emotions and images of the trauma. A major depressive episode triggered by a stressful experience may include concentration difficulties, insomnia, social withdrawal or detachment similar to those found in PTSD; however the clinical presentation of depression will lack re-experiencing the trauma or related avoidance. </a:t>
            </a:r>
            <a:endParaRPr lang="en-US" dirty="0" smtClean="0"/>
          </a:p>
          <a:p>
            <a:r>
              <a:rPr lang="en-US" sz="1200" kern="1200" dirty="0" smtClean="0">
                <a:solidFill>
                  <a:schemeClr val="tx1"/>
                </a:solidFill>
                <a:effectLst/>
                <a:latin typeface="+mn-lt"/>
                <a:ea typeface="+mn-ea"/>
                <a:cs typeface="+mn-cs"/>
              </a:rPr>
              <a:t> </a:t>
            </a:r>
            <a:endParaRPr lang="en-US" dirty="0" smtClean="0"/>
          </a:p>
          <a:p>
            <a:pPr lvl="1"/>
            <a:endParaRPr lang="en-US" sz="1200" kern="1200" dirty="0" smtClean="0">
              <a:solidFill>
                <a:schemeClr val="tx1"/>
              </a:solidFill>
              <a:effectLst/>
              <a:latin typeface="+mn-lt"/>
              <a:ea typeface="+mn-ea"/>
              <a:cs typeface="+mn-cs"/>
            </a:endParaRP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50</a:t>
            </a:fld>
            <a:endParaRPr lang="en-US"/>
          </a:p>
        </p:txBody>
      </p:sp>
    </p:spTree>
    <p:extLst>
      <p:ext uri="{BB962C8B-B14F-4D97-AF65-F5344CB8AC3E}">
        <p14:creationId xmlns:p14="http://schemas.microsoft.com/office/powerpoint/2010/main" val="13066789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has been shown that PTSD symptoms in adults improve mostly during the first 12 months following the traumatic event (Bui et al, 2010b), however data suggest that the course of PTSD without treatment is largely a chronic one— individuals may experience significant levels of symptoms and impairment even decades later (e.g., O’Toole et al, 2009). </a:t>
            </a:r>
            <a:endParaRPr lang="en-US" dirty="0" smtClean="0"/>
          </a:p>
          <a:p>
            <a:r>
              <a:rPr lang="en-US" sz="1200" kern="1200" dirty="0" smtClean="0">
                <a:solidFill>
                  <a:schemeClr val="tx1"/>
                </a:solidFill>
                <a:effectLst/>
                <a:latin typeface="+mn-lt"/>
                <a:ea typeface="+mn-ea"/>
                <a:cs typeface="+mn-cs"/>
              </a:rPr>
              <a:t>Similarly, data suggest that among pre-school children, the course of PTSD may be chronic, with limited improvement over the two years following the traumatic event (</a:t>
            </a:r>
            <a:r>
              <a:rPr lang="en-US" sz="1200" kern="1200" dirty="0" err="1" smtClean="0">
                <a:solidFill>
                  <a:schemeClr val="tx1"/>
                </a:solidFill>
                <a:effectLst/>
                <a:latin typeface="+mn-lt"/>
                <a:ea typeface="+mn-ea"/>
                <a:cs typeface="+mn-cs"/>
              </a:rPr>
              <a:t>Scheeringa</a:t>
            </a:r>
            <a:r>
              <a:rPr lang="en-US" sz="1200" kern="1200" dirty="0" smtClean="0">
                <a:solidFill>
                  <a:schemeClr val="tx1"/>
                </a:solidFill>
                <a:effectLst/>
                <a:latin typeface="+mn-lt"/>
                <a:ea typeface="+mn-ea"/>
                <a:cs typeface="+mn-cs"/>
              </a:rPr>
              <a:t> et al, 2004; 2005; 2006). Data among school- age children, however, are mixed with some reporting no long term impact of a disaster on PTSD rates (McFarlane &amp; Van </a:t>
            </a:r>
            <a:r>
              <a:rPr lang="en-US" sz="1200" kern="1200" dirty="0" err="1" smtClean="0">
                <a:solidFill>
                  <a:schemeClr val="tx1"/>
                </a:solidFill>
                <a:effectLst/>
                <a:latin typeface="+mn-lt"/>
                <a:ea typeface="+mn-ea"/>
                <a:cs typeface="+mn-cs"/>
              </a:rPr>
              <a:t>Hooff</a:t>
            </a:r>
            <a:r>
              <a:rPr lang="en-US" sz="1200" kern="1200" dirty="0" smtClean="0">
                <a:solidFill>
                  <a:schemeClr val="tx1"/>
                </a:solidFill>
                <a:effectLst/>
                <a:latin typeface="+mn-lt"/>
                <a:ea typeface="+mn-ea"/>
                <a:cs typeface="+mn-cs"/>
              </a:rPr>
              <a:t>, 2009) and others reporting elevated rates (Morgan et al, 2003). Finally, the scarce data in adolescents also points to a possible chronicity of PTSD symptoms in this population (Yule et al, 2000).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51</a:t>
            </a:fld>
            <a:endParaRPr lang="en-US"/>
          </a:p>
        </p:txBody>
      </p:sp>
    </p:spTree>
    <p:extLst>
      <p:ext uri="{BB962C8B-B14F-4D97-AF65-F5344CB8AC3E}">
        <p14:creationId xmlns:p14="http://schemas.microsoft.com/office/powerpoint/2010/main" val="29606563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Evaluation of young persons with possible PTSD should generally begin with open-ended questions to elicit a narrative account of the trauma. For younger children this will often be in a play context, including drawings; for adolescents, in their own words with minimal input from the interviewer. While in adults this non-directive segment may be useful to minimize the risk of making an incorrect PTSD diagnosis in malingering individuals who want to achieve some gain (e.g., compensation), it can be helpful in young children also; it has been reported that children’s reports of exposure to trauma and symptoms may be influenced by the way questions are asked (</a:t>
            </a:r>
            <a:r>
              <a:rPr lang="en-US" sz="1200" kern="1200" dirty="0" err="1" smtClean="0">
                <a:solidFill>
                  <a:schemeClr val="tx1"/>
                </a:solidFill>
                <a:effectLst/>
                <a:latin typeface="+mn-lt"/>
                <a:ea typeface="+mn-ea"/>
                <a:cs typeface="+mn-cs"/>
              </a:rPr>
              <a:t>Bruck</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Ceci</a:t>
            </a:r>
            <a:r>
              <a:rPr lang="en-US" sz="1200" kern="1200" dirty="0" smtClean="0">
                <a:solidFill>
                  <a:schemeClr val="tx1"/>
                </a:solidFill>
                <a:effectLst/>
                <a:latin typeface="+mn-lt"/>
                <a:ea typeface="+mn-ea"/>
                <a:cs typeface="+mn-cs"/>
              </a:rPr>
              <a:t>, 1999). In particular, this is important in the context of potential sexual or physical abuse, with significant legal implications. Thus, it is recommended when assessing possible sexual or physical abuse, to use open-ended questions, avoid suggesting answers, and avoid even asking the same question twice as children might change their answer believing they have answered incorrectly the first time. Videotaping interviews is often advised in cases of possible child abuse testimony for the clinician to show that questions were non-directive. </a:t>
            </a:r>
            <a:endParaRPr lang="en-US" dirty="0" smtClean="0"/>
          </a:p>
          <a:p>
            <a:r>
              <a:rPr lang="en-US" sz="1200" kern="1200" dirty="0" smtClean="0">
                <a:solidFill>
                  <a:schemeClr val="tx1"/>
                </a:solidFill>
                <a:effectLst/>
                <a:latin typeface="+mn-lt"/>
                <a:ea typeface="+mn-ea"/>
                <a:cs typeface="+mn-cs"/>
              </a:rPr>
              <a:t>Children and adolescents are usually dependent on their parents to access clinical care. It is therefore important to engage and maintain a therapeutic alliance with caregivers. If caregivers are not aware the child has been exposed to trauma, they are unlikely to present the child for evaluation. Guidelines from the American Academy of Child and Adolescent Psychiatry (AACAP) have recommended that “</a:t>
            </a:r>
            <a:r>
              <a:rPr lang="en-US" sz="1200" i="1" kern="1200" dirty="0" smtClean="0">
                <a:solidFill>
                  <a:schemeClr val="tx1"/>
                </a:solidFill>
                <a:effectLst/>
                <a:latin typeface="+mn-lt"/>
                <a:ea typeface="+mn-ea"/>
                <a:cs typeface="+mn-cs"/>
              </a:rPr>
              <a:t>Even if trauma is not the reason for referral, clinicians should routinely ask children about exposure to commonly experienced traumatic events (...), and if such exposure is endorsed, the child should be screened for the presence of PTSD symptoms</a:t>
            </a:r>
            <a:r>
              <a:rPr lang="en-US" sz="1200" kern="1200" dirty="0" smtClean="0">
                <a:solidFill>
                  <a:schemeClr val="tx1"/>
                </a:solidFill>
                <a:effectLst/>
                <a:latin typeface="+mn-lt"/>
                <a:ea typeface="+mn-ea"/>
                <a:cs typeface="+mn-cs"/>
              </a:rPr>
              <a:t>” (Cohen et al, 2010). </a:t>
            </a:r>
            <a:endParaRPr lang="en-US" dirty="0" smtClean="0"/>
          </a:p>
          <a:p>
            <a:r>
              <a:rPr lang="en-US" sz="1200" kern="1200" dirty="0" smtClean="0">
                <a:solidFill>
                  <a:schemeClr val="tx1"/>
                </a:solidFill>
                <a:effectLst/>
                <a:latin typeface="+mn-lt"/>
                <a:ea typeface="+mn-ea"/>
                <a:cs typeface="+mn-cs"/>
              </a:rPr>
              <a:t>As is the case for other mental disorders, children and adolescents’ posttraumatic symptoms influence and are influenced by the family and immediate environment. Assessment of posttraumatic symptoms in this age group should therefore include an assessment of their family (or environment). This is particularly important as other family members may have been exposed to the same traumatic event and may also be suffering from posttraumatic symptoms. </a:t>
            </a:r>
            <a:endParaRPr lang="en-US" dirty="0" smtClean="0"/>
          </a:p>
          <a:p>
            <a:r>
              <a:rPr lang="en-US" sz="1200" kern="1200" dirty="0" smtClean="0">
                <a:solidFill>
                  <a:schemeClr val="tx1"/>
                </a:solidFill>
                <a:effectLst/>
                <a:latin typeface="+mn-lt"/>
                <a:ea typeface="+mn-ea"/>
                <a:cs typeface="+mn-cs"/>
              </a:rPr>
              <a:t>Finally, parents have been consistently found to under-report their children’s traumatic experiences and posttraumatic symptoms (</a:t>
            </a:r>
            <a:r>
              <a:rPr lang="en-US" sz="1200" kern="1200" dirty="0" err="1" smtClean="0">
                <a:solidFill>
                  <a:schemeClr val="tx1"/>
                </a:solidFill>
                <a:effectLst/>
                <a:latin typeface="+mn-lt"/>
                <a:ea typeface="+mn-ea"/>
                <a:cs typeface="+mn-cs"/>
              </a:rPr>
              <a:t>Meiser</a:t>
            </a:r>
            <a:r>
              <a:rPr lang="en-US" sz="1200" kern="1200" dirty="0" smtClean="0">
                <a:solidFill>
                  <a:schemeClr val="tx1"/>
                </a:solidFill>
                <a:effectLst/>
                <a:latin typeface="+mn-lt"/>
                <a:ea typeface="+mn-ea"/>
                <a:cs typeface="+mn-cs"/>
              </a:rPr>
              <a:t>-Stedman et al, 2007; </a:t>
            </a:r>
            <a:r>
              <a:rPr lang="en-US" sz="1200" kern="1200" dirty="0" err="1" smtClean="0">
                <a:solidFill>
                  <a:schemeClr val="tx1"/>
                </a:solidFill>
                <a:effectLst/>
                <a:latin typeface="+mn-lt"/>
                <a:ea typeface="+mn-ea"/>
                <a:cs typeface="+mn-cs"/>
              </a:rPr>
              <a:t>Dyb</a:t>
            </a:r>
            <a:r>
              <a:rPr lang="en-US" sz="1200" kern="1200" dirty="0" smtClean="0">
                <a:solidFill>
                  <a:schemeClr val="tx1"/>
                </a:solidFill>
                <a:effectLst/>
                <a:latin typeface="+mn-lt"/>
                <a:ea typeface="+mn-ea"/>
                <a:cs typeface="+mn-cs"/>
              </a:rPr>
              <a:t> et al, 2003; </a:t>
            </a:r>
            <a:r>
              <a:rPr lang="en-US" sz="1200" kern="1200" dirty="0" err="1" smtClean="0">
                <a:solidFill>
                  <a:schemeClr val="tx1"/>
                </a:solidFill>
                <a:effectLst/>
                <a:latin typeface="+mn-lt"/>
                <a:ea typeface="+mn-ea"/>
                <a:cs typeface="+mn-cs"/>
              </a:rPr>
              <a:t>Shemesh</a:t>
            </a:r>
            <a:r>
              <a:rPr lang="en-US" sz="1200" kern="1200" dirty="0" smtClean="0">
                <a:solidFill>
                  <a:schemeClr val="tx1"/>
                </a:solidFill>
                <a:effectLst/>
                <a:latin typeface="+mn-lt"/>
                <a:ea typeface="+mn-ea"/>
                <a:cs typeface="+mn-cs"/>
              </a:rPr>
              <a:t> et al, 2005) particularly among younger children (</a:t>
            </a:r>
            <a:r>
              <a:rPr lang="en-US" sz="1200" kern="1200" dirty="0" err="1" smtClean="0">
                <a:solidFill>
                  <a:schemeClr val="tx1"/>
                </a:solidFill>
                <a:effectLst/>
                <a:latin typeface="+mn-lt"/>
                <a:ea typeface="+mn-ea"/>
                <a:cs typeface="+mn-cs"/>
              </a:rPr>
              <a:t>Dyb</a:t>
            </a:r>
            <a:r>
              <a:rPr lang="en-US" sz="1200" kern="1200" dirty="0" smtClean="0">
                <a:solidFill>
                  <a:schemeClr val="tx1"/>
                </a:solidFill>
                <a:effectLst/>
                <a:latin typeface="+mn-lt"/>
                <a:ea typeface="+mn-ea"/>
                <a:cs typeface="+mn-cs"/>
              </a:rPr>
              <a:t> et al, 2003). It is therefore not only important but also necessary to directly assess children’s symptoms and behaviors and not to rely solely on parental reports of symptoms.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52</a:t>
            </a:fld>
            <a:endParaRPr lang="en-US"/>
          </a:p>
        </p:txBody>
      </p:sp>
    </p:spTree>
    <p:extLst>
      <p:ext uri="{BB962C8B-B14F-4D97-AF65-F5344CB8AC3E}">
        <p14:creationId xmlns:p14="http://schemas.microsoft.com/office/powerpoint/2010/main" val="14175074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Prevent development of ASD and PTSD</a:t>
            </a:r>
          </a:p>
          <a:p>
            <a:r>
              <a:rPr lang="en-US" dirty="0" smtClean="0"/>
              <a:t>In PTSD:</a:t>
            </a:r>
          </a:p>
          <a:p>
            <a:pPr lvl="1"/>
            <a:r>
              <a:rPr lang="en-US" dirty="0" smtClean="0"/>
              <a:t>Reduce symptoms</a:t>
            </a:r>
          </a:p>
          <a:p>
            <a:pPr lvl="1"/>
            <a:r>
              <a:rPr lang="en-US" dirty="0" smtClean="0"/>
              <a:t>Reduce distress</a:t>
            </a:r>
          </a:p>
          <a:p>
            <a:pPr lvl="1"/>
            <a:r>
              <a:rPr lang="en-US" dirty="0" smtClean="0"/>
              <a:t>Reduce impairment</a:t>
            </a:r>
          </a:p>
          <a:p>
            <a:pPr lvl="1"/>
            <a:endParaRPr lang="en-US" dirty="0" smtClean="0"/>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IACAPAP’s </a:t>
            </a:r>
            <a:r>
              <a:rPr lang="en-US" sz="1200" kern="1200" dirty="0" err="1" smtClean="0">
                <a:solidFill>
                  <a:schemeClr val="tx1"/>
                </a:solidFill>
                <a:effectLst/>
                <a:latin typeface="+mn-lt"/>
                <a:ea typeface="+mn-ea"/>
                <a:cs typeface="+mn-cs"/>
              </a:rPr>
              <a:t>Dr</a:t>
            </a:r>
            <a:r>
              <a:rPr lang="en-US" sz="1200" kern="1200" dirty="0" smtClean="0">
                <a:solidFill>
                  <a:schemeClr val="tx1"/>
                </a:solidFill>
                <a:effectLst/>
                <a:latin typeface="+mn-lt"/>
                <a:ea typeface="+mn-ea"/>
                <a:cs typeface="+mn-cs"/>
              </a:rPr>
              <a:t> Yoshiro Ono, Japanese Child Psychiatrist providing help in the aftermath of the earthquake and tsunami that devastated Northern Japan on March 11, 2011 </a:t>
            </a:r>
            <a:endParaRPr lang="en-US" dirty="0" smtClean="0"/>
          </a:p>
          <a:p>
            <a:pPr lvl="1"/>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53</a:t>
            </a:fld>
            <a:endParaRPr lang="en-US"/>
          </a:p>
        </p:txBody>
      </p:sp>
    </p:spTree>
    <p:extLst>
      <p:ext uri="{BB962C8B-B14F-4D97-AF65-F5344CB8AC3E}">
        <p14:creationId xmlns:p14="http://schemas.microsoft.com/office/powerpoint/2010/main" val="1771276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66B6D5-C2EC-462C-8028-459C44F7B760}" type="slidenum">
              <a:rPr lang="en-AU"/>
              <a:pPr eaLnBrk="1" hangingPunct="1"/>
              <a:t>54</a:t>
            </a:fld>
            <a:endParaRPr lang="en-AU"/>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a picture of </a:t>
            </a:r>
            <a:r>
              <a:rPr lang="en-US" sz="1200" kern="1200" dirty="0" err="1" smtClean="0">
                <a:solidFill>
                  <a:schemeClr val="tx1"/>
                </a:solidFill>
                <a:effectLst/>
                <a:latin typeface="+mn-lt"/>
                <a:ea typeface="+mn-ea"/>
                <a:cs typeface="+mn-cs"/>
              </a:rPr>
              <a:t>Muzaffarabad</a:t>
            </a:r>
            <a:r>
              <a:rPr lang="en-US" sz="1200" kern="1200" dirty="0" smtClean="0">
                <a:solidFill>
                  <a:schemeClr val="tx1"/>
                </a:solidFill>
                <a:effectLst/>
                <a:latin typeface="+mn-lt"/>
                <a:ea typeface="+mn-ea"/>
                <a:cs typeface="+mn-cs"/>
              </a:rPr>
              <a:t>, Pakistan (Nov. 1, 2005) – U.S. Army 1st Lt. Tory </a:t>
            </a:r>
            <a:r>
              <a:rPr lang="en-US" sz="1200" kern="1200" dirty="0" err="1" smtClean="0">
                <a:solidFill>
                  <a:schemeClr val="tx1"/>
                </a:solidFill>
                <a:effectLst/>
                <a:latin typeface="+mn-lt"/>
                <a:ea typeface="+mn-ea"/>
                <a:cs typeface="+mn-cs"/>
              </a:rPr>
              <a:t>Marcon</a:t>
            </a:r>
            <a:r>
              <a:rPr lang="en-US" sz="1200" kern="1200" dirty="0" smtClean="0">
                <a:solidFill>
                  <a:schemeClr val="tx1"/>
                </a:solidFill>
                <a:effectLst/>
                <a:latin typeface="+mn-lt"/>
                <a:ea typeface="+mn-ea"/>
                <a:cs typeface="+mn-cs"/>
              </a:rPr>
              <a:t>, assigned to the 212th MASH unit, helps a Pakistani child drink a powered milkshake from a Meals Ready-to-Eat (MRE) in </a:t>
            </a:r>
            <a:r>
              <a:rPr lang="en-US" sz="1200" kern="1200" dirty="0" err="1" smtClean="0">
                <a:solidFill>
                  <a:schemeClr val="tx1"/>
                </a:solidFill>
                <a:effectLst/>
                <a:latin typeface="+mn-lt"/>
                <a:ea typeface="+mn-ea"/>
                <a:cs typeface="+mn-cs"/>
              </a:rPr>
              <a:t>Muzaffarabad</a:t>
            </a:r>
            <a:r>
              <a:rPr lang="en-US" sz="1200" kern="1200" dirty="0" smtClean="0">
                <a:solidFill>
                  <a:schemeClr val="tx1"/>
                </a:solidFill>
                <a:effectLst/>
                <a:latin typeface="+mn-lt"/>
                <a:ea typeface="+mn-ea"/>
                <a:cs typeface="+mn-cs"/>
              </a:rPr>
              <a:t>, Pakistan. The child has tetanus and the milkshake is the only food he can manage to swallow because of muscle spasms. The United States was participating in a multi-national assistance and support effort led by the Pakistani Government to bring aid to the victims of the devastating earthquake that struck the region on October 8th, 2005. U.S. Navy photo by Photographer’s Mate 2nd Class Eric S. Powell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Most children and adolescents will experience some psychological or somatic symptoms in the immediate aftermath of trauma. These symptoms do not necessarily indicate a need for intervention as they generally resolve spontaneously without professional help. </a:t>
            </a:r>
            <a:endParaRPr lang="en-US" dirty="0" smtClean="0"/>
          </a:p>
          <a:p>
            <a:r>
              <a:rPr lang="en-US" sz="1200" i="1" kern="1200" dirty="0" smtClean="0">
                <a:solidFill>
                  <a:schemeClr val="tx1"/>
                </a:solidFill>
                <a:effectLst/>
                <a:latin typeface="+mn-lt"/>
                <a:ea typeface="+mn-ea"/>
                <a:cs typeface="+mn-cs"/>
              </a:rPr>
              <a:t>Critical incident debriefing</a:t>
            </a:r>
            <a:r>
              <a:rPr lang="en-US" sz="1200" kern="1200" dirty="0" smtClean="0">
                <a:solidFill>
                  <a:schemeClr val="tx1"/>
                </a:solidFill>
                <a:effectLst/>
                <a:latin typeface="+mn-lt"/>
                <a:ea typeface="+mn-ea"/>
                <a:cs typeface="+mn-cs"/>
              </a:rPr>
              <a:t>, which requires individuals to discuss details of the trauma–sometimes in a group setting–has been found to provide very little or no benefit (Australian Centre for Posttraumatic Mental Health, 2013). Some data in adults suggest that group debriefing increases PTSD symptomatology and may even increase rates of PTSD (Rose et al, 2002; van </a:t>
            </a:r>
            <a:r>
              <a:rPr lang="en-US" sz="1200" kern="1200" dirty="0" err="1" smtClean="0">
                <a:solidFill>
                  <a:schemeClr val="tx1"/>
                </a:solidFill>
                <a:effectLst/>
                <a:latin typeface="+mn-lt"/>
                <a:ea typeface="+mn-ea"/>
                <a:cs typeface="+mn-cs"/>
              </a:rPr>
              <a:t>Emmerik</a:t>
            </a:r>
            <a:r>
              <a:rPr lang="en-US" sz="1200" kern="1200" dirty="0" smtClean="0">
                <a:solidFill>
                  <a:schemeClr val="tx1"/>
                </a:solidFill>
                <a:effectLst/>
                <a:latin typeface="+mn-lt"/>
                <a:ea typeface="+mn-ea"/>
                <a:cs typeface="+mn-cs"/>
              </a:rPr>
              <a:t> et al, 2002). Data from two randomized controlled trials among children revealed that debriefing was not superior to usual care in reducing rates of PTSD or other negative outcomes including behavioral problems, depression or anxiety (</a:t>
            </a:r>
            <a:r>
              <a:rPr lang="en-US" sz="1200" kern="1200" dirty="0" err="1" smtClean="0">
                <a:solidFill>
                  <a:schemeClr val="tx1"/>
                </a:solidFill>
                <a:effectLst/>
                <a:latin typeface="+mn-lt"/>
                <a:ea typeface="+mn-ea"/>
                <a:cs typeface="+mn-cs"/>
              </a:rPr>
              <a:t>Stallard</a:t>
            </a:r>
            <a:r>
              <a:rPr lang="en-US" sz="1200" kern="1200" dirty="0" smtClean="0">
                <a:solidFill>
                  <a:schemeClr val="tx1"/>
                </a:solidFill>
                <a:effectLst/>
                <a:latin typeface="+mn-lt"/>
                <a:ea typeface="+mn-ea"/>
                <a:cs typeface="+mn-cs"/>
              </a:rPr>
              <a:t> et al, 2006; </a:t>
            </a:r>
            <a:r>
              <a:rPr lang="en-US" sz="1200" kern="1200" dirty="0" err="1" smtClean="0">
                <a:solidFill>
                  <a:schemeClr val="tx1"/>
                </a:solidFill>
                <a:effectLst/>
                <a:latin typeface="+mn-lt"/>
                <a:ea typeface="+mn-ea"/>
                <a:cs typeface="+mn-cs"/>
              </a:rPr>
              <a:t>Zehnder</a:t>
            </a:r>
            <a:r>
              <a:rPr lang="en-US" sz="1200" kern="1200" dirty="0" smtClean="0">
                <a:solidFill>
                  <a:schemeClr val="tx1"/>
                </a:solidFill>
                <a:effectLst/>
                <a:latin typeface="+mn-lt"/>
                <a:ea typeface="+mn-ea"/>
                <a:cs typeface="+mn-cs"/>
              </a:rPr>
              <a:t> et al, 2010). Thus while children and adolescents in distress or seeking assistance should be offered the opportunity to ventilate individually about the trauma if they wish to do so, unrequested debriefing (in particular in a group setting) is not recommended. </a:t>
            </a:r>
            <a:endParaRPr lang="en-US" dirty="0" smtClean="0"/>
          </a:p>
          <a:p>
            <a:r>
              <a:rPr lang="en-US" sz="1200" kern="1200" dirty="0" smtClean="0">
                <a:solidFill>
                  <a:schemeClr val="tx1"/>
                </a:solidFill>
                <a:effectLst/>
                <a:latin typeface="+mn-lt"/>
                <a:ea typeface="+mn-ea"/>
                <a:cs typeface="+mn-cs"/>
              </a:rPr>
              <a:t>Recent data suggest that a 3-session exposure-based intervention started in the emergency department within 12 hours of a traumatic event may be helpful in decreasing rates of PTSD among adults (</a:t>
            </a:r>
            <a:r>
              <a:rPr lang="en-US" sz="1200" kern="1200" dirty="0" err="1" smtClean="0">
                <a:solidFill>
                  <a:schemeClr val="tx1"/>
                </a:solidFill>
                <a:effectLst/>
                <a:latin typeface="+mn-lt"/>
                <a:ea typeface="+mn-ea"/>
                <a:cs typeface="+mn-cs"/>
              </a:rPr>
              <a:t>Rothbaum</a:t>
            </a:r>
            <a:r>
              <a:rPr lang="en-US" sz="1200" kern="1200" dirty="0" smtClean="0">
                <a:solidFill>
                  <a:schemeClr val="tx1"/>
                </a:solidFill>
                <a:effectLst/>
                <a:latin typeface="+mn-lt"/>
                <a:ea typeface="+mn-ea"/>
                <a:cs typeface="+mn-cs"/>
              </a:rPr>
              <a:t> et al, 2012), however, no data are yet available on children and adolescents. </a:t>
            </a:r>
            <a:endParaRPr lang="en-US" dirty="0" smtClean="0"/>
          </a:p>
          <a:p>
            <a:r>
              <a:rPr lang="en-US" sz="1200" kern="1200" dirty="0" smtClean="0">
                <a:solidFill>
                  <a:schemeClr val="tx1"/>
                </a:solidFill>
                <a:effectLst/>
                <a:latin typeface="+mn-lt"/>
                <a:ea typeface="+mn-ea"/>
                <a:cs typeface="+mn-cs"/>
              </a:rPr>
              <a:t>In conclusion, </a:t>
            </a:r>
            <a:r>
              <a:rPr lang="en-US" sz="1200" i="1" kern="1200" dirty="0" smtClean="0">
                <a:solidFill>
                  <a:schemeClr val="tx1"/>
                </a:solidFill>
                <a:effectLst/>
                <a:latin typeface="+mn-lt"/>
                <a:ea typeface="+mn-ea"/>
                <a:cs typeface="+mn-cs"/>
              </a:rPr>
              <a:t>debriefing should not be routinely provided to traumatized children and adolescents at risk for PTSD</a:t>
            </a:r>
            <a:r>
              <a:rPr lang="en-US" sz="1200" kern="1200" dirty="0" smtClean="0">
                <a:solidFill>
                  <a:schemeClr val="tx1"/>
                </a:solidFill>
                <a:effectLst/>
                <a:latin typeface="+mn-lt"/>
                <a:ea typeface="+mn-ea"/>
                <a:cs typeface="+mn-cs"/>
              </a:rPr>
              <a:t>. Exposure-based interventions delivered immediately after trauma may help prevent PTSD in youth exposed to trauma, based on their efficacy in treating PTSD in children and adolescents (see below) and in preventing PTSD among adults. Finally, it is recommended to provide </a:t>
            </a:r>
            <a:r>
              <a:rPr lang="en-US" sz="1200" i="1" kern="1200" dirty="0" smtClean="0">
                <a:solidFill>
                  <a:schemeClr val="tx1"/>
                </a:solidFill>
                <a:effectLst/>
                <a:latin typeface="+mn-lt"/>
                <a:ea typeface="+mn-ea"/>
                <a:cs typeface="+mn-cs"/>
              </a:rPr>
              <a:t>psychological first aid</a:t>
            </a:r>
            <a:r>
              <a:rPr lang="en-US" sz="1200" kern="1200" dirty="0" smtClean="0">
                <a:solidFill>
                  <a:schemeClr val="tx1"/>
                </a:solidFill>
                <a:effectLst/>
                <a:latin typeface="+mn-lt"/>
                <a:ea typeface="+mn-ea"/>
                <a:cs typeface="+mn-cs"/>
              </a:rPr>
              <a:t>, including education about the usual course and normal reactions to trauma, and ensure that basic medical and safety needs are met, including shelter and food, increase social support, and provide appropriate referral. </a:t>
            </a:r>
          </a:p>
          <a:p>
            <a:r>
              <a:rPr lang="en-US" sz="1200" kern="1200" dirty="0" smtClean="0">
                <a:solidFill>
                  <a:schemeClr val="tx1"/>
                </a:solidFill>
                <a:effectLst/>
                <a:latin typeface="+mn-lt"/>
                <a:ea typeface="+mn-ea"/>
                <a:cs typeface="+mn-cs"/>
              </a:rPr>
              <a:t>A possible approach to the prevention of PTSD could be the administration of a medication immediately after trauma exposure; however, few data support the efficacy of any pharmacological agents for this indication. Immediate treatment with propranolol has yielded mixed results in adults (</a:t>
            </a:r>
            <a:r>
              <a:rPr lang="en-US" sz="1200" kern="1200" dirty="0" err="1" smtClean="0">
                <a:solidFill>
                  <a:schemeClr val="tx1"/>
                </a:solidFill>
                <a:effectLst/>
                <a:latin typeface="+mn-lt"/>
                <a:ea typeface="+mn-ea"/>
                <a:cs typeface="+mn-cs"/>
              </a:rPr>
              <a:t>Vaiva</a:t>
            </a:r>
            <a:r>
              <a:rPr lang="en-US" sz="1200" kern="1200" dirty="0" smtClean="0">
                <a:solidFill>
                  <a:schemeClr val="tx1"/>
                </a:solidFill>
                <a:effectLst/>
                <a:latin typeface="+mn-lt"/>
                <a:ea typeface="+mn-ea"/>
                <a:cs typeface="+mn-cs"/>
              </a:rPr>
              <a:t> et al, 2003; Pitman et al, 2002; </a:t>
            </a:r>
            <a:r>
              <a:rPr lang="en-US" sz="1200" kern="1200" dirty="0" err="1" smtClean="0">
                <a:solidFill>
                  <a:schemeClr val="tx1"/>
                </a:solidFill>
                <a:effectLst/>
                <a:latin typeface="+mn-lt"/>
                <a:ea typeface="+mn-ea"/>
                <a:cs typeface="+mn-cs"/>
              </a:rPr>
              <a:t>Hoge</a:t>
            </a:r>
            <a:r>
              <a:rPr lang="en-US" sz="1200" kern="1200" dirty="0" smtClean="0">
                <a:solidFill>
                  <a:schemeClr val="tx1"/>
                </a:solidFill>
                <a:effectLst/>
                <a:latin typeface="+mn-lt"/>
                <a:ea typeface="+mn-ea"/>
                <a:cs typeface="+mn-cs"/>
              </a:rPr>
              <a:t> et al, 2012), and a trial in children and adolescents was negative (Nugent et al, 2010). More promising, several studies of injured children and adults support the preventive benefit of higher levels of early post-injury administration of opiates for pain on later emergence of PTSD symptomatology (Saxe et al, 2001; Stoddard et al, 2009; Holbrook et al, 2010; Bryant et al, 2009). </a:t>
            </a:r>
            <a:endParaRPr lang="en-US" dirty="0" smtClean="0"/>
          </a:p>
          <a:p>
            <a:r>
              <a:rPr lang="en-US" sz="1200" kern="1200" dirty="0" smtClean="0">
                <a:solidFill>
                  <a:schemeClr val="tx1"/>
                </a:solidFill>
                <a:effectLst/>
                <a:latin typeface="+mn-lt"/>
                <a:ea typeface="+mn-ea"/>
                <a:cs typeface="+mn-cs"/>
              </a:rPr>
              <a:t>Finally, despite their wide clinical use in seeking to relieve acute stress symptomatology, minimal evidence in the adult literature—but more in animal studies—suggests that </a:t>
            </a:r>
            <a:r>
              <a:rPr lang="en-US" sz="1200" i="1" kern="1200" dirty="0" smtClean="0">
                <a:solidFill>
                  <a:schemeClr val="tx1"/>
                </a:solidFill>
                <a:effectLst/>
                <a:latin typeface="+mn-lt"/>
                <a:ea typeface="+mn-ea"/>
                <a:cs typeface="+mn-cs"/>
              </a:rPr>
              <a:t>benzodiazepines </a:t>
            </a:r>
            <a:r>
              <a:rPr lang="en-US" sz="1200" kern="1200" dirty="0" smtClean="0">
                <a:solidFill>
                  <a:schemeClr val="tx1"/>
                </a:solidFill>
                <a:effectLst/>
                <a:latin typeface="+mn-lt"/>
                <a:ea typeface="+mn-ea"/>
                <a:cs typeface="+mn-cs"/>
              </a:rPr>
              <a:t>may not be helpful in the immediate aftermath of trauma and may even worsen outcomes in trauma-exposed individuals (</a:t>
            </a:r>
            <a:r>
              <a:rPr lang="en-US" sz="1200" kern="1200" dirty="0" err="1" smtClean="0">
                <a:solidFill>
                  <a:schemeClr val="tx1"/>
                </a:solidFill>
                <a:effectLst/>
                <a:latin typeface="+mn-lt"/>
                <a:ea typeface="+mn-ea"/>
                <a:cs typeface="+mn-cs"/>
              </a:rPr>
              <a:t>Gelpin</a:t>
            </a:r>
            <a:r>
              <a:rPr lang="en-US" sz="1200" kern="1200" dirty="0" smtClean="0">
                <a:solidFill>
                  <a:schemeClr val="tx1"/>
                </a:solidFill>
                <a:effectLst/>
                <a:latin typeface="+mn-lt"/>
                <a:ea typeface="+mn-ea"/>
                <a:cs typeface="+mn-cs"/>
              </a:rPr>
              <a:t> et al, 1996; </a:t>
            </a:r>
            <a:r>
              <a:rPr lang="en-US" sz="1200" kern="1200" dirty="0" err="1" smtClean="0">
                <a:solidFill>
                  <a:schemeClr val="tx1"/>
                </a:solidFill>
                <a:effectLst/>
                <a:latin typeface="+mn-lt"/>
                <a:ea typeface="+mn-ea"/>
                <a:cs typeface="+mn-cs"/>
              </a:rPr>
              <a:t>Mellman</a:t>
            </a:r>
            <a:r>
              <a:rPr lang="en-US" sz="1200" kern="1200" dirty="0" smtClean="0">
                <a:solidFill>
                  <a:schemeClr val="tx1"/>
                </a:solidFill>
                <a:effectLst/>
                <a:latin typeface="+mn-lt"/>
                <a:ea typeface="+mn-ea"/>
                <a:cs typeface="+mn-cs"/>
              </a:rPr>
              <a:t> et al, 2002). As a result, several guidelines recommend avoiding the use of benzodiazepines in the immediate aftermath of trauma.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Tree>
    <p:extLst>
      <p:ext uri="{BB962C8B-B14F-4D97-AF65-F5344CB8AC3E}">
        <p14:creationId xmlns:p14="http://schemas.microsoft.com/office/powerpoint/2010/main" val="19384983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66B6D5-C2EC-462C-8028-459C44F7B760}" type="slidenum">
              <a:rPr lang="en-AU"/>
              <a:pPr eaLnBrk="1" hangingPunct="1"/>
              <a:t>55</a:t>
            </a:fld>
            <a:endParaRPr lang="en-AU"/>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r>
              <a:rPr lang="en-US" sz="1200" kern="1200" dirty="0" smtClean="0">
                <a:solidFill>
                  <a:schemeClr val="tx1"/>
                </a:solidFill>
                <a:effectLst/>
                <a:latin typeface="+mn-lt"/>
                <a:ea typeface="+mn-ea"/>
                <a:cs typeface="+mn-cs"/>
              </a:rPr>
              <a:t>For adults presenting with symptoms that do not remit rapidly, brief (four to five sessions) trauma-focused cognitive behavioral therapy (CBT) may be effective in treating ASD and in preventing the development of PTSD (Australian Centre for Posttraumatic Mental Health, 2013). These CBT interventions include education, breathing training, relaxation training, exposure-based exercises, and cognitive processing. In children and adolescents, these approaches may be useful as early psychological intervention for ASD based on their efficacy in treating PTSD. In any case, administration of these early psychological interventions is limited by the scarcity of professionals trained to administer them, particularly in low income countries. </a:t>
            </a:r>
            <a:endParaRPr lang="en-US" dirty="0" smtClean="0"/>
          </a:p>
          <a:p>
            <a:r>
              <a:rPr lang="en-US" sz="1200" kern="1200" dirty="0" smtClean="0">
                <a:solidFill>
                  <a:schemeClr val="tx1"/>
                </a:solidFill>
                <a:effectLst/>
                <a:latin typeface="+mn-lt"/>
                <a:ea typeface="+mn-ea"/>
                <a:cs typeface="+mn-cs"/>
              </a:rPr>
              <a:t>Other early interventions tested among children with limited or inconclusive favorable results include self-help websites for children and information booklets for parents (Cox et al, 2010), narrative exposure therapy, and relaxation meditation (Catani et al, 2009). A study reported that a caregiver-child psychosocial and stress management intervention (child and family traumatic stress intervention) was superior to child supportive </a:t>
            </a:r>
            <a:r>
              <a:rPr lang="en-US" sz="1200" kern="1200" dirty="0" err="1" smtClean="0">
                <a:solidFill>
                  <a:schemeClr val="tx1"/>
                </a:solidFill>
                <a:effectLst/>
                <a:latin typeface="+mn-lt"/>
                <a:ea typeface="+mn-ea"/>
                <a:cs typeface="+mn-cs"/>
              </a:rPr>
              <a:t>counselling</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psychoeducation</a:t>
            </a:r>
            <a:r>
              <a:rPr lang="en-US" sz="1200" kern="1200" dirty="0" smtClean="0">
                <a:solidFill>
                  <a:schemeClr val="tx1"/>
                </a:solidFill>
                <a:effectLst/>
                <a:latin typeface="+mn-lt"/>
                <a:ea typeface="+mn-ea"/>
                <a:cs typeface="+mn-cs"/>
              </a:rPr>
              <a:t> in reducing rates of PTSD and PTSD symptom severity among children with at least one cluster of traumatic stress symptoms (Berkowitz et al, 2011).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trial of sertraline initiated in the hospital in the few days after trauma (and for a duration of 24 weeks) in burnt children and adolescents (Stoddard et al, 2011) yielded mixed results: no significant </a:t>
            </a:r>
            <a:r>
              <a:rPr lang="en-US" sz="1200" kern="1200" dirty="0" err="1" smtClean="0">
                <a:solidFill>
                  <a:schemeClr val="tx1"/>
                </a:solidFill>
                <a:effectLst/>
                <a:latin typeface="+mn-lt"/>
                <a:ea typeface="+mn-ea"/>
                <a:cs typeface="+mn-cs"/>
              </a:rPr>
              <a:t>improvemnt</a:t>
            </a:r>
            <a:r>
              <a:rPr lang="en-US" sz="1200" kern="1200" dirty="0" smtClean="0">
                <a:solidFill>
                  <a:schemeClr val="tx1"/>
                </a:solidFill>
                <a:effectLst/>
                <a:latin typeface="+mn-lt"/>
                <a:ea typeface="+mn-ea"/>
                <a:cs typeface="+mn-cs"/>
              </a:rPr>
              <a:t> in youth-rated PTSD symptoms but significant reduction on parental reports of children’s PTSD symptoms. Based on these as well as on the mixed results for antidepressants in the treatment of PTSD, antidepressants are not generally recommended for the treatment of ASD. </a:t>
            </a:r>
            <a:endParaRPr lang="en-US" dirty="0" smtClean="0"/>
          </a:p>
          <a:p>
            <a:endParaRPr lang="en-US" dirty="0" smtClean="0"/>
          </a:p>
          <a:p>
            <a:pPr eaLnBrk="1" hangingPunct="1"/>
            <a:endParaRPr lang="en-US" dirty="0" smtClean="0"/>
          </a:p>
        </p:txBody>
      </p:sp>
    </p:spTree>
    <p:extLst>
      <p:ext uri="{BB962C8B-B14F-4D97-AF65-F5344CB8AC3E}">
        <p14:creationId xmlns:p14="http://schemas.microsoft.com/office/powerpoint/2010/main" val="39599896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66B6D5-C2EC-462C-8028-459C44F7B760}" type="slidenum">
              <a:rPr lang="en-AU"/>
              <a:pPr eaLnBrk="1" hangingPunct="1"/>
              <a:t>56</a:t>
            </a:fld>
            <a:endParaRPr lang="en-AU"/>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r>
              <a:rPr lang="en-US" sz="1200" kern="1200" dirty="0" smtClean="0">
                <a:solidFill>
                  <a:schemeClr val="tx1"/>
                </a:solidFill>
                <a:effectLst/>
                <a:latin typeface="+mn-lt"/>
                <a:ea typeface="+mn-ea"/>
                <a:cs typeface="+mn-cs"/>
              </a:rPr>
              <a:t>No large or definitive pharmacological trials in pediatric PTSD are available to date. Overall, trauma-focused psychotherapeutic approaches should be favored in childhood PTSD. </a:t>
            </a:r>
            <a:endParaRPr lang="en-US" sz="4800" dirty="0" smtClean="0"/>
          </a:p>
          <a:p>
            <a:r>
              <a:rPr lang="en-US" sz="1200" i="1" kern="1200" dirty="0" smtClean="0">
                <a:solidFill>
                  <a:schemeClr val="tx1"/>
                </a:solidFill>
                <a:effectLst/>
                <a:latin typeface="+mn-lt"/>
                <a:ea typeface="+mn-ea"/>
                <a:cs typeface="+mn-cs"/>
              </a:rPr>
              <a:t>Antidepressants </a:t>
            </a:r>
            <a:endParaRPr lang="en-US" sz="4800" dirty="0" smtClean="0"/>
          </a:p>
          <a:p>
            <a:r>
              <a:rPr lang="en-US" sz="1200" kern="1200" dirty="0" smtClean="0">
                <a:solidFill>
                  <a:schemeClr val="tx1"/>
                </a:solidFill>
                <a:effectLst/>
                <a:latin typeface="+mn-lt"/>
                <a:ea typeface="+mn-ea"/>
                <a:cs typeface="+mn-cs"/>
              </a:rPr>
              <a:t>In adults, selective serotonin reuptake inhibitors (SSRIs) are the recommended first-line pharmacological treatment for PTSD. Their efficacy is well documented; they are usually well tolerated and may be useful in treating comorbid depression. However, there is little evidence to support their effectiveness in treating PTSD in the young. While the efficacy of sertraline and fluoxetine has been examined in young people, both failed to prove superior to placebo (Cohen et al, 2007; Robb et al, 2010; Robert et al, 2008). Thus, to date, evidence supporting the use of SSRIs for the treatment of PTSD in children and adolescents is lacking. </a:t>
            </a:r>
            <a:endParaRPr lang="en-US" sz="4800" dirty="0" smtClean="0"/>
          </a:p>
          <a:p>
            <a:r>
              <a:rPr lang="en-US" sz="1200" kern="1200" dirty="0" smtClean="0">
                <a:solidFill>
                  <a:schemeClr val="tx1"/>
                </a:solidFill>
                <a:effectLst/>
                <a:latin typeface="+mn-lt"/>
                <a:ea typeface="+mn-ea"/>
                <a:cs typeface="+mn-cs"/>
              </a:rPr>
              <a:t>The effectiveness of other antidepressants has not been investigated in randomized controlled trials (e.g., serotonin–norepinephrine reuptake inhibitors) or trials yielded limited or inconclusive results (e.g., monoamine oxidase inhibitors). Given this lack of empirical evidence and their unfavorable side effect profile, including agitation and irritability, they are not recommended in the treatment of childhood PTSD. </a:t>
            </a:r>
            <a:endParaRPr lang="en-US" sz="4800" dirty="0" smtClean="0"/>
          </a:p>
          <a:p>
            <a:r>
              <a:rPr lang="en-US" sz="1200" i="1" kern="1200" dirty="0" smtClean="0">
                <a:solidFill>
                  <a:schemeClr val="tx1"/>
                </a:solidFill>
                <a:effectLst/>
                <a:latin typeface="+mn-lt"/>
                <a:ea typeface="+mn-ea"/>
                <a:cs typeface="+mn-cs"/>
              </a:rPr>
              <a:t>Other pharmacological treatments </a:t>
            </a:r>
            <a:endParaRPr lang="en-US" sz="4800" dirty="0" smtClean="0"/>
          </a:p>
          <a:p>
            <a:r>
              <a:rPr lang="en-US" sz="1200" kern="1200" dirty="0" smtClean="0">
                <a:solidFill>
                  <a:schemeClr val="tx1"/>
                </a:solidFill>
                <a:effectLst/>
                <a:latin typeface="+mn-lt"/>
                <a:ea typeface="+mn-ea"/>
                <a:cs typeface="+mn-cs"/>
              </a:rPr>
              <a:t>Although it might be tempting to prescribe benzodiazepines for PTSD because of their anxiolytic effects, there are no robust data supporting their efficacy. In addition, given that they may interfere with the extinction of learning processes— important for the effectiveness of cognitive behavioral therapy particularly when benzodiazepines are prescribed on an “as needed” basis—and that individuals with PTSD are at elevated risk for substance abuse and dependence, they are generally not recommended in the treatment of PTSD in the young. </a:t>
            </a:r>
            <a:endParaRPr lang="en-US" sz="4800" dirty="0" smtClean="0"/>
          </a:p>
          <a:p>
            <a:r>
              <a:rPr lang="en-US" sz="1200" kern="1200" dirty="0" smtClean="0">
                <a:solidFill>
                  <a:schemeClr val="tx1"/>
                </a:solidFill>
                <a:effectLst/>
                <a:latin typeface="+mn-lt"/>
                <a:ea typeface="+mn-ea"/>
                <a:cs typeface="+mn-cs"/>
              </a:rPr>
              <a:t>Building on the fact that PTSD is associated with increased autonomic arousal, recent data suggest that anti-adrenergic medications including a- and </a:t>
            </a:r>
            <a:r>
              <a:rPr lang="en-US" sz="1200" kern="1200" dirty="0" err="1" smtClean="0">
                <a:solidFill>
                  <a:schemeClr val="tx1"/>
                </a:solidFill>
                <a:effectLst/>
                <a:latin typeface="+mn-lt"/>
                <a:ea typeface="+mn-ea"/>
                <a:cs typeface="+mn-cs"/>
              </a:rPr>
              <a:t>ß</a:t>
            </a:r>
            <a:r>
              <a:rPr lang="en-US" sz="1200" kern="1200" dirty="0" smtClean="0">
                <a:solidFill>
                  <a:schemeClr val="tx1"/>
                </a:solidFill>
                <a:effectLst/>
                <a:latin typeface="+mn-lt"/>
                <a:ea typeface="+mn-ea"/>
                <a:cs typeface="+mn-cs"/>
              </a:rPr>
              <a:t>-adrenergic receptor blockers, may be useful (Management of Post-Traumatic Stress Working Group, 2010). Results from open label studies conducted in children suggest that the a-adrenergic blocker clonidine (Harmon &amp; Riggs, 1996), and the </a:t>
            </a:r>
            <a:r>
              <a:rPr lang="en-US" sz="1200" kern="1200" dirty="0" err="1" smtClean="0">
                <a:solidFill>
                  <a:schemeClr val="tx1"/>
                </a:solidFill>
                <a:effectLst/>
                <a:latin typeface="+mn-lt"/>
                <a:ea typeface="+mn-ea"/>
                <a:cs typeface="+mn-cs"/>
              </a:rPr>
              <a:t>ß</a:t>
            </a:r>
            <a:r>
              <a:rPr lang="en-US" sz="1200" kern="1200" dirty="0" smtClean="0">
                <a:solidFill>
                  <a:schemeClr val="tx1"/>
                </a:solidFill>
                <a:effectLst/>
                <a:latin typeface="+mn-lt"/>
                <a:ea typeface="+mn-ea"/>
                <a:cs typeface="+mn-cs"/>
              </a:rPr>
              <a:t>-adrenergic blocker propranolol (</a:t>
            </a:r>
            <a:r>
              <a:rPr lang="en-US" sz="1200" kern="1200" dirty="0" err="1" smtClean="0">
                <a:solidFill>
                  <a:schemeClr val="tx1"/>
                </a:solidFill>
                <a:effectLst/>
                <a:latin typeface="+mn-lt"/>
                <a:ea typeface="+mn-ea"/>
                <a:cs typeface="+mn-cs"/>
              </a:rPr>
              <a:t>Famularo</a:t>
            </a:r>
            <a:r>
              <a:rPr lang="en-US" sz="1200" kern="1200" dirty="0" smtClean="0">
                <a:solidFill>
                  <a:schemeClr val="tx1"/>
                </a:solidFill>
                <a:effectLst/>
                <a:latin typeface="+mn-lt"/>
                <a:ea typeface="+mn-ea"/>
                <a:cs typeface="+mn-cs"/>
              </a:rPr>
              <a:t> et al, 1988) might be effective in treating PTSD symptoms, although randomized controlled data is still needed. </a:t>
            </a:r>
            <a:endParaRPr lang="en-US" sz="4800" dirty="0" smtClean="0"/>
          </a:p>
          <a:p>
            <a:r>
              <a:rPr lang="en-US" sz="1200" kern="1200" dirty="0" smtClean="0">
                <a:solidFill>
                  <a:schemeClr val="tx1"/>
                </a:solidFill>
                <a:effectLst/>
                <a:latin typeface="+mn-lt"/>
                <a:ea typeface="+mn-ea"/>
                <a:cs typeface="+mn-cs"/>
              </a:rPr>
              <a:t>Second generation antipsychotics have been studied with regards to their potential efficacy in treating PTSD in adults; a review suggests they may have a modest benefit (Ahearn et al, 2011). However to date, no randomized controlled data support their use in children with PTSD and their side effects are significant. </a:t>
            </a:r>
            <a:endParaRPr lang="en-US" sz="4800" dirty="0" smtClean="0"/>
          </a:p>
          <a:p>
            <a:r>
              <a:rPr lang="en-US" sz="1200" kern="1200" dirty="0" smtClean="0">
                <a:solidFill>
                  <a:schemeClr val="tx1"/>
                </a:solidFill>
                <a:effectLst/>
                <a:latin typeface="+mn-lt"/>
                <a:ea typeface="+mn-ea"/>
                <a:cs typeface="+mn-cs"/>
              </a:rPr>
              <a:t>Finally, several controlled trials of antiepileptic mood stabilizers on PTSD have been conducted in adults. Overall, results have been mixed. </a:t>
            </a:r>
            <a:r>
              <a:rPr lang="en-US" sz="1200" kern="1200" dirty="0" err="1" smtClean="0">
                <a:solidFill>
                  <a:schemeClr val="tx1"/>
                </a:solidFill>
                <a:effectLst/>
                <a:latin typeface="+mn-lt"/>
                <a:ea typeface="+mn-ea"/>
                <a:cs typeface="+mn-cs"/>
              </a:rPr>
              <a:t>Lamotrigine</a:t>
            </a:r>
            <a:r>
              <a:rPr lang="en-US" sz="1200" kern="1200" dirty="0" smtClean="0">
                <a:solidFill>
                  <a:schemeClr val="tx1"/>
                </a:solidFill>
                <a:effectLst/>
                <a:latin typeface="+mn-lt"/>
                <a:ea typeface="+mn-ea"/>
                <a:cs typeface="+mn-cs"/>
              </a:rPr>
              <a:t> may have some benefit (Hertzberg et al, 1999), but </a:t>
            </a:r>
            <a:r>
              <a:rPr lang="en-US" sz="1200" kern="1200" dirty="0" err="1" smtClean="0">
                <a:solidFill>
                  <a:schemeClr val="tx1"/>
                </a:solidFill>
                <a:effectLst/>
                <a:latin typeface="+mn-lt"/>
                <a:ea typeface="+mn-ea"/>
                <a:cs typeface="+mn-cs"/>
              </a:rPr>
              <a:t>topiramate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tiagabine</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divalproex</a:t>
            </a:r>
            <a:r>
              <a:rPr lang="en-US" sz="1200" kern="1200" dirty="0" smtClean="0">
                <a:solidFill>
                  <a:schemeClr val="tx1"/>
                </a:solidFill>
                <a:effectLst/>
                <a:latin typeface="+mn-lt"/>
                <a:ea typeface="+mn-ea"/>
                <a:cs typeface="+mn-cs"/>
              </a:rPr>
              <a:t> have not been shown to be effective (e.g., Tucker et al, 2007; </a:t>
            </a:r>
            <a:r>
              <a:rPr lang="en-US" sz="1200" kern="1200" dirty="0" err="1" smtClean="0">
                <a:solidFill>
                  <a:schemeClr val="tx1"/>
                </a:solidFill>
                <a:effectLst/>
                <a:latin typeface="+mn-lt"/>
                <a:ea typeface="+mn-ea"/>
                <a:cs typeface="+mn-cs"/>
              </a:rPr>
              <a:t>Hamner</a:t>
            </a:r>
            <a:r>
              <a:rPr lang="en-US" sz="1200" kern="1200" dirty="0" smtClean="0">
                <a:solidFill>
                  <a:schemeClr val="tx1"/>
                </a:solidFill>
                <a:effectLst/>
                <a:latin typeface="+mn-lt"/>
                <a:ea typeface="+mn-ea"/>
                <a:cs typeface="+mn-cs"/>
              </a:rPr>
              <a:t> et al, 2009). Data for children are more limited; so far only one randomized controlled trial has shown some efficacy of sodium valproate for PTSD symptoms in adolescents with comorbid conduct disorder (Steiner et al, 2007). </a:t>
            </a:r>
            <a:endParaRPr lang="en-US" sz="4800" dirty="0" smtClean="0"/>
          </a:p>
          <a:p>
            <a:r>
              <a:rPr lang="en-US" sz="1200" kern="1200" dirty="0" smtClean="0">
                <a:solidFill>
                  <a:schemeClr val="tx1"/>
                </a:solidFill>
                <a:effectLst/>
                <a:latin typeface="+mn-lt"/>
                <a:ea typeface="+mn-ea"/>
                <a:cs typeface="+mn-cs"/>
              </a:rPr>
              <a:t>In summary, although the field has seen important advances in the pharmacological treatment of adults with PTSD, to date there are no data supporting the use of psychotropic medications in the management of PTSD in children and adolescents. </a:t>
            </a:r>
            <a:endParaRPr lang="en-US" sz="4800" dirty="0" smtClean="0"/>
          </a:p>
          <a:p>
            <a:endParaRPr lang="en-US" sz="4800" dirty="0" smtClean="0"/>
          </a:p>
          <a:p>
            <a:pPr eaLnBrk="1" hangingPunct="1"/>
            <a:endParaRPr lang="en-US" dirty="0" smtClean="0"/>
          </a:p>
        </p:txBody>
      </p:sp>
    </p:spTree>
    <p:extLst>
      <p:ext uri="{BB962C8B-B14F-4D97-AF65-F5344CB8AC3E}">
        <p14:creationId xmlns:p14="http://schemas.microsoft.com/office/powerpoint/2010/main" val="31371425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66B6D5-C2EC-462C-8028-459C44F7B760}" type="slidenum">
              <a:rPr lang="en-AU"/>
              <a:pPr eaLnBrk="1" hangingPunct="1"/>
              <a:t>57</a:t>
            </a:fld>
            <a:endParaRPr lang="en-AU"/>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r>
              <a:rPr lang="en-US" sz="1200" kern="1200" dirty="0" smtClean="0">
                <a:solidFill>
                  <a:schemeClr val="tx1"/>
                </a:solidFill>
                <a:effectLst/>
                <a:latin typeface="+mn-lt"/>
                <a:ea typeface="+mn-ea"/>
                <a:cs typeface="+mn-cs"/>
              </a:rPr>
              <a:t>The most effective psychotherapeutic approaches to the treatment of PTSD symptoms are those based on cognitive-behavioral principles, specifically exposure and remodeling of cognitive processes. Treatments specifically designed for children and teens first became available in the late 1990s, and have been shown in randomized controlled studies to be more effective than supportive and non- directive therapies (</a:t>
            </a:r>
            <a:r>
              <a:rPr lang="en-US" sz="1200" kern="1200" dirty="0" err="1" smtClean="0">
                <a:solidFill>
                  <a:schemeClr val="tx1"/>
                </a:solidFill>
                <a:effectLst/>
                <a:latin typeface="+mn-lt"/>
                <a:ea typeface="+mn-ea"/>
                <a:cs typeface="+mn-cs"/>
              </a:rPr>
              <a:t>Gerson</a:t>
            </a:r>
            <a:r>
              <a:rPr lang="en-US" sz="1200" kern="1200" dirty="0" smtClean="0">
                <a:solidFill>
                  <a:schemeClr val="tx1"/>
                </a:solidFill>
                <a:effectLst/>
                <a:latin typeface="+mn-lt"/>
                <a:ea typeface="+mn-ea"/>
                <a:cs typeface="+mn-cs"/>
              </a:rPr>
              <a:t> &amp; Rappaport, 2013; Schneider et al, 2013). </a:t>
            </a:r>
            <a:endParaRPr lang="en-US" sz="4000" dirty="0" smtClean="0"/>
          </a:p>
          <a:p>
            <a:r>
              <a:rPr lang="en-US" sz="1200" kern="1200" dirty="0" smtClean="0">
                <a:solidFill>
                  <a:schemeClr val="tx1"/>
                </a:solidFill>
                <a:effectLst/>
                <a:latin typeface="+mn-lt"/>
                <a:ea typeface="+mn-ea"/>
                <a:cs typeface="+mn-cs"/>
              </a:rPr>
              <a:t>The best studied and most widely used is </a:t>
            </a:r>
            <a:r>
              <a:rPr lang="en-US" sz="1200" i="1" kern="1200" dirty="0" smtClean="0">
                <a:solidFill>
                  <a:schemeClr val="tx1"/>
                </a:solidFill>
                <a:effectLst/>
                <a:latin typeface="+mn-lt"/>
                <a:ea typeface="+mn-ea"/>
                <a:cs typeface="+mn-cs"/>
              </a:rPr>
              <a:t>Trauma-Focused Cognitive Behavioral Therapy </a:t>
            </a:r>
            <a:r>
              <a:rPr lang="en-US" sz="1200" kern="1200" dirty="0" smtClean="0">
                <a:solidFill>
                  <a:schemeClr val="tx1"/>
                </a:solidFill>
                <a:effectLst/>
                <a:latin typeface="+mn-lt"/>
                <a:ea typeface="+mn-ea"/>
                <a:cs typeface="+mn-cs"/>
              </a:rPr>
              <a:t>(TF-CBT) (Schneider et al, 2013). TF-CBT has been shown to reduce PTSD symptoms, trauma-related depression, and improve adaptive functioning in a variety of populations, including children and teens traumatized by sexual abuse, terrorism, domestic and community violence, and traumatic loss (</a:t>
            </a:r>
            <a:r>
              <a:rPr lang="en-US" sz="1200" kern="1200" dirty="0" err="1" smtClean="0">
                <a:solidFill>
                  <a:schemeClr val="tx1"/>
                </a:solidFill>
                <a:effectLst/>
                <a:latin typeface="+mn-lt"/>
                <a:ea typeface="+mn-ea"/>
                <a:cs typeface="+mn-cs"/>
              </a:rPr>
              <a:t>Kowalik</a:t>
            </a:r>
            <a:r>
              <a:rPr lang="en-US" sz="1200" kern="1200" dirty="0" smtClean="0">
                <a:solidFill>
                  <a:schemeClr val="tx1"/>
                </a:solidFill>
                <a:effectLst/>
                <a:latin typeface="+mn-lt"/>
                <a:ea typeface="+mn-ea"/>
                <a:cs typeface="+mn-cs"/>
              </a:rPr>
              <a:t> et al, 2011; Cary &amp; </a:t>
            </a:r>
            <a:r>
              <a:rPr lang="en-US" sz="1200" kern="1200" dirty="0" err="1" smtClean="0">
                <a:solidFill>
                  <a:schemeClr val="tx1"/>
                </a:solidFill>
                <a:effectLst/>
                <a:latin typeface="+mn-lt"/>
                <a:ea typeface="+mn-ea"/>
                <a:cs typeface="+mn-cs"/>
              </a:rPr>
              <a:t>McMillen</a:t>
            </a:r>
            <a:r>
              <a:rPr lang="en-US" sz="1200" kern="1200" dirty="0" smtClean="0">
                <a:solidFill>
                  <a:schemeClr val="tx1"/>
                </a:solidFill>
                <a:effectLst/>
                <a:latin typeface="+mn-lt"/>
                <a:ea typeface="+mn-ea"/>
                <a:cs typeface="+mn-cs"/>
              </a:rPr>
              <a:t>, 2012). An adaptation of TF-CBT (</a:t>
            </a:r>
            <a:r>
              <a:rPr lang="en-US" sz="1200" i="1" kern="1200" dirty="0" smtClean="0">
                <a:solidFill>
                  <a:schemeClr val="tx1"/>
                </a:solidFill>
                <a:effectLst/>
                <a:latin typeface="+mn-lt"/>
                <a:ea typeface="+mn-ea"/>
                <a:cs typeface="+mn-cs"/>
              </a:rPr>
              <a:t>Pre- School PTSD Treatment</a:t>
            </a:r>
            <a:r>
              <a:rPr lang="en-US" sz="1200" kern="1200" dirty="0" smtClean="0">
                <a:solidFill>
                  <a:schemeClr val="tx1"/>
                </a:solidFill>
                <a:effectLst/>
                <a:latin typeface="+mn-lt"/>
                <a:ea typeface="+mn-ea"/>
                <a:cs typeface="+mn-cs"/>
              </a:rPr>
              <a:t>) has been tested in a sample of children ages three to six, with positive results (</a:t>
            </a:r>
            <a:r>
              <a:rPr lang="en-US" sz="1200" kern="1200" dirty="0" err="1" smtClean="0">
                <a:solidFill>
                  <a:schemeClr val="tx1"/>
                </a:solidFill>
                <a:effectLst/>
                <a:latin typeface="+mn-lt"/>
                <a:ea typeface="+mn-ea"/>
                <a:cs typeface="+mn-cs"/>
              </a:rPr>
              <a:t>Scheeringa</a:t>
            </a:r>
            <a:r>
              <a:rPr lang="en-US" sz="1200" kern="1200" dirty="0" smtClean="0">
                <a:solidFill>
                  <a:schemeClr val="tx1"/>
                </a:solidFill>
                <a:effectLst/>
                <a:latin typeface="+mn-lt"/>
                <a:ea typeface="+mn-ea"/>
                <a:cs typeface="+mn-cs"/>
              </a:rPr>
              <a:t> et al, 2011a). </a:t>
            </a:r>
            <a:endParaRPr lang="en-US" sz="4000" dirty="0" smtClean="0"/>
          </a:p>
          <a:p>
            <a:r>
              <a:rPr lang="en-US" sz="1200" kern="1200" dirty="0" smtClean="0">
                <a:solidFill>
                  <a:schemeClr val="tx1"/>
                </a:solidFill>
                <a:effectLst/>
                <a:latin typeface="+mn-lt"/>
                <a:ea typeface="+mn-ea"/>
                <a:cs typeface="+mn-cs"/>
              </a:rPr>
              <a:t>TF-CBT is a time-limited (12-16 sessions) therapy that combines exposure, cognitive processing remodeling and enhancement of coping skills, delivered sequentially in 10 components: psycho-education, parenting skills (parent), relaxation skills, affect regulation skills, cognitive coping skills, trauma narrative, processing cognitive distortions, </a:t>
            </a:r>
            <a:r>
              <a:rPr lang="en-US" sz="1200" i="1" kern="1200" dirty="0" smtClean="0">
                <a:solidFill>
                  <a:schemeClr val="tx1"/>
                </a:solidFill>
                <a:effectLst/>
                <a:latin typeface="+mn-lt"/>
                <a:ea typeface="+mn-ea"/>
                <a:cs typeface="+mn-cs"/>
              </a:rPr>
              <a:t>in vivo </a:t>
            </a:r>
            <a:r>
              <a:rPr lang="en-US" sz="1200" kern="1200" dirty="0" smtClean="0">
                <a:solidFill>
                  <a:schemeClr val="tx1"/>
                </a:solidFill>
                <a:effectLst/>
                <a:latin typeface="+mn-lt"/>
                <a:ea typeface="+mn-ea"/>
                <a:cs typeface="+mn-cs"/>
              </a:rPr>
              <a:t>mastery of trauma triggers, parent-child sessions, and skills to increase safety from future exposures to trauma. Pre-School PTSD Treatment consists of 12 conjoint child-parent sessions and uses drawing as a developmentally appropriate expressive modality for the child to identify thoughts and feelings and to process the child’s trauma narrative (see Box in page F.4.20). </a:t>
            </a:r>
            <a:endParaRPr lang="en-US" sz="4000" dirty="0" smtClean="0"/>
          </a:p>
          <a:p>
            <a:r>
              <a:rPr lang="en-US" sz="1200" kern="1200" dirty="0" smtClean="0">
                <a:solidFill>
                  <a:schemeClr val="tx1"/>
                </a:solidFill>
                <a:effectLst/>
                <a:latin typeface="+mn-lt"/>
                <a:ea typeface="+mn-ea"/>
                <a:cs typeface="+mn-cs"/>
              </a:rPr>
              <a:t>As with adults, young people with PTSD may have co-occurring mental health conditions such as substance abuse, aggression, delinquency, and psychosis. TF-CBT may be effectively combined with substance abuse treatment to reduce PTSD symptoms in adolescents abusing drugs or alcohol (Cohen et al, 2006; 2010). There are no data currently to guide psychotherapeutic treatment for children or adolescents with PTSD and comorbid conduct, bipolar, or psychotic disorder. Practice guidelines (e.g., Cohen et al, 2010) recommend integrating the treatment for both the PTSD and the co-occurring condition. </a:t>
            </a:r>
            <a:endParaRPr lang="en-US" sz="4000" dirty="0" smtClean="0"/>
          </a:p>
          <a:p>
            <a:r>
              <a:rPr lang="en-US" sz="1200" kern="1200" dirty="0" smtClean="0">
                <a:solidFill>
                  <a:schemeClr val="tx1"/>
                </a:solidFill>
                <a:effectLst/>
                <a:latin typeface="+mn-lt"/>
                <a:ea typeface="+mn-ea"/>
                <a:cs typeface="+mn-cs"/>
              </a:rPr>
              <a:t>In contrast to adult psychotherapy, psychotherapies for children and adolescents raise the question of whether to involve the parents in the treatment. Evidence suggests that, when compared with treatment of the child or adolescent alone, parental involvement leads to better outcomes (Cohen et al, 2010). Further, parents’ involvement may reduce drop-outs (</a:t>
            </a:r>
            <a:r>
              <a:rPr lang="en-US" sz="1200" kern="1200" dirty="0" err="1" smtClean="0">
                <a:solidFill>
                  <a:schemeClr val="tx1"/>
                </a:solidFill>
                <a:effectLst/>
                <a:latin typeface="+mn-lt"/>
                <a:ea typeface="+mn-ea"/>
                <a:cs typeface="+mn-cs"/>
              </a:rPr>
              <a:t>Chowdhury</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Pancha</a:t>
            </a:r>
            <a:r>
              <a:rPr lang="en-US" sz="1200" kern="1200" dirty="0" smtClean="0">
                <a:solidFill>
                  <a:schemeClr val="tx1"/>
                </a:solidFill>
                <a:effectLst/>
                <a:latin typeface="+mn-lt"/>
                <a:ea typeface="+mn-ea"/>
                <a:cs typeface="+mn-cs"/>
              </a:rPr>
              <a:t>, 2011) and provide children an ally when completing homework assignments, in maintaining a positive outlook, and practicing skills to maintain gains post-treatment. Parent involvement in the treatment of younger children is critical since an empathic, emotionally attuned relationship to parents or other primary caregivers is essential to a child’s recovery from trauma (Lieberman et al, 2011). </a:t>
            </a:r>
            <a:endParaRPr lang="en-US" sz="4000" dirty="0" smtClean="0"/>
          </a:p>
          <a:p>
            <a:r>
              <a:rPr lang="en-US" sz="1200" kern="1200" dirty="0" smtClean="0">
                <a:solidFill>
                  <a:schemeClr val="tx1"/>
                </a:solidFill>
                <a:effectLst/>
                <a:latin typeface="+mn-lt"/>
                <a:ea typeface="+mn-ea"/>
                <a:cs typeface="+mn-cs"/>
              </a:rPr>
              <a:t>Finally, although the mechanism of action is unclear, </a:t>
            </a:r>
            <a:r>
              <a:rPr lang="en-US" sz="1200" i="1" kern="1200" dirty="0" smtClean="0">
                <a:solidFill>
                  <a:schemeClr val="tx1"/>
                </a:solidFill>
                <a:effectLst/>
                <a:latin typeface="+mn-lt"/>
                <a:ea typeface="+mn-ea"/>
                <a:cs typeface="+mn-cs"/>
              </a:rPr>
              <a:t>eye movement desensitization and reprocessing </a:t>
            </a:r>
            <a:r>
              <a:rPr lang="en-US" sz="1200" kern="1200" dirty="0" smtClean="0">
                <a:solidFill>
                  <a:schemeClr val="tx1"/>
                </a:solidFill>
                <a:effectLst/>
                <a:latin typeface="+mn-lt"/>
                <a:ea typeface="+mn-ea"/>
                <a:cs typeface="+mn-cs"/>
              </a:rPr>
              <a:t>(EMDR) has been found to be effective in adult PTSD. EMDR integrates elements of psychodynamic, cognitive-behavioral, cognitive, interpersonal, systems, and body-oriented therapies, as well as a bilateral brain stimulation component (e.g., eye movements). The current literature suggests that EMDR is effective in adult PTSD (</a:t>
            </a:r>
            <a:r>
              <a:rPr lang="en-US" sz="1200" kern="1200" dirty="0" err="1" smtClean="0">
                <a:solidFill>
                  <a:schemeClr val="tx1"/>
                </a:solidFill>
                <a:effectLst/>
                <a:latin typeface="+mn-lt"/>
                <a:ea typeface="+mn-ea"/>
                <a:cs typeface="+mn-cs"/>
              </a:rPr>
              <a:t>Bisson</a:t>
            </a:r>
            <a:r>
              <a:rPr lang="en-US" sz="1200" kern="1200" dirty="0" smtClean="0">
                <a:solidFill>
                  <a:schemeClr val="tx1"/>
                </a:solidFill>
                <a:effectLst/>
                <a:latin typeface="+mn-lt"/>
                <a:ea typeface="+mn-ea"/>
                <a:cs typeface="+mn-cs"/>
              </a:rPr>
              <a:t> et al, 2007). In youth, the evidence for the effectiveness of EMDR is not as strong as it is for CBT (</a:t>
            </a:r>
            <a:r>
              <a:rPr lang="en-US" sz="1200" kern="1200" dirty="0" err="1" smtClean="0">
                <a:solidFill>
                  <a:schemeClr val="tx1"/>
                </a:solidFill>
                <a:effectLst/>
                <a:latin typeface="+mn-lt"/>
                <a:ea typeface="+mn-ea"/>
                <a:cs typeface="+mn-cs"/>
              </a:rPr>
              <a:t>Gillies</a:t>
            </a:r>
            <a:r>
              <a:rPr lang="en-US" sz="1200" kern="1200" dirty="0" smtClean="0">
                <a:solidFill>
                  <a:schemeClr val="tx1"/>
                </a:solidFill>
                <a:effectLst/>
                <a:latin typeface="+mn-lt"/>
                <a:ea typeface="+mn-ea"/>
                <a:cs typeface="+mn-cs"/>
              </a:rPr>
              <a:t> et al, 2012). </a:t>
            </a:r>
            <a:endParaRPr lang="en-US" sz="4000" dirty="0" smtClean="0"/>
          </a:p>
          <a:p>
            <a:endParaRPr lang="en-US" sz="4000" dirty="0"/>
          </a:p>
        </p:txBody>
      </p:sp>
    </p:spTree>
    <p:extLst>
      <p:ext uri="{BB962C8B-B14F-4D97-AF65-F5344CB8AC3E}">
        <p14:creationId xmlns:p14="http://schemas.microsoft.com/office/powerpoint/2010/main" val="12772673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66B6D5-C2EC-462C-8028-459C44F7B760}" type="slidenum">
              <a:rPr lang="en-AU"/>
              <a:pPr eaLnBrk="1" hangingPunct="1"/>
              <a:t>58</a:t>
            </a:fld>
            <a:endParaRPr lang="en-AU"/>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097100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ln>
            <a:miter lim="800000"/>
            <a:headEnd/>
            <a:tailEnd/>
          </a:ln>
        </p:spPr>
        <p:txBody>
          <a:bodyPr/>
          <a:lstStyle/>
          <a:p>
            <a:fld id="{0F21A7D8-CBBA-4E7D-9181-408CA9CEFD9A}" type="slidenum">
              <a:rPr lang="en-US"/>
              <a:pPr/>
              <a:t>6</a:t>
            </a:fld>
            <a:endParaRPr lang="en-US"/>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8" name="Rectangle 3"/>
          <p:cNvSpPr>
            <a:spLocks noGrp="1" noChangeArrowheads="1"/>
          </p:cNvSpPr>
          <p:nvPr>
            <p:ph type="body" idx="1"/>
          </p:nvPr>
        </p:nvSpPr>
        <p:spPr bwMode="auto">
          <a:noFill/>
        </p:spPr>
        <p:txBody>
          <a:bodyPr/>
          <a:lstStyle/>
          <a:p>
            <a:pPr eaLnBrk="1" hangingPunct="1"/>
            <a:endParaRPr lang="tr-TR" smtClean="0">
              <a:latin typeface="Arial" charset="0"/>
              <a:ea typeface="ＭＳ Ｐゴシック" pitchFamily="-112" charset="-128"/>
            </a:endParaRPr>
          </a:p>
        </p:txBody>
      </p:sp>
    </p:spTree>
    <p:extLst>
      <p:ext uri="{BB962C8B-B14F-4D97-AF65-F5344CB8AC3E}">
        <p14:creationId xmlns:p14="http://schemas.microsoft.com/office/powerpoint/2010/main" val="42662761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66B6D5-C2EC-462C-8028-459C44F7B760}" type="slidenum">
              <a:rPr lang="en-AU"/>
              <a:pPr eaLnBrk="1" hangingPunct="1"/>
              <a:t>59</a:t>
            </a:fld>
            <a:endParaRPr lang="en-AU"/>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1303186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end of this presentation,</a:t>
            </a:r>
            <a:r>
              <a:rPr lang="en-US" baseline="0" dirty="0" smtClean="0"/>
              <a:t> you should understand the following about depression in children and adolescents</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61</a:t>
            </a:fld>
            <a:endParaRPr lang="en-US"/>
          </a:p>
        </p:txBody>
      </p:sp>
    </p:spTree>
    <p:extLst>
      <p:ext uri="{BB962C8B-B14F-4D97-AF65-F5344CB8AC3E}">
        <p14:creationId xmlns:p14="http://schemas.microsoft.com/office/powerpoint/2010/main" val="40877208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--episodic, recurring disorder characterized by</a:t>
            </a:r>
          </a:p>
          <a:p>
            <a:r>
              <a:rPr lang="en-US" dirty="0" smtClean="0"/>
              <a:t>persistent and pervasive sadness or unhappiness, loss of enjoyment</a:t>
            </a:r>
          </a:p>
          <a:p>
            <a:r>
              <a:rPr lang="en-US" dirty="0" smtClean="0"/>
              <a:t>of everyday activities, irritability, and associated symptoms such as</a:t>
            </a:r>
          </a:p>
          <a:p>
            <a:r>
              <a:rPr lang="en-US" dirty="0" smtClean="0"/>
              <a:t>negative thinking, lack of energy, difficulty concentrating, and appetite and sleep</a:t>
            </a:r>
          </a:p>
          <a:p>
            <a:r>
              <a:rPr lang="en-US" dirty="0" smtClean="0"/>
              <a:t>Disturbances</a:t>
            </a:r>
          </a:p>
          <a:p>
            <a:r>
              <a:rPr lang="en-US" dirty="0" smtClean="0"/>
              <a:t>--Core symptoms: Persistent and</a:t>
            </a:r>
            <a:r>
              <a:rPr lang="en-US" baseline="0" dirty="0" smtClean="0"/>
              <a:t> </a:t>
            </a:r>
            <a:r>
              <a:rPr lang="en-US" dirty="0" smtClean="0"/>
              <a:t>pervasive sadness or</a:t>
            </a:r>
            <a:r>
              <a:rPr lang="en-US" baseline="0" dirty="0" smtClean="0"/>
              <a:t> </a:t>
            </a:r>
            <a:r>
              <a:rPr lang="en-US" dirty="0" smtClean="0"/>
              <a:t>unhappiness, Loss of enjoyment of</a:t>
            </a:r>
            <a:r>
              <a:rPr lang="en-US" baseline="0" dirty="0" smtClean="0"/>
              <a:t> </a:t>
            </a:r>
            <a:r>
              <a:rPr lang="en-US" dirty="0" smtClean="0"/>
              <a:t>everyday activities.</a:t>
            </a:r>
            <a:r>
              <a:rPr lang="en-US" baseline="0" dirty="0" smtClean="0"/>
              <a:t> </a:t>
            </a:r>
            <a:r>
              <a:rPr lang="en-US" dirty="0" smtClean="0"/>
              <a:t>Irritability,</a:t>
            </a:r>
            <a:r>
              <a:rPr lang="en-US" baseline="0" dirty="0" smtClean="0"/>
              <a:t> </a:t>
            </a:r>
            <a:r>
              <a:rPr lang="en-US" dirty="0" smtClean="0"/>
              <a:t>Persistent and</a:t>
            </a:r>
            <a:r>
              <a:rPr lang="en-US" baseline="0" dirty="0" smtClean="0"/>
              <a:t> </a:t>
            </a:r>
            <a:r>
              <a:rPr lang="en-US" dirty="0" smtClean="0"/>
              <a:t>pervasive sadness or</a:t>
            </a:r>
            <a:r>
              <a:rPr lang="en-US" baseline="0" dirty="0" smtClean="0"/>
              <a:t> </a:t>
            </a:r>
            <a:r>
              <a:rPr lang="en-US" dirty="0" smtClean="0"/>
              <a:t>unhappiness,</a:t>
            </a:r>
            <a:r>
              <a:rPr lang="en-US" baseline="0" dirty="0" smtClean="0"/>
              <a:t> </a:t>
            </a:r>
            <a:r>
              <a:rPr lang="en-US" dirty="0" smtClean="0"/>
              <a:t> Loss of enjoyment of</a:t>
            </a:r>
            <a:r>
              <a:rPr lang="en-US" baseline="0" dirty="0" smtClean="0"/>
              <a:t> </a:t>
            </a:r>
            <a:r>
              <a:rPr lang="en-US" dirty="0" smtClean="0"/>
              <a:t>everyday activities, Irritability</a:t>
            </a:r>
          </a:p>
          <a:p>
            <a:r>
              <a:rPr lang="en-US" dirty="0" smtClean="0"/>
              <a:t>--Associated symptoms: Negative thinking </a:t>
            </a:r>
            <a:r>
              <a:rPr lang="en-US" dirty="0" err="1" smtClean="0"/>
              <a:t>andlow</a:t>
            </a:r>
            <a:r>
              <a:rPr lang="en-US" dirty="0" smtClean="0"/>
              <a:t> self-esteem,</a:t>
            </a:r>
            <a:r>
              <a:rPr lang="en-US" baseline="0" dirty="0" smtClean="0"/>
              <a:t> </a:t>
            </a:r>
            <a:r>
              <a:rPr lang="en-US" dirty="0" smtClean="0"/>
              <a:t>Hopelessness,</a:t>
            </a:r>
            <a:r>
              <a:rPr lang="en-US" baseline="0" dirty="0" smtClean="0"/>
              <a:t> </a:t>
            </a:r>
            <a:r>
              <a:rPr lang="en-US" dirty="0" smtClean="0"/>
              <a:t>Unwarranted ideas</a:t>
            </a:r>
            <a:r>
              <a:rPr lang="en-US" baseline="0" dirty="0" smtClean="0"/>
              <a:t> </a:t>
            </a:r>
            <a:r>
              <a:rPr lang="en-US" dirty="0" smtClean="0"/>
              <a:t>of guilt, remorse or</a:t>
            </a:r>
          </a:p>
          <a:p>
            <a:r>
              <a:rPr lang="en-US" dirty="0" smtClean="0"/>
              <a:t>Worthlessness, Suicidal thoughts or</a:t>
            </a:r>
            <a:r>
              <a:rPr lang="en-US" baseline="0" dirty="0" smtClean="0"/>
              <a:t> </a:t>
            </a:r>
            <a:r>
              <a:rPr lang="en-US" dirty="0" smtClean="0"/>
              <a:t>thoughts of death,</a:t>
            </a:r>
            <a:r>
              <a:rPr lang="en-US" baseline="0" dirty="0" smtClean="0"/>
              <a:t> </a:t>
            </a:r>
            <a:r>
              <a:rPr lang="en-US" dirty="0" smtClean="0"/>
              <a:t>Lack of energy,</a:t>
            </a:r>
            <a:r>
              <a:rPr lang="en-US" baseline="0" dirty="0" smtClean="0"/>
              <a:t> </a:t>
            </a:r>
            <a:r>
              <a:rPr lang="en-US" dirty="0" smtClean="0"/>
              <a:t>increased fatigability,</a:t>
            </a:r>
            <a:r>
              <a:rPr lang="en-US" baseline="0" dirty="0" smtClean="0"/>
              <a:t> </a:t>
            </a:r>
            <a:r>
              <a:rPr lang="en-US" dirty="0" smtClean="0"/>
              <a:t>diminished activity,</a:t>
            </a:r>
            <a:r>
              <a:rPr lang="en-US" baseline="0" dirty="0" smtClean="0"/>
              <a:t> </a:t>
            </a:r>
            <a:r>
              <a:rPr lang="en-US" dirty="0" smtClean="0"/>
              <a:t>Difficulty concentrating,</a:t>
            </a:r>
            <a:r>
              <a:rPr lang="en-US" baseline="0" dirty="0" smtClean="0"/>
              <a:t> </a:t>
            </a:r>
            <a:r>
              <a:rPr lang="en-US" dirty="0" smtClean="0"/>
              <a:t>Appetite disturbance</a:t>
            </a:r>
            <a:r>
              <a:rPr lang="en-US" baseline="0" dirty="0" smtClean="0"/>
              <a:t> </a:t>
            </a:r>
            <a:r>
              <a:rPr lang="en-US" dirty="0" smtClean="0"/>
              <a:t>(decrease or increase), Sleep problems</a:t>
            </a:r>
            <a:r>
              <a:rPr lang="en-US" baseline="0" dirty="0" smtClean="0"/>
              <a:t> </a:t>
            </a:r>
            <a:r>
              <a:rPr lang="en-US" dirty="0" smtClean="0"/>
              <a:t>(insomnia or</a:t>
            </a:r>
          </a:p>
          <a:p>
            <a:r>
              <a:rPr lang="en-US" dirty="0" smtClean="0"/>
              <a:t>Hypersomnia)</a:t>
            </a:r>
          </a:p>
          <a:p>
            <a:r>
              <a:rPr lang="en-US" dirty="0" smtClean="0"/>
              <a:t>--various subtypes of depression are identified on the basis</a:t>
            </a:r>
          </a:p>
          <a:p>
            <a:r>
              <a:rPr lang="en-US" dirty="0" smtClean="0"/>
              <a:t>of symptom severity, pervasiveness, functional impairment, or the presence or</a:t>
            </a:r>
          </a:p>
          <a:p>
            <a:r>
              <a:rPr lang="en-US" dirty="0" smtClean="0"/>
              <a:t>absence of manic episodes or psychotic phenomena</a:t>
            </a:r>
          </a:p>
          <a:p>
            <a:r>
              <a:rPr lang="en-US" dirty="0" smtClean="0"/>
              <a:t>--terms “depression,” “depressive episode,” “depressive disorder” and</a:t>
            </a:r>
          </a:p>
          <a:p>
            <a:r>
              <a:rPr lang="en-US" dirty="0" smtClean="0"/>
              <a:t>“clinical depression” will be used throughout the chapter to mean what DSM-IV</a:t>
            </a:r>
          </a:p>
          <a:p>
            <a:r>
              <a:rPr lang="en-US" dirty="0" smtClean="0"/>
              <a:t>defines as “major depressive episode” or “major depressive disorder,” and ICD-</a:t>
            </a:r>
          </a:p>
          <a:p>
            <a:r>
              <a:rPr lang="en-US" dirty="0" smtClean="0"/>
              <a:t>10 “depressive episode” and “recurrent depressive disorder.”</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62</a:t>
            </a:fld>
            <a:endParaRPr lang="en-US"/>
          </a:p>
        </p:txBody>
      </p:sp>
    </p:spTree>
    <p:extLst>
      <p:ext uri="{BB962C8B-B14F-4D97-AF65-F5344CB8AC3E}">
        <p14:creationId xmlns:p14="http://schemas.microsoft.com/office/powerpoint/2010/main" val="37004970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Prevalence varies depending on the population (e.g., country), the period</a:t>
            </a:r>
          </a:p>
          <a:p>
            <a:r>
              <a:rPr lang="en-US" dirty="0" smtClean="0"/>
              <a:t>considered (e.g., last three months, last year, lifetime), informant (e.g., parent, child,</a:t>
            </a:r>
          </a:p>
          <a:p>
            <a:r>
              <a:rPr lang="en-US" dirty="0" smtClean="0"/>
              <a:t>both), and criteria used for diagnosis. Most studies concur that about 1% to 2% of</a:t>
            </a:r>
          </a:p>
          <a:p>
            <a:r>
              <a:rPr lang="en-US" dirty="0" smtClean="0"/>
              <a:t>pre-pubertal children and about 5% of adolescents suffer from clinically significant</a:t>
            </a:r>
          </a:p>
          <a:p>
            <a:r>
              <a:rPr lang="en-US" dirty="0" smtClean="0"/>
              <a:t>depression at any one time. The cumulative prevalence (accumulation of new cases</a:t>
            </a:r>
          </a:p>
          <a:p>
            <a:r>
              <a:rPr lang="en-US" dirty="0" smtClean="0"/>
              <a:t>in previously unaffected individuals, also known as lifetime prevalence) is higher.</a:t>
            </a:r>
          </a:p>
          <a:p>
            <a:r>
              <a:rPr lang="en-US" dirty="0" smtClean="0"/>
              <a:t>For example, by the age of 16 years 12% of girls and 7% of boys would have had a</a:t>
            </a:r>
          </a:p>
          <a:p>
            <a:r>
              <a:rPr lang="en-US" dirty="0" smtClean="0"/>
              <a:t>depressive disorder at some time in their lives (Costello et al. 2003).</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63</a:t>
            </a:fld>
            <a:endParaRPr lang="en-US"/>
          </a:p>
        </p:txBody>
      </p:sp>
    </p:spTree>
    <p:extLst>
      <p:ext uri="{BB962C8B-B14F-4D97-AF65-F5344CB8AC3E}">
        <p14:creationId xmlns:p14="http://schemas.microsoft.com/office/powerpoint/2010/main" val="27516991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--clinical depression in youth follows a</a:t>
            </a:r>
          </a:p>
          <a:p>
            <a:r>
              <a:rPr lang="en-US" dirty="0" smtClean="0"/>
              <a:t>recurring course. An episode of depression in clinically referred patients lasts 7 to</a:t>
            </a:r>
          </a:p>
          <a:p>
            <a:r>
              <a:rPr lang="en-US" dirty="0" smtClean="0"/>
              <a:t>9 months on average, but it can be shorter in non-referred community samples.</a:t>
            </a:r>
          </a:p>
          <a:p>
            <a:r>
              <a:rPr lang="en-US" dirty="0" smtClean="0"/>
              <a:t>That is, depressive episodes are, on average, a spontaneously remitting illness.</a:t>
            </a:r>
          </a:p>
          <a:p>
            <a:r>
              <a:rPr lang="en-US" dirty="0" smtClean="0"/>
              <a:t>Conversely, there is a 40% probability of recurrence within 2 years. Recurrence</a:t>
            </a:r>
          </a:p>
          <a:p>
            <a:r>
              <a:rPr lang="en-US" dirty="0" smtClean="0"/>
              <a:t>is high even after treatment. For example, participants in the 5-year follow up of</a:t>
            </a:r>
          </a:p>
          <a:p>
            <a:r>
              <a:rPr lang="en-US" dirty="0" smtClean="0"/>
              <a:t>the Treatment of Adolescent Depression Study (TADS) showed that although the</a:t>
            </a:r>
          </a:p>
          <a:p>
            <a:r>
              <a:rPr lang="en-US" dirty="0" smtClean="0"/>
              <a:t>immense majority (96%) of patients recovered from the index episode, after five years almost half (46%) had a recurrence (Curry et al., 2010).</a:t>
            </a:r>
          </a:p>
          <a:p>
            <a:r>
              <a:rPr lang="en-US" dirty="0" smtClean="0"/>
              <a:t>--The likelihood of further episodes in adulthood is up to 60% (</a:t>
            </a:r>
            <a:r>
              <a:rPr lang="en-US" dirty="0" err="1" smtClean="0"/>
              <a:t>Birmaher</a:t>
            </a:r>
            <a:r>
              <a:rPr lang="en-US" dirty="0" smtClean="0"/>
              <a:t> et</a:t>
            </a:r>
          </a:p>
          <a:p>
            <a:r>
              <a:rPr lang="en-US" dirty="0" smtClean="0"/>
              <a:t>al., 1996). Thus, depressive illness should optimally be conceptualized as a chronic</a:t>
            </a:r>
          </a:p>
          <a:p>
            <a:r>
              <a:rPr lang="en-US" dirty="0" smtClean="0"/>
              <a:t>condition with remissions and recurrences. This has important implications for</a:t>
            </a:r>
          </a:p>
          <a:p>
            <a:r>
              <a:rPr lang="en-US" dirty="0" smtClean="0"/>
              <a:t>management, which should seek not only to reduce the duration of the depressive</a:t>
            </a:r>
          </a:p>
          <a:p>
            <a:r>
              <a:rPr lang="en-US" dirty="0" smtClean="0"/>
              <a:t>episode and lessen its consequences but also to prevent recurrences. Predictors</a:t>
            </a:r>
          </a:p>
          <a:p>
            <a:r>
              <a:rPr lang="en-US" dirty="0" smtClean="0"/>
              <a:t>of recurrence include poorer response to treatment, greater severity, chronicity,</a:t>
            </a:r>
          </a:p>
          <a:p>
            <a:r>
              <a:rPr lang="en-US" dirty="0" smtClean="0"/>
              <a:t>previous episodes, comorbidity, hopelessness, negative cognitive style, family</a:t>
            </a:r>
          </a:p>
          <a:p>
            <a:r>
              <a:rPr lang="en-US" dirty="0" smtClean="0"/>
              <a:t>problems, low socioeconomic status, and exposure to abuse or family conflict</a:t>
            </a:r>
          </a:p>
          <a:p>
            <a:r>
              <a:rPr lang="en-US" dirty="0" smtClean="0"/>
              <a:t>(Curry et al., 2010).</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65</a:t>
            </a:fld>
            <a:endParaRPr lang="en-US"/>
          </a:p>
        </p:txBody>
      </p:sp>
    </p:spTree>
    <p:extLst>
      <p:ext uri="{BB962C8B-B14F-4D97-AF65-F5344CB8AC3E}">
        <p14:creationId xmlns:p14="http://schemas.microsoft.com/office/powerpoint/2010/main" val="39350064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A058E1-78CD-4D75-9C73-AFF31C00348D}" type="slidenum">
              <a:rPr lang="en-AU"/>
              <a:pPr eaLnBrk="1" hangingPunct="1"/>
              <a:t>66</a:t>
            </a:fld>
            <a:endParaRPr lang="en-AU"/>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7022564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A058E1-78CD-4D75-9C73-AFF31C00348D}" type="slidenum">
              <a:rPr lang="en-AU"/>
              <a:pPr eaLnBrk="1" hangingPunct="1"/>
              <a:t>67</a:t>
            </a:fld>
            <a:endParaRPr lang="en-AU"/>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6679060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--Unipolar depression Depression without history of a manic, mixed or hypomanic episode.</a:t>
            </a:r>
          </a:p>
          <a:p>
            <a:r>
              <a:rPr lang="en-US" dirty="0" smtClean="0"/>
              <a:t>--Bipolar depression When there is history of at least one non drug-induced manic, hypomanic or</a:t>
            </a:r>
          </a:p>
          <a:p>
            <a:r>
              <a:rPr lang="en-US" dirty="0" smtClean="0"/>
              <a:t>mixed episode.</a:t>
            </a:r>
          </a:p>
          <a:p>
            <a:r>
              <a:rPr lang="en-US" dirty="0" smtClean="0"/>
              <a:t>--Psychotic depression The young person displays hallucinations or delusions in addition to</a:t>
            </a:r>
          </a:p>
          <a:p>
            <a:r>
              <a:rPr lang="en-US" dirty="0" smtClean="0"/>
              <a:t>symptoms of major depression in the absence of other psychotic disorder.</a:t>
            </a:r>
          </a:p>
          <a:p>
            <a:r>
              <a:rPr lang="en-US" dirty="0" smtClean="0"/>
              <a:t>--Melancholic depression, major</a:t>
            </a:r>
            <a:r>
              <a:rPr lang="en-US" baseline="0" dirty="0" smtClean="0"/>
              <a:t> </a:t>
            </a:r>
            <a:r>
              <a:rPr lang="en-US" dirty="0" smtClean="0"/>
              <a:t>depression with melancholic</a:t>
            </a:r>
            <a:r>
              <a:rPr lang="en-US" baseline="0" dirty="0" smtClean="0"/>
              <a:t> </a:t>
            </a:r>
            <a:r>
              <a:rPr lang="en-US" dirty="0" smtClean="0"/>
              <a:t>features, or melancholia</a:t>
            </a:r>
          </a:p>
          <a:p>
            <a:r>
              <a:rPr lang="en-US" dirty="0" smtClean="0"/>
              <a:t>Episodes are characterized by prominent </a:t>
            </a:r>
            <a:r>
              <a:rPr lang="en-US" dirty="0" err="1" smtClean="0"/>
              <a:t>neurovegetative</a:t>
            </a:r>
            <a:r>
              <a:rPr lang="en-US" dirty="0" smtClean="0"/>
              <a:t> changes such</a:t>
            </a:r>
          </a:p>
          <a:p>
            <a:r>
              <a:rPr lang="en-US" dirty="0" smtClean="0"/>
              <a:t>as weight loss, psychomotor retardation, marked sleep disturbance, diurnal</a:t>
            </a:r>
          </a:p>
          <a:p>
            <a:r>
              <a:rPr lang="en-US" dirty="0" smtClean="0"/>
              <a:t>mood variation, early morning waking and lack of reactivity. Melancholic</a:t>
            </a:r>
          </a:p>
          <a:p>
            <a:r>
              <a:rPr lang="en-US" dirty="0" smtClean="0"/>
              <a:t>depression is largely equivalent to “endogenous” depression.</a:t>
            </a:r>
          </a:p>
          <a:p>
            <a:r>
              <a:rPr lang="en-US" dirty="0" smtClean="0"/>
              <a:t>--Dysthymic disorder or dysthymia A chronically depressed mood for at least one year but not severe enough to</a:t>
            </a:r>
            <a:r>
              <a:rPr lang="en-US" baseline="0" dirty="0" smtClean="0"/>
              <a:t>  </a:t>
            </a:r>
            <a:r>
              <a:rPr lang="en-US" dirty="0" smtClean="0"/>
              <a:t>qualify for a diagnosis of depression; symptom-free intervals last less than</a:t>
            </a:r>
          </a:p>
          <a:p>
            <a:r>
              <a:rPr lang="en-US" dirty="0" smtClean="0"/>
              <a:t>two months</a:t>
            </a:r>
          </a:p>
          <a:p>
            <a:r>
              <a:rPr lang="en-US" dirty="0" smtClean="0"/>
              <a:t>--Double depression The depressive episode occurs in a patient already suffering from dysthymia.</a:t>
            </a:r>
          </a:p>
          <a:p>
            <a:r>
              <a:rPr lang="en-US" dirty="0" smtClean="0"/>
              <a:t>--Catatonic depression When the mood disorder presents with symptoms of stupor.</a:t>
            </a:r>
          </a:p>
          <a:p>
            <a:r>
              <a:rPr lang="en-US" dirty="0" smtClean="0"/>
              <a:t>--Post-psychotic depression When it occurs in the course of schizophrenia, often after resolution of the</a:t>
            </a:r>
          </a:p>
          <a:p>
            <a:r>
              <a:rPr lang="en-US" dirty="0" smtClean="0"/>
              <a:t>florid psychotic symptoms</a:t>
            </a:r>
          </a:p>
          <a:p>
            <a:r>
              <a:rPr lang="en-US" dirty="0" smtClean="0"/>
              <a:t>--Premenstrual </a:t>
            </a:r>
            <a:r>
              <a:rPr lang="en-US" dirty="0" err="1" smtClean="0"/>
              <a:t>dysphoric</a:t>
            </a:r>
            <a:r>
              <a:rPr lang="en-US" dirty="0" smtClean="0"/>
              <a:t> disorder Premenstrual mood changes—</a:t>
            </a:r>
            <a:r>
              <a:rPr lang="en-US" dirty="0" err="1" smtClean="0"/>
              <a:t>dysphoria</a:t>
            </a:r>
            <a:r>
              <a:rPr lang="en-US" dirty="0" smtClean="0"/>
              <a:t>, tension, irritability, hostility, and</a:t>
            </a:r>
            <a:r>
              <a:rPr lang="en-US" baseline="0" dirty="0" smtClean="0"/>
              <a:t> </a:t>
            </a:r>
            <a:r>
              <a:rPr lang="en-US" dirty="0" smtClean="0"/>
              <a:t>labile mood—that mimic depression. Its nature and validity are still being</a:t>
            </a:r>
          </a:p>
          <a:p>
            <a:r>
              <a:rPr lang="en-US" dirty="0" smtClean="0"/>
              <a:t>argued.</a:t>
            </a:r>
          </a:p>
          <a:p>
            <a:r>
              <a:rPr lang="en-US" dirty="0" smtClean="0"/>
              <a:t>--Seasonal depression, major</a:t>
            </a:r>
            <a:r>
              <a:rPr lang="en-US" baseline="0" dirty="0" smtClean="0"/>
              <a:t> </a:t>
            </a:r>
            <a:r>
              <a:rPr lang="en-US" dirty="0" smtClean="0"/>
              <a:t>depression with seasonal pattern,</a:t>
            </a:r>
          </a:p>
          <a:p>
            <a:r>
              <a:rPr lang="en-US" dirty="0" smtClean="0"/>
              <a:t>seasonal affective disorder.</a:t>
            </a:r>
            <a:r>
              <a:rPr lang="en-US" baseline="0" dirty="0" smtClean="0"/>
              <a:t> </a:t>
            </a:r>
            <a:r>
              <a:rPr lang="en-US" dirty="0" smtClean="0"/>
              <a:t>The beginning and remission of major depression follow a pattern (for at</a:t>
            </a:r>
          </a:p>
          <a:p>
            <a:r>
              <a:rPr lang="en-US" dirty="0" smtClean="0"/>
              <a:t>least two years) related to specific times of the year, usually onset during</a:t>
            </a:r>
            <a:r>
              <a:rPr lang="en-US" baseline="0" dirty="0" smtClean="0"/>
              <a:t> </a:t>
            </a:r>
            <a:r>
              <a:rPr lang="en-US" dirty="0" smtClean="0"/>
              <a:t>autumn or winter and remission in spring.</a:t>
            </a:r>
          </a:p>
          <a:p>
            <a:r>
              <a:rPr lang="en-US" dirty="0" smtClean="0"/>
              <a:t>--Mood disorder not otherwise</a:t>
            </a:r>
            <a:r>
              <a:rPr lang="en-US" baseline="0" dirty="0" smtClean="0"/>
              <a:t> </a:t>
            </a:r>
            <a:r>
              <a:rPr lang="en-US" dirty="0" smtClean="0"/>
              <a:t>specified (NOS)</a:t>
            </a:r>
            <a:r>
              <a:rPr lang="en-US" baseline="0" dirty="0" smtClean="0"/>
              <a:t> </a:t>
            </a:r>
            <a:r>
              <a:rPr lang="en-US" dirty="0" smtClean="0"/>
              <a:t>Significant mood symptoms and impairment that do not meet criteria for a</a:t>
            </a:r>
            <a:r>
              <a:rPr lang="en-US" baseline="0" dirty="0" smtClean="0"/>
              <a:t> </a:t>
            </a:r>
            <a:r>
              <a:rPr lang="en-US" dirty="0" smtClean="0"/>
              <a:t>specific mood disorder often due to mixed presentations (e.g., depressive</a:t>
            </a:r>
          </a:p>
          <a:p>
            <a:r>
              <a:rPr lang="en-US" dirty="0" smtClean="0"/>
              <a:t>and manic symptoms).</a:t>
            </a:r>
          </a:p>
          <a:p>
            <a:r>
              <a:rPr lang="en-US" dirty="0" smtClean="0"/>
              <a:t>--Adjustment disorder with depressed</a:t>
            </a:r>
            <a:r>
              <a:rPr lang="en-US" baseline="0" dirty="0" smtClean="0"/>
              <a:t> </a:t>
            </a:r>
            <a:r>
              <a:rPr lang="en-US" dirty="0" smtClean="0"/>
              <a:t>mood.</a:t>
            </a:r>
            <a:r>
              <a:rPr lang="en-US" baseline="0" dirty="0" smtClean="0"/>
              <a:t> </a:t>
            </a:r>
            <a:r>
              <a:rPr lang="en-US" dirty="0" smtClean="0"/>
              <a:t>Clinically significant depressive symptoms or impairment occur within three</a:t>
            </a:r>
            <a:r>
              <a:rPr lang="en-US" baseline="0" dirty="0" smtClean="0"/>
              <a:t> </a:t>
            </a:r>
            <a:r>
              <a:rPr lang="en-US" dirty="0" smtClean="0"/>
              <a:t>months of identifiable stressors and do not meet criteria for major depression</a:t>
            </a:r>
          </a:p>
          <a:p>
            <a:r>
              <a:rPr lang="en-US" dirty="0" smtClean="0"/>
              <a:t>or bereavement. It is expected that symptoms will disappear within six</a:t>
            </a:r>
            <a:r>
              <a:rPr lang="en-US" baseline="0" dirty="0" smtClean="0"/>
              <a:t> </a:t>
            </a:r>
            <a:r>
              <a:rPr lang="en-US" dirty="0" smtClean="0"/>
              <a:t>months once stressors have ceased.</a:t>
            </a:r>
          </a:p>
          <a:p>
            <a:r>
              <a:rPr lang="en-US" dirty="0" smtClean="0"/>
              <a:t>--Minor depression, </a:t>
            </a:r>
            <a:r>
              <a:rPr lang="en-US" dirty="0" err="1" smtClean="0"/>
              <a:t>subsyndromal</a:t>
            </a:r>
            <a:r>
              <a:rPr lang="en-US" baseline="0" dirty="0" smtClean="0"/>
              <a:t> </a:t>
            </a:r>
            <a:r>
              <a:rPr lang="en-US" dirty="0" smtClean="0"/>
              <a:t>depression, subclinical depression.</a:t>
            </a:r>
            <a:r>
              <a:rPr lang="en-US" baseline="0" dirty="0" smtClean="0"/>
              <a:t> </a:t>
            </a:r>
            <a:r>
              <a:rPr lang="en-US" dirty="0" smtClean="0"/>
              <a:t>Depressive symptoms fall short of meeting the criteria for depression (e.g.,</a:t>
            </a:r>
            <a:r>
              <a:rPr lang="en-US" baseline="0" dirty="0" smtClean="0"/>
              <a:t> </a:t>
            </a:r>
            <a:r>
              <a:rPr lang="en-US" dirty="0" smtClean="0"/>
              <a:t>one core symptom, and one to three associated symptoms, and very mild</a:t>
            </a:r>
            <a:r>
              <a:rPr lang="en-US" baseline="0" dirty="0" smtClean="0"/>
              <a:t> </a:t>
            </a:r>
            <a:r>
              <a:rPr lang="en-US" dirty="0" smtClean="0"/>
              <a:t>disability</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68</a:t>
            </a:fld>
            <a:endParaRPr lang="en-US"/>
          </a:p>
        </p:txBody>
      </p:sp>
    </p:spTree>
    <p:extLst>
      <p:ext uri="{BB962C8B-B14F-4D97-AF65-F5344CB8AC3E}">
        <p14:creationId xmlns:p14="http://schemas.microsoft.com/office/powerpoint/2010/main" val="18734039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depression in youth appears to be the result of complex</a:t>
            </a:r>
          </a:p>
          <a:p>
            <a:r>
              <a:rPr lang="en-US" dirty="0" smtClean="0"/>
              <a:t>interactions between biological vulnerabilities and environmental influences.</a:t>
            </a:r>
          </a:p>
          <a:p>
            <a:r>
              <a:rPr lang="en-US" dirty="0" smtClean="0"/>
              <a:t>Biological vulnerabilities may result from children’s genetic endowment and from</a:t>
            </a:r>
          </a:p>
          <a:p>
            <a:r>
              <a:rPr lang="en-US" dirty="0" smtClean="0"/>
              <a:t>prenatal factors. Environmental influences include children’s family relationships,</a:t>
            </a:r>
          </a:p>
          <a:p>
            <a:r>
              <a:rPr lang="en-US" dirty="0" smtClean="0"/>
              <a:t>cognitive style, stressful life events, school and neighborhood characteristics.</a:t>
            </a:r>
          </a:p>
          <a:p>
            <a:r>
              <a:rPr lang="en-US" dirty="0" smtClean="0"/>
              <a:t>*Parental depression is the most consistently replicated risk factor for depression</a:t>
            </a:r>
          </a:p>
          <a:p>
            <a:r>
              <a:rPr lang="en-US" dirty="0" smtClean="0"/>
              <a:t>in the offspring. Stressful life events—especially losses—may increase the risk for</a:t>
            </a:r>
          </a:p>
          <a:p>
            <a:r>
              <a:rPr lang="en-US" dirty="0" smtClean="0"/>
              <a:t>depression; this risk is higher if children process loss events (or other stressful life</a:t>
            </a:r>
          </a:p>
          <a:p>
            <a:r>
              <a:rPr lang="en-US" dirty="0" smtClean="0"/>
              <a:t>events) using negative attributions. Parental lack of care and rejection may also be</a:t>
            </a:r>
          </a:p>
          <a:p>
            <a:r>
              <a:rPr lang="en-US" dirty="0" smtClean="0"/>
              <a:t>relevant.</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69</a:t>
            </a:fld>
            <a:endParaRPr lang="en-US"/>
          </a:p>
        </p:txBody>
      </p:sp>
    </p:spTree>
    <p:extLst>
      <p:ext uri="{BB962C8B-B14F-4D97-AF65-F5344CB8AC3E}">
        <p14:creationId xmlns:p14="http://schemas.microsoft.com/office/powerpoint/2010/main" val="27513262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An epidemiological study</a:t>
            </a:r>
          </a:p>
          <a:p>
            <a:r>
              <a:rPr lang="en-US" dirty="0" smtClean="0"/>
              <a:t>(Costello et al, 2003) showed that in a three-month period, 28% of the young</a:t>
            </a:r>
          </a:p>
          <a:p>
            <a:r>
              <a:rPr lang="en-US" dirty="0" smtClean="0"/>
              <a:t>people diagnosed with a depressive disorder also had an anxiety disorder, 7%</a:t>
            </a:r>
          </a:p>
          <a:p>
            <a:r>
              <a:rPr lang="en-US" dirty="0" smtClean="0"/>
              <a:t>ADHD, 3% conduct disorder, 3% oppositional defiant disorder and 1% substance</a:t>
            </a:r>
          </a:p>
          <a:p>
            <a:r>
              <a:rPr lang="en-US" dirty="0" smtClean="0"/>
              <a:t>use disorder. The practical implication is that establishing whether a child shows</a:t>
            </a:r>
          </a:p>
          <a:p>
            <a:r>
              <a:rPr lang="en-US" dirty="0" smtClean="0"/>
              <a:t>symptoms of one condition (e.g., depressive illness) is only a first step in the</a:t>
            </a:r>
          </a:p>
          <a:p>
            <a:r>
              <a:rPr lang="en-US" dirty="0" smtClean="0"/>
              <a:t>evaluation; clinicians ought to enquire for symptoms of other conditions as well.</a:t>
            </a:r>
          </a:p>
          <a:p>
            <a:r>
              <a:rPr lang="en-US" dirty="0" smtClean="0"/>
              <a:t>The link between depression and anxiety is well-known because depressive</a:t>
            </a:r>
          </a:p>
          <a:p>
            <a:r>
              <a:rPr lang="en-US" dirty="0" smtClean="0"/>
              <a:t>and anxiety symptoms often coexist and individuals frequently experience</a:t>
            </a:r>
          </a:p>
          <a:p>
            <a:r>
              <a:rPr lang="en-US" dirty="0" smtClean="0"/>
              <a:t>depressive and anxiety episodes at different times in their lives. Suffering from</a:t>
            </a:r>
          </a:p>
          <a:p>
            <a:r>
              <a:rPr lang="en-US" dirty="0" smtClean="0"/>
              <a:t>a depressive episode not only increases the risk of further depressive episodes</a:t>
            </a:r>
          </a:p>
          <a:p>
            <a:r>
              <a:rPr lang="en-US" dirty="0" smtClean="0"/>
              <a:t>(</a:t>
            </a:r>
            <a:r>
              <a:rPr lang="en-US" dirty="0" err="1" smtClean="0"/>
              <a:t>homotypic</a:t>
            </a:r>
            <a:r>
              <a:rPr lang="en-US" dirty="0" smtClean="0"/>
              <a:t> continuity) but also of anxiety disorders (heterotypic continuity).</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70</a:t>
            </a:fld>
            <a:endParaRPr lang="en-US"/>
          </a:p>
        </p:txBody>
      </p:sp>
    </p:spTree>
    <p:extLst>
      <p:ext uri="{BB962C8B-B14F-4D97-AF65-F5344CB8AC3E}">
        <p14:creationId xmlns:p14="http://schemas.microsoft.com/office/powerpoint/2010/main" val="942672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core feature of anxiety disorders is </a:t>
            </a:r>
            <a:r>
              <a:rPr lang="en-US" sz="1200" i="1" kern="1200" dirty="0" smtClean="0">
                <a:solidFill>
                  <a:schemeClr val="tx1"/>
                </a:solidFill>
                <a:effectLst/>
                <a:latin typeface="+mn-lt"/>
                <a:ea typeface="+mn-ea"/>
                <a:cs typeface="+mn-cs"/>
              </a:rPr>
              <a:t>avoidance</a:t>
            </a:r>
            <a:r>
              <a:rPr lang="en-US" sz="1200" kern="1200" dirty="0" smtClean="0">
                <a:solidFill>
                  <a:schemeClr val="tx1"/>
                </a:solidFill>
                <a:effectLst/>
                <a:latin typeface="+mn-lt"/>
                <a:ea typeface="+mn-ea"/>
                <a:cs typeface="+mn-cs"/>
              </a:rPr>
              <a:t>. In most cases this includes overt avoidance of specific situations, places, or stimuli, but it may also involve more subtle forms of avoidance such as hesitancy, uncertainty, withdrawal, or </a:t>
            </a:r>
            <a:r>
              <a:rPr lang="en-US" sz="1200" kern="1200" dirty="0" err="1" smtClean="0">
                <a:solidFill>
                  <a:schemeClr val="tx1"/>
                </a:solidFill>
                <a:effectLst/>
                <a:latin typeface="+mn-lt"/>
                <a:ea typeface="+mn-ea"/>
                <a:cs typeface="+mn-cs"/>
              </a:rPr>
              <a:t>ritualised</a:t>
            </a:r>
            <a:r>
              <a:rPr lang="en-US" sz="1200" kern="1200" dirty="0" smtClean="0">
                <a:solidFill>
                  <a:schemeClr val="tx1"/>
                </a:solidFill>
                <a:effectLst/>
                <a:latin typeface="+mn-lt"/>
                <a:ea typeface="+mn-ea"/>
                <a:cs typeface="+mn-cs"/>
              </a:rPr>
              <a:t> actions. These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 are relatively consistent across disorders and the key difference between specific disorders is the trigger for this avoidance. The avoidance is generally accompanied by affective components of fearfulness, distress or shyness. Some children, however, especially younger ones, may have difficulty </a:t>
            </a:r>
            <a:r>
              <a:rPr lang="en-US" sz="1200" kern="1200" dirty="0" err="1" smtClean="0">
                <a:solidFill>
                  <a:schemeClr val="tx1"/>
                </a:solidFill>
                <a:effectLst/>
                <a:latin typeface="+mn-lt"/>
                <a:ea typeface="+mn-ea"/>
                <a:cs typeface="+mn-cs"/>
              </a:rPr>
              <a:t>verbalising</a:t>
            </a:r>
            <a:r>
              <a:rPr lang="en-US" sz="1200" kern="1200" dirty="0" smtClean="0">
                <a:solidFill>
                  <a:schemeClr val="tx1"/>
                </a:solidFill>
                <a:effectLst/>
                <a:latin typeface="+mn-lt"/>
                <a:ea typeface="+mn-ea"/>
                <a:cs typeface="+mn-cs"/>
              </a:rPr>
              <a:t> these emotions. Anxiousness occurs due to an expectation that some dangerous or negative event is about to occur - in other words an expectation of threat. Therefore, in identifying the anxious child, it is crucial to determine that the avoidance occurs due to an expectation of some sort of threat. For example, two children may say that they do not want to go to school. In one case this appears to be due to the fact that they are having more fun going to the shops with their friends, while in the second case it appears to be due to a belief that other children are making fun of the child. Even though both may superficially seem to be avoiding school, the former case would not reflect anxiety since the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is not motivated by a perceived threat. All of the anxiety disorders will involve an </a:t>
            </a:r>
            <a:r>
              <a:rPr lang="en-US" sz="1200" i="1" kern="1200" dirty="0" smtClean="0">
                <a:solidFill>
                  <a:schemeClr val="tx1"/>
                </a:solidFill>
                <a:effectLst/>
                <a:latin typeface="+mn-lt"/>
                <a:ea typeface="+mn-ea"/>
                <a:cs typeface="+mn-cs"/>
              </a:rPr>
              <a:t>anticipation of threat</a:t>
            </a:r>
            <a:r>
              <a:rPr lang="en-US" sz="1200" kern="1200" dirty="0" smtClean="0">
                <a:solidFill>
                  <a:schemeClr val="tx1"/>
                </a:solidFill>
                <a:effectLst/>
                <a:latin typeface="+mn-lt"/>
                <a:ea typeface="+mn-ea"/>
                <a:cs typeface="+mn-cs"/>
              </a:rPr>
              <a:t>, which may take the form of worry, rumination, anxious anticipation, or negative thoughts. The key differences between disorders lie in the content of these beliefs as will be described below. In addition to the described beliefs, </a:t>
            </a:r>
            <a:r>
              <a:rPr lang="en-US" sz="1200" kern="1200" dirty="0" err="1" smtClean="0">
                <a:solidFill>
                  <a:schemeClr val="tx1"/>
                </a:solidFill>
                <a:effectLst/>
                <a:latin typeface="+mn-lt"/>
                <a:ea typeface="+mn-ea"/>
                <a:cs typeface="+mn-cs"/>
              </a:rPr>
              <a:t>behaviours</a:t>
            </a:r>
            <a:r>
              <a:rPr lang="en-US" sz="1200" kern="1200" dirty="0" smtClean="0">
                <a:solidFill>
                  <a:schemeClr val="tx1"/>
                </a:solidFill>
                <a:effectLst/>
                <a:latin typeface="+mn-lt"/>
                <a:ea typeface="+mn-ea"/>
                <a:cs typeface="+mn-cs"/>
              </a:rPr>
              <a:t>, and emotions, anxious children will often report a range of associated </a:t>
            </a:r>
            <a:r>
              <a:rPr lang="en-US" sz="1200" i="1" kern="1200" dirty="0" smtClean="0">
                <a:solidFill>
                  <a:schemeClr val="tx1"/>
                </a:solidFill>
                <a:effectLst/>
                <a:latin typeface="+mn-lt"/>
                <a:ea typeface="+mn-ea"/>
                <a:cs typeface="+mn-cs"/>
              </a:rPr>
              <a:t>physical complaints reflecting heightened arousal</a:t>
            </a:r>
            <a:r>
              <a:rPr lang="en-US" sz="1200" kern="1200" dirty="0" smtClean="0">
                <a:solidFill>
                  <a:schemeClr val="tx1"/>
                </a:solidFill>
                <a:effectLst/>
                <a:latin typeface="+mn-lt"/>
                <a:ea typeface="+mn-ea"/>
                <a:cs typeface="+mn-cs"/>
              </a:rPr>
              <a:t>; however, these are rarely specific to a given disorder and hence are rarely diagnostic. Physical symptoms that are common among anxious children include: headaches, stomach aches, nausea, vomiting, </a:t>
            </a:r>
            <a:r>
              <a:rPr lang="en-US" sz="1200" kern="1200" dirty="0" err="1" smtClean="0">
                <a:solidFill>
                  <a:schemeClr val="tx1"/>
                </a:solidFill>
                <a:effectLst/>
                <a:latin typeface="+mn-lt"/>
                <a:ea typeface="+mn-ea"/>
                <a:cs typeface="+mn-cs"/>
              </a:rPr>
              <a:t>diarrhoea</a:t>
            </a:r>
            <a:r>
              <a:rPr lang="en-US" sz="1200" kern="1200" dirty="0" smtClean="0">
                <a:solidFill>
                  <a:schemeClr val="tx1"/>
                </a:solidFill>
                <a:effectLst/>
                <a:latin typeface="+mn-lt"/>
                <a:ea typeface="+mn-ea"/>
                <a:cs typeface="+mn-cs"/>
              </a:rPr>
              <a:t>, and muscle tension. In addition, it is common for many anxious children, especially those that worry considerably, to have difficulty with sleep.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9</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Suicide is one of the leading causes of death in adolescents worldwide.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each completed suicide in adolescents, there are about 100 reported suicide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attempts. Suicidal thoughts are common among the young; about one in six girls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aged 12 to 16 reports having them in the previous six months (one in ten for boys)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but rates in clinic samples are much higher. While suicide is the result of complex</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interactions in which individual and psychosocial factors as well as mental health</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problems play a role, there is considerable evidence that depression is the strongest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individual risk factor (although there are exceptions; in some countries such as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China, impulsivity seems to be the strongest risk factor).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About 60% of depressed young people report having thought about suicide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 30% actually attempt suicide. The risk increases if:</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There have been suicides in the family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The young person has attempted suicide previously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There are other comorbid psychiatric disorders (e.g., substance abuse),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impulsivity, and aggression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They have access to lethal means (e.g., firearms)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They have experienced negative events (e.g., disciplinary crises, physical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or sexual abuse), among others.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Suicidal behaviors and risk need to be carefully evaluated in every depressed young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person (see chapter E.4).</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71</a:t>
            </a:fld>
            <a:endParaRPr lang="en-US"/>
          </a:p>
        </p:txBody>
      </p:sp>
    </p:spTree>
    <p:extLst>
      <p:ext uri="{BB962C8B-B14F-4D97-AF65-F5344CB8AC3E}">
        <p14:creationId xmlns:p14="http://schemas.microsoft.com/office/powerpoint/2010/main" val="9775270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There are many case reports about cultural differences in the manifestation of</a:t>
            </a:r>
          </a:p>
          <a:p>
            <a:pPr marL="0" indent="0">
              <a:buFont typeface="Arial"/>
              <a:buNone/>
            </a:pPr>
            <a:r>
              <a:rPr lang="en-US" dirty="0" smtClean="0"/>
              <a:t>depression. For example, depressive symptoms in Afghanistan are similar to those</a:t>
            </a:r>
          </a:p>
          <a:p>
            <a:pPr marL="0" indent="0">
              <a:buFont typeface="Arial"/>
              <a:buNone/>
            </a:pPr>
            <a:r>
              <a:rPr lang="en-US" dirty="0" smtClean="0"/>
              <a:t>in other countries but in Afghanistan the majority of depressed patients express</a:t>
            </a:r>
          </a:p>
          <a:p>
            <a:pPr marL="0" indent="0">
              <a:buFont typeface="Arial"/>
              <a:buNone/>
            </a:pPr>
            <a:r>
              <a:rPr lang="en-US" dirty="0" smtClean="0"/>
              <a:t>passive death wishes rather than active suicidal thoughts. Despite suggestions that a</a:t>
            </a:r>
          </a:p>
          <a:p>
            <a:pPr marL="0" indent="0">
              <a:buFont typeface="Arial"/>
              <a:buNone/>
            </a:pPr>
            <a:r>
              <a:rPr lang="en-US" dirty="0" smtClean="0"/>
              <a:t>higher incidence of guilt feelings in Western countries is due to the influence of the</a:t>
            </a:r>
          </a:p>
          <a:p>
            <a:pPr marL="0" indent="0">
              <a:buFont typeface="Arial"/>
              <a:buNone/>
            </a:pPr>
            <a:r>
              <a:rPr lang="en-US" dirty="0" smtClean="0"/>
              <a:t>Judeo-Christian religion, when different religions are compared, the presence or</a:t>
            </a:r>
          </a:p>
          <a:p>
            <a:pPr marL="0" indent="0">
              <a:buFont typeface="Arial"/>
              <a:buNone/>
            </a:pPr>
            <a:r>
              <a:rPr lang="en-US" dirty="0" smtClean="0"/>
              <a:t>absence of guilt feelings is associated with the level of education and the degree of</a:t>
            </a:r>
          </a:p>
          <a:p>
            <a:pPr marL="0" indent="0">
              <a:buFont typeface="Arial"/>
              <a:buNone/>
            </a:pPr>
            <a:r>
              <a:rPr lang="en-US" dirty="0" smtClean="0"/>
              <a:t>depression rather than with religious background (</a:t>
            </a:r>
            <a:r>
              <a:rPr lang="en-US" dirty="0" err="1" smtClean="0"/>
              <a:t>Inal-Emiroglu</a:t>
            </a:r>
            <a:r>
              <a:rPr lang="en-US" dirty="0" smtClean="0"/>
              <a:t> &amp; </a:t>
            </a:r>
            <a:r>
              <a:rPr lang="en-US" dirty="0" err="1" smtClean="0"/>
              <a:t>Diler</a:t>
            </a:r>
            <a:r>
              <a:rPr lang="en-US" dirty="0" smtClean="0"/>
              <a:t>, 2009).</a:t>
            </a:r>
          </a:p>
          <a:p>
            <a:pPr marL="0" indent="0">
              <a:buFont typeface="Arial"/>
              <a:buNone/>
            </a:pPr>
            <a:r>
              <a:rPr lang="en-US" dirty="0" smtClean="0"/>
              <a:t>Japanese patients do not describe depression in the same way as Americans, nor</a:t>
            </a:r>
          </a:p>
          <a:p>
            <a:pPr marL="0" indent="0">
              <a:buFont typeface="Arial"/>
              <a:buNone/>
            </a:pPr>
            <a:r>
              <a:rPr lang="en-US" dirty="0" smtClean="0"/>
              <a:t>do they express feelings in the same way. For the Japanese, concrete images from</a:t>
            </a:r>
          </a:p>
          <a:p>
            <a:pPr marL="0" indent="0">
              <a:buFont typeface="Arial"/>
              <a:buNone/>
            </a:pPr>
            <a:r>
              <a:rPr lang="en-US" dirty="0" smtClean="0"/>
              <a:t>nature allow personal emotions to be expressed impersonally; as a result, they often</a:t>
            </a:r>
          </a:p>
          <a:p>
            <a:pPr marL="0" indent="0">
              <a:buFont typeface="Arial"/>
              <a:buNone/>
            </a:pPr>
            <a:r>
              <a:rPr lang="en-US" dirty="0" smtClean="0"/>
              <a:t>lack a personal reference or connection when expressing emotions. Rather than</a:t>
            </a:r>
          </a:p>
          <a:p>
            <a:pPr marL="0" indent="0">
              <a:buFont typeface="Arial"/>
              <a:buNone/>
            </a:pPr>
            <a:r>
              <a:rPr lang="en-US" dirty="0" smtClean="0"/>
              <a:t>as feelings of guilt or low mood, depression is frequently experienced in somatic</a:t>
            </a:r>
          </a:p>
          <a:p>
            <a:pPr marL="0" indent="0">
              <a:buFont typeface="Arial"/>
              <a:buNone/>
            </a:pPr>
            <a:r>
              <a:rPr lang="en-US" dirty="0" smtClean="0"/>
              <a:t>terms in Hispanic populations. Clinicians must be aware that depressed Hispanic</a:t>
            </a:r>
          </a:p>
          <a:p>
            <a:pPr marL="0" indent="0">
              <a:buFont typeface="Arial"/>
              <a:buNone/>
            </a:pPr>
            <a:r>
              <a:rPr lang="en-US" dirty="0" smtClean="0"/>
              <a:t>youth may present with headaches, gastrointestinal and cardiovascular symptoms, or complaints of “nerves”. Many Chinese people when depressed do not report</a:t>
            </a:r>
          </a:p>
          <a:p>
            <a:pPr marL="0" indent="0">
              <a:buFont typeface="Arial"/>
              <a:buNone/>
            </a:pPr>
            <a:r>
              <a:rPr lang="en-US" dirty="0" smtClean="0"/>
              <a:t>feeling sad; they complain of boredom, feelings of inner pressure, pain, dizziness,</a:t>
            </a:r>
          </a:p>
          <a:p>
            <a:pPr marL="0" indent="0">
              <a:buFont typeface="Arial"/>
              <a:buNone/>
            </a:pPr>
            <a:r>
              <a:rPr lang="en-US" dirty="0" smtClean="0"/>
              <a:t>and fatigue and often find a diagnosis of depression morally unacceptable and</a:t>
            </a:r>
          </a:p>
          <a:p>
            <a:pPr marL="0" indent="0">
              <a:buFont typeface="Arial"/>
              <a:buNone/>
            </a:pPr>
            <a:r>
              <a:rPr lang="en-US" dirty="0" smtClean="0"/>
              <a:t>meaningless.</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72</a:t>
            </a:fld>
            <a:endParaRPr lang="en-US"/>
          </a:p>
        </p:txBody>
      </p:sp>
    </p:spTree>
    <p:extLst>
      <p:ext uri="{BB962C8B-B14F-4D97-AF65-F5344CB8AC3E}">
        <p14:creationId xmlns:p14="http://schemas.microsoft.com/office/powerpoint/2010/main" val="32671775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an excellent documentary about one adolescent’s depression </a:t>
            </a:r>
            <a:endParaRPr lang="en-US"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73</a:t>
            </a:fld>
            <a:endParaRPr lang="en-US"/>
          </a:p>
        </p:txBody>
      </p:sp>
    </p:spTree>
    <p:extLst>
      <p:ext uri="{BB962C8B-B14F-4D97-AF65-F5344CB8AC3E}">
        <p14:creationId xmlns:p14="http://schemas.microsoft.com/office/powerpoint/2010/main" val="12095242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74</a:t>
            </a:fld>
            <a:endParaRPr lang="en-US"/>
          </a:p>
        </p:txBody>
      </p:sp>
    </p:spTree>
    <p:extLst>
      <p:ext uri="{BB962C8B-B14F-4D97-AF65-F5344CB8AC3E}">
        <p14:creationId xmlns:p14="http://schemas.microsoft.com/office/powerpoint/2010/main" val="13549454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Overall, self-report scales seem to be of limited use in pre-pubertal children</a:t>
            </a:r>
            <a:r>
              <a:rPr lang="en-US" baseline="0" dirty="0" smtClean="0"/>
              <a:t> </a:t>
            </a:r>
            <a:r>
              <a:rPr lang="en-US" dirty="0" smtClean="0"/>
              <a:t>but more helpful in adolescents. The impact of new technologies, such as cell</a:t>
            </a:r>
            <a:r>
              <a:rPr lang="en-US" baseline="0" dirty="0" smtClean="0"/>
              <a:t> </a:t>
            </a:r>
            <a:r>
              <a:rPr lang="en-US" dirty="0" smtClean="0"/>
              <a:t>phones, has not been fully exploited and may increase their utility. The majority of</a:t>
            </a:r>
            <a:r>
              <a:rPr lang="en-US" baseline="0" dirty="0" smtClean="0"/>
              <a:t> </a:t>
            </a:r>
            <a:r>
              <a:rPr lang="en-US" dirty="0" smtClean="0"/>
              <a:t>these scales are proprietary and costly but none has demonstrated a clear superiority</a:t>
            </a:r>
            <a:r>
              <a:rPr lang="en-US" baseline="0" dirty="0" smtClean="0"/>
              <a:t> </a:t>
            </a:r>
            <a:r>
              <a:rPr lang="en-US" dirty="0" smtClean="0"/>
              <a:t>over the others. Table E.1.6 lists some of the scales that are free of charge for</a:t>
            </a:r>
            <a:r>
              <a:rPr lang="en-US" baseline="0" dirty="0" smtClean="0"/>
              <a:t> </a:t>
            </a:r>
            <a:r>
              <a:rPr lang="en-US" dirty="0" smtClean="0"/>
              <a:t>clinical use; some are available in several languages.</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75</a:t>
            </a:fld>
            <a:endParaRPr lang="en-US"/>
          </a:p>
        </p:txBody>
      </p:sp>
    </p:spTree>
    <p:extLst>
      <p:ext uri="{BB962C8B-B14F-4D97-AF65-F5344CB8AC3E}">
        <p14:creationId xmlns:p14="http://schemas.microsoft.com/office/powerpoint/2010/main" val="2544953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76</a:t>
            </a:fld>
            <a:endParaRPr lang="en-US"/>
          </a:p>
        </p:txBody>
      </p:sp>
    </p:spTree>
    <p:extLst>
      <p:ext uri="{BB962C8B-B14F-4D97-AF65-F5344CB8AC3E}">
        <p14:creationId xmlns:p14="http://schemas.microsoft.com/office/powerpoint/2010/main" val="4242415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66B6D5-C2EC-462C-8028-459C44F7B760}" type="slidenum">
              <a:rPr lang="en-AU"/>
              <a:pPr eaLnBrk="1" hangingPunct="1"/>
              <a:t>77</a:t>
            </a:fld>
            <a:endParaRPr lang="en-AU"/>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6437599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79</a:t>
            </a:fld>
            <a:endParaRPr lang="en-US"/>
          </a:p>
        </p:txBody>
      </p:sp>
    </p:spTree>
    <p:extLst>
      <p:ext uri="{BB962C8B-B14F-4D97-AF65-F5344CB8AC3E}">
        <p14:creationId xmlns:p14="http://schemas.microsoft.com/office/powerpoint/2010/main" val="19208945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80</a:t>
            </a:fld>
            <a:endParaRPr lang="en-US"/>
          </a:p>
        </p:txBody>
      </p:sp>
    </p:spTree>
    <p:extLst>
      <p:ext uri="{BB962C8B-B14F-4D97-AF65-F5344CB8AC3E}">
        <p14:creationId xmlns:p14="http://schemas.microsoft.com/office/powerpoint/2010/main" val="34736310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The first goal of CBT is to help patients identify links between mood,</a:t>
            </a:r>
          </a:p>
          <a:p>
            <a:pPr marL="0" indent="0">
              <a:buFont typeface="Arial"/>
              <a:buNone/>
            </a:pPr>
            <a:r>
              <a:rPr lang="en-US" dirty="0" smtClean="0"/>
              <a:t>thoughts and activities in their lives (e.g., speaking to a friend on the phone</a:t>
            </a:r>
          </a:p>
          <a:p>
            <a:pPr marL="0" indent="0">
              <a:buFont typeface="Arial"/>
              <a:buNone/>
            </a:pPr>
            <a:r>
              <a:rPr lang="en-US" dirty="0" smtClean="0"/>
              <a:t>resulting in an improvement in mood) and challenge some of their negative</a:t>
            </a:r>
          </a:p>
          <a:p>
            <a:pPr marL="0" indent="0">
              <a:buFont typeface="Arial"/>
              <a:buNone/>
            </a:pPr>
            <a:r>
              <a:rPr lang="en-US" dirty="0" smtClean="0"/>
              <a:t>beliefs; at the same time the number of activities is increased using strategies such</a:t>
            </a:r>
          </a:p>
          <a:p>
            <a:pPr marL="0" indent="0">
              <a:buFont typeface="Arial"/>
              <a:buNone/>
            </a:pPr>
            <a:r>
              <a:rPr lang="en-US" dirty="0" smtClean="0"/>
              <a:t>as scheduling enjoyable activities. Optimally, this requires using a mood diary (see</a:t>
            </a:r>
          </a:p>
          <a:p>
            <a:pPr marL="0" indent="0">
              <a:buFont typeface="Arial"/>
              <a:buNone/>
            </a:pPr>
            <a:r>
              <a:rPr lang="en-US" dirty="0" smtClean="0"/>
              <a:t>Figure E.1.1). Another goal is to help the patient discriminate between helpful and</a:t>
            </a:r>
          </a:p>
          <a:p>
            <a:pPr marL="0" indent="0">
              <a:buFont typeface="Arial"/>
              <a:buNone/>
            </a:pPr>
            <a:r>
              <a:rPr lang="en-US" dirty="0" smtClean="0"/>
              <a:t>unhelpful thoughts, to develop strategies for generating more helpful thoughts,</a:t>
            </a:r>
          </a:p>
          <a:p>
            <a:pPr marL="0" indent="0">
              <a:buFont typeface="Arial"/>
              <a:buNone/>
            </a:pPr>
            <a:r>
              <a:rPr lang="en-US" dirty="0" smtClean="0"/>
              <a:t>and to practice using helpful thought patterns in response to stressful situations</a:t>
            </a:r>
          </a:p>
          <a:p>
            <a:pPr marL="0" indent="0">
              <a:buFont typeface="Arial"/>
              <a:buNone/>
            </a:pPr>
            <a:r>
              <a:rPr lang="en-US" dirty="0" smtClean="0"/>
              <a:t>(cognitive restructuring). The third goal is to equip the young person with skills to</a:t>
            </a:r>
          </a:p>
          <a:p>
            <a:pPr marL="0" indent="0">
              <a:buFont typeface="Arial"/>
              <a:buNone/>
            </a:pPr>
            <a:r>
              <a:rPr lang="en-US" dirty="0" smtClean="0"/>
              <a:t>build and maintain relationships, undermined by the adolescent’s depression, by</a:t>
            </a:r>
          </a:p>
          <a:p>
            <a:pPr marL="0" indent="0">
              <a:buFont typeface="Arial"/>
              <a:buNone/>
            </a:pPr>
            <a:r>
              <a:rPr lang="en-US" dirty="0" smtClean="0"/>
              <a:t>training in social skills, communication and assertiveness.</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81</a:t>
            </a:fld>
            <a:endParaRPr lang="en-US"/>
          </a:p>
        </p:txBody>
      </p:sp>
    </p:spTree>
    <p:extLst>
      <p:ext uri="{BB962C8B-B14F-4D97-AF65-F5344CB8AC3E}">
        <p14:creationId xmlns:p14="http://schemas.microsoft.com/office/powerpoint/2010/main" val="764011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mentioned earlier, it is common for discussions of childhood anxiety to focus broadly across anxiety (and sometimes related disorders) rather than </a:t>
            </a:r>
            <a:r>
              <a:rPr lang="en-US" sz="1200" kern="1200" dirty="0" err="1" smtClean="0">
                <a:solidFill>
                  <a:schemeClr val="tx1"/>
                </a:solidFill>
                <a:effectLst/>
                <a:latin typeface="+mn-lt"/>
                <a:ea typeface="+mn-ea"/>
                <a:cs typeface="+mn-cs"/>
              </a:rPr>
              <a:t>focussing</a:t>
            </a:r>
            <a:r>
              <a:rPr lang="en-US" sz="1200" kern="1200" dirty="0" smtClean="0">
                <a:solidFill>
                  <a:schemeClr val="tx1"/>
                </a:solidFill>
                <a:effectLst/>
                <a:latin typeface="+mn-lt"/>
                <a:ea typeface="+mn-ea"/>
                <a:cs typeface="+mn-cs"/>
              </a:rPr>
              <a:t> on only a single disorder. One of the main reasons for this is the strong overlap between anxiety disorders and between anxiety and other </a:t>
            </a:r>
            <a:r>
              <a:rPr lang="en-US" sz="1200" kern="1200" dirty="0" err="1" smtClean="0">
                <a:solidFill>
                  <a:schemeClr val="tx1"/>
                </a:solidFill>
                <a:effectLst/>
                <a:latin typeface="+mn-lt"/>
                <a:ea typeface="+mn-ea"/>
                <a:cs typeface="+mn-cs"/>
              </a:rPr>
              <a:t>internalising</a:t>
            </a:r>
            <a:r>
              <a:rPr lang="en-US" sz="1200" kern="1200" dirty="0" smtClean="0">
                <a:solidFill>
                  <a:schemeClr val="tx1"/>
                </a:solidFill>
                <a:effectLst/>
                <a:latin typeface="+mn-lt"/>
                <a:ea typeface="+mn-ea"/>
                <a:cs typeface="+mn-cs"/>
              </a:rPr>
              <a:t> disorders, especially depression. Clinically anxious children rarely meet criteria for only one disorder. Within treatment-seeking populations, around 80% to 90% meet criteria for more than one mental disorder. The majority, up to 75%, meet criteria for more than one anxiety disorder. A further 10% to 30% also meet criteria for an additional mood disorder. Age differences are apparent here – around 30% of treatment-seeking adolescents meet criteria for an additional mood disorder while only around 10% to15% of younger anxious children do so. About 25% of younger treatment-seeking anxious children will also meet criteria for an additional </a:t>
            </a:r>
            <a:r>
              <a:rPr lang="en-US" sz="1200" kern="1200" dirty="0" err="1" smtClean="0">
                <a:solidFill>
                  <a:schemeClr val="tx1"/>
                </a:solidFill>
                <a:effectLst/>
                <a:latin typeface="+mn-lt"/>
                <a:ea typeface="+mn-ea"/>
                <a:cs typeface="+mn-cs"/>
              </a:rPr>
              <a:t>behavioural</a:t>
            </a:r>
            <a:r>
              <a:rPr lang="en-US" sz="1200" kern="1200" dirty="0" smtClean="0">
                <a:solidFill>
                  <a:schemeClr val="tx1"/>
                </a:solidFill>
                <a:effectLst/>
                <a:latin typeface="+mn-lt"/>
                <a:ea typeface="+mn-ea"/>
                <a:cs typeface="+mn-cs"/>
              </a:rPr>
              <a:t> disorder. Similar figures are found in population- based samples, although the proportion of children with a single anxiety disorder is slightly higher. Nevertheless, even in population based samples, children with anxiety disorders are markedly more likely to have additional anxiety, mood, and </a:t>
            </a:r>
            <a:r>
              <a:rPr lang="en-US" sz="1200" kern="1200" dirty="0" err="1" smtClean="0">
                <a:solidFill>
                  <a:schemeClr val="tx1"/>
                </a:solidFill>
                <a:effectLst/>
                <a:latin typeface="+mn-lt"/>
                <a:ea typeface="+mn-ea"/>
                <a:cs typeface="+mn-cs"/>
              </a:rPr>
              <a:t>behavioural</a:t>
            </a:r>
            <a:r>
              <a:rPr lang="en-US" sz="1200" kern="1200" dirty="0" smtClean="0">
                <a:solidFill>
                  <a:schemeClr val="tx1"/>
                </a:solidFill>
                <a:effectLst/>
                <a:latin typeface="+mn-lt"/>
                <a:ea typeface="+mn-ea"/>
                <a:cs typeface="+mn-cs"/>
              </a:rPr>
              <a:t> disorders. Interestingly, anxious children do not appear to be at greater risk for substance abuse, most likely reflecting the fact that these children generally obey rules and do not take risks. The overlap between anxiety disorders and alcohol abuse does not appear until late adolescence or early adulthood (Costello et al, 2003).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16</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IPT has many commonalities with CBT. For example, the goals are to link</a:t>
            </a:r>
          </a:p>
          <a:p>
            <a:pPr marL="0" indent="0">
              <a:buFont typeface="Arial"/>
              <a:buNone/>
            </a:pPr>
            <a:r>
              <a:rPr lang="en-US" dirty="0" smtClean="0"/>
              <a:t>mood with interpersonal events happening at the time, to provide </a:t>
            </a:r>
            <a:r>
              <a:rPr lang="en-US" dirty="0" err="1" smtClean="0"/>
              <a:t>psychoeducation</a:t>
            </a:r>
            <a:endParaRPr lang="en-US" dirty="0" smtClean="0"/>
          </a:p>
          <a:p>
            <a:pPr marL="0" indent="0">
              <a:buFont typeface="Arial"/>
              <a:buNone/>
            </a:pPr>
            <a:r>
              <a:rPr lang="en-US" dirty="0" smtClean="0"/>
              <a:t>about depression, and to encourage </a:t>
            </a:r>
            <a:r>
              <a:rPr lang="en-US" dirty="0" err="1" smtClean="0"/>
              <a:t>prticipation</a:t>
            </a:r>
            <a:r>
              <a:rPr lang="en-US" dirty="0" smtClean="0"/>
              <a:t> in enjoyable activities (especially</a:t>
            </a:r>
          </a:p>
          <a:p>
            <a:pPr marL="0" indent="0">
              <a:buFont typeface="Arial"/>
              <a:buNone/>
            </a:pPr>
            <a:r>
              <a:rPr lang="en-US" dirty="0" smtClean="0"/>
              <a:t>at school) as a means to feeling better. However, the focus is on interpersonal</a:t>
            </a:r>
          </a:p>
          <a:p>
            <a:pPr marL="0" indent="0">
              <a:buFont typeface="Arial"/>
              <a:buNone/>
            </a:pPr>
            <a:r>
              <a:rPr lang="en-US" dirty="0" smtClean="0"/>
              <a:t>issues (e.g., examining and modifying maladaptive communication patterns and</a:t>
            </a:r>
          </a:p>
          <a:p>
            <a:pPr marL="0" indent="0">
              <a:buFont typeface="Arial"/>
              <a:buNone/>
            </a:pPr>
            <a:r>
              <a:rPr lang="en-US" dirty="0" smtClean="0"/>
              <a:t>interpersonal interactions) and on teaching the adolescent how to deal with them</a:t>
            </a:r>
          </a:p>
          <a:p>
            <a:pPr marL="0" indent="0">
              <a:buFont typeface="Arial"/>
              <a:buNone/>
            </a:pPr>
            <a:r>
              <a:rPr lang="en-US" dirty="0" smtClean="0"/>
              <a:t>constructively.</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82</a:t>
            </a:fld>
            <a:endParaRPr lang="en-US"/>
          </a:p>
        </p:txBody>
      </p:sp>
    </p:spTree>
    <p:extLst>
      <p:ext uri="{BB962C8B-B14F-4D97-AF65-F5344CB8AC3E}">
        <p14:creationId xmlns:p14="http://schemas.microsoft.com/office/powerpoint/2010/main" val="23521627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A key aspect of prescribing and of obtaining informed consent is to discuss</a:t>
            </a:r>
          </a:p>
          <a:p>
            <a:pPr marL="0" indent="0">
              <a:buFont typeface="Arial"/>
              <a:buNone/>
            </a:pPr>
            <a:r>
              <a:rPr lang="en-US" dirty="0" smtClean="0"/>
              <a:t>with the patient, and family if appropriate, the reasons for the medication, the</a:t>
            </a:r>
          </a:p>
          <a:p>
            <a:pPr marL="0" indent="0">
              <a:buFont typeface="Arial"/>
              <a:buNone/>
            </a:pPr>
            <a:r>
              <a:rPr lang="en-US" dirty="0" smtClean="0"/>
              <a:t>possible adverse effects (including emergence or escalation of suicidal thinking,</a:t>
            </a:r>
          </a:p>
          <a:p>
            <a:pPr marL="0" indent="0">
              <a:buFont typeface="Arial"/>
              <a:buNone/>
            </a:pPr>
            <a:r>
              <a:rPr lang="en-US" dirty="0" smtClean="0"/>
              <a:t>nervousness, agitation, irritability, and mood instability), the need to take</a:t>
            </a:r>
          </a:p>
          <a:p>
            <a:pPr marL="0" indent="0">
              <a:buFont typeface="Arial"/>
              <a:buNone/>
            </a:pPr>
            <a:r>
              <a:rPr lang="en-US" dirty="0" smtClean="0"/>
              <a:t>medication as prescribed, and the delayed action of antidepressants (to dampen</a:t>
            </a:r>
          </a:p>
          <a:p>
            <a:pPr marL="0" indent="0">
              <a:buFont typeface="Arial"/>
              <a:buNone/>
            </a:pPr>
            <a:r>
              <a:rPr lang="en-US" dirty="0" smtClean="0"/>
              <a:t>expectations of immediate benefit). Good practice also recommends reviewing the</a:t>
            </a:r>
          </a:p>
          <a:p>
            <a:pPr marL="0" indent="0">
              <a:buFont typeface="Arial"/>
              <a:buNone/>
            </a:pPr>
            <a:r>
              <a:rPr lang="en-US" dirty="0" smtClean="0"/>
              <a:t>patient at weekly intervals (personally or over the phone) for the first month once</a:t>
            </a:r>
          </a:p>
          <a:p>
            <a:pPr marL="0" indent="0">
              <a:buFont typeface="Arial"/>
              <a:buNone/>
            </a:pPr>
            <a:r>
              <a:rPr lang="en-US" dirty="0" smtClean="0"/>
              <a:t>medication is prescribed. These reviews allow further supportive management and</a:t>
            </a:r>
          </a:p>
          <a:p>
            <a:pPr marL="0" indent="0">
              <a:buFont typeface="Arial"/>
              <a:buNone/>
            </a:pPr>
            <a:r>
              <a:rPr lang="en-US" dirty="0" smtClean="0"/>
              <a:t>monitoring of side effects and response (by the administration at each visit of a</a:t>
            </a:r>
          </a:p>
          <a:p>
            <a:pPr marL="0" indent="0">
              <a:buFont typeface="Arial"/>
              <a:buNone/>
            </a:pPr>
            <a:r>
              <a:rPr lang="en-US" dirty="0" smtClean="0"/>
              <a:t>depression rating scale).</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83</a:t>
            </a:fld>
            <a:endParaRPr lang="en-US"/>
          </a:p>
        </p:txBody>
      </p:sp>
    </p:spTree>
    <p:extLst>
      <p:ext uri="{BB962C8B-B14F-4D97-AF65-F5344CB8AC3E}">
        <p14:creationId xmlns:p14="http://schemas.microsoft.com/office/powerpoint/2010/main" val="789546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A key aspect of prescribing and of obtaining informed consent is to discuss</a:t>
            </a:r>
          </a:p>
          <a:p>
            <a:pPr marL="0" indent="0">
              <a:buFont typeface="Arial"/>
              <a:buNone/>
            </a:pPr>
            <a:r>
              <a:rPr lang="en-US" dirty="0" smtClean="0"/>
              <a:t>with the patient, and family if appropriate, the reasons for the medication, the</a:t>
            </a:r>
          </a:p>
          <a:p>
            <a:pPr marL="0" indent="0">
              <a:buFont typeface="Arial"/>
              <a:buNone/>
            </a:pPr>
            <a:r>
              <a:rPr lang="en-US" dirty="0" smtClean="0"/>
              <a:t>possible adverse effects (including emergence or escalation of suicidal thinking,</a:t>
            </a:r>
          </a:p>
          <a:p>
            <a:pPr marL="0" indent="0">
              <a:buFont typeface="Arial"/>
              <a:buNone/>
            </a:pPr>
            <a:r>
              <a:rPr lang="en-US" dirty="0" smtClean="0"/>
              <a:t>nervousness, agitation, irritability, and mood instability), the need to take</a:t>
            </a:r>
          </a:p>
          <a:p>
            <a:pPr marL="0" indent="0">
              <a:buFont typeface="Arial"/>
              <a:buNone/>
            </a:pPr>
            <a:r>
              <a:rPr lang="en-US" dirty="0" smtClean="0"/>
              <a:t>medication as prescribed, and the delayed action of antidepressants (to dampen</a:t>
            </a:r>
          </a:p>
          <a:p>
            <a:pPr marL="0" indent="0">
              <a:buFont typeface="Arial"/>
              <a:buNone/>
            </a:pPr>
            <a:r>
              <a:rPr lang="en-US" dirty="0" smtClean="0"/>
              <a:t>expectations of immediate benefit). Good practice also recommends reviewing the</a:t>
            </a:r>
          </a:p>
          <a:p>
            <a:pPr marL="0" indent="0">
              <a:buFont typeface="Arial"/>
              <a:buNone/>
            </a:pPr>
            <a:r>
              <a:rPr lang="en-US" dirty="0" smtClean="0"/>
              <a:t>patient at weekly intervals (personally or over the phone) for the first month once</a:t>
            </a:r>
          </a:p>
          <a:p>
            <a:pPr marL="0" indent="0">
              <a:buFont typeface="Arial"/>
              <a:buNone/>
            </a:pPr>
            <a:r>
              <a:rPr lang="en-US" dirty="0" smtClean="0"/>
              <a:t>medication is prescribed. These reviews allow further supportive management and</a:t>
            </a:r>
          </a:p>
          <a:p>
            <a:pPr marL="0" indent="0">
              <a:buFont typeface="Arial"/>
              <a:buNone/>
            </a:pPr>
            <a:r>
              <a:rPr lang="en-US" dirty="0" smtClean="0"/>
              <a:t>monitoring of side effects and response (by the administration at each visit of a</a:t>
            </a:r>
          </a:p>
          <a:p>
            <a:pPr marL="0" indent="0">
              <a:buFont typeface="Arial"/>
              <a:buNone/>
            </a:pPr>
            <a:r>
              <a:rPr lang="en-US" dirty="0" smtClean="0"/>
              <a:t>depression rating scale).</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84</a:t>
            </a:fld>
            <a:endParaRPr lang="en-US"/>
          </a:p>
        </p:txBody>
      </p:sp>
    </p:spTree>
    <p:extLst>
      <p:ext uri="{BB962C8B-B14F-4D97-AF65-F5344CB8AC3E}">
        <p14:creationId xmlns:p14="http://schemas.microsoft.com/office/powerpoint/2010/main" val="7558562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*It has been suggested that, paradoxically, SSRIs may induce suicidal behavior</a:t>
            </a:r>
          </a:p>
          <a:p>
            <a:pPr marL="0" indent="0">
              <a:buFont typeface="Arial"/>
              <a:buNone/>
            </a:pPr>
            <a:r>
              <a:rPr lang="en-US" dirty="0" smtClean="0"/>
              <a:t>in the young. Ascertaining whether this is true is not easy because depression also</a:t>
            </a:r>
          </a:p>
          <a:p>
            <a:pPr marL="0" indent="0">
              <a:buFont typeface="Arial"/>
              <a:buNone/>
            </a:pPr>
            <a:r>
              <a:rPr lang="en-US" dirty="0" smtClean="0"/>
              <a:t>increases suicide risk. So far, data are contradictory. On the one hand, </a:t>
            </a:r>
            <a:r>
              <a:rPr lang="en-US" dirty="0" err="1" smtClean="0"/>
              <a:t>pharmacoepidemiological</a:t>
            </a:r>
            <a:endParaRPr lang="en-US" dirty="0" smtClean="0"/>
          </a:p>
          <a:p>
            <a:pPr marL="0" indent="0">
              <a:buFont typeface="Arial"/>
              <a:buNone/>
            </a:pPr>
            <a:r>
              <a:rPr lang="en-US" dirty="0" smtClean="0"/>
              <a:t>and ecological studies suggest that increased use of SSRIs may</a:t>
            </a:r>
          </a:p>
          <a:p>
            <a:pPr marL="0" indent="0">
              <a:buFont typeface="Arial"/>
              <a:buNone/>
            </a:pPr>
            <a:r>
              <a:rPr lang="en-US" dirty="0" smtClean="0"/>
              <a:t>have resulted not on an increase but on a lessening in youth suicide. On the other</a:t>
            </a:r>
          </a:p>
          <a:p>
            <a:pPr marL="0" indent="0">
              <a:buFont typeface="Arial"/>
              <a:buNone/>
            </a:pPr>
            <a:r>
              <a:rPr lang="en-US" dirty="0" smtClean="0"/>
              <a:t>hand, a review by the FDA of controlled trials with more than 4400 children and</a:t>
            </a:r>
          </a:p>
          <a:p>
            <a:pPr marL="0" indent="0">
              <a:buFont typeface="Arial"/>
              <a:buNone/>
            </a:pPr>
            <a:r>
              <a:rPr lang="en-US" dirty="0" smtClean="0"/>
              <a:t>adolescents showed a robust if small (2%) short-term increase in the incidence of</a:t>
            </a:r>
          </a:p>
          <a:p>
            <a:pPr marL="0" indent="0">
              <a:buFont typeface="Arial"/>
              <a:buNone/>
            </a:pPr>
            <a:r>
              <a:rPr lang="en-US" dirty="0" err="1" smtClean="0"/>
              <a:t>suicidality</a:t>
            </a:r>
            <a:r>
              <a:rPr lang="en-US" dirty="0" smtClean="0"/>
              <a:t> (suicidal thoughts, attempts) in those receiving antidepressants, mostly</a:t>
            </a:r>
          </a:p>
          <a:p>
            <a:pPr marL="0" indent="0">
              <a:buFont typeface="Arial"/>
              <a:buNone/>
            </a:pPr>
            <a:r>
              <a:rPr lang="en-US" dirty="0" smtClean="0"/>
              <a:t>SSRIs, compared with placebo. There were no suicides. This resulted in the FDA</a:t>
            </a:r>
          </a:p>
          <a:p>
            <a:pPr marL="0" indent="0">
              <a:buFont typeface="Arial"/>
              <a:buNone/>
            </a:pPr>
            <a:r>
              <a:rPr lang="en-US" dirty="0" smtClean="0"/>
              <a:t>and regulatory bodies in other countries warning of this risk.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85</a:t>
            </a:fld>
            <a:endParaRPr lang="en-US"/>
          </a:p>
        </p:txBody>
      </p:sp>
    </p:spTree>
    <p:extLst>
      <p:ext uri="{BB962C8B-B14F-4D97-AF65-F5344CB8AC3E}">
        <p14:creationId xmlns:p14="http://schemas.microsoft.com/office/powerpoint/2010/main" val="946588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86</a:t>
            </a:fld>
            <a:endParaRPr lang="en-US"/>
          </a:p>
        </p:txBody>
      </p:sp>
    </p:spTree>
    <p:extLst>
      <p:ext uri="{BB962C8B-B14F-4D97-AF65-F5344CB8AC3E}">
        <p14:creationId xmlns:p14="http://schemas.microsoft.com/office/powerpoint/2010/main" val="5135734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87</a:t>
            </a:fld>
            <a:endParaRPr lang="en-US"/>
          </a:p>
        </p:txBody>
      </p:sp>
    </p:spTree>
    <p:extLst>
      <p:ext uri="{BB962C8B-B14F-4D97-AF65-F5344CB8AC3E}">
        <p14:creationId xmlns:p14="http://schemas.microsoft.com/office/powerpoint/2010/main" val="401750673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It has already been highlighted that depression in the young is an illness that</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tends to recur. In the TADS follow up, for example, almost half (47%) of those</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who recovered had a recurrence by 5 years. Adolescents who had responded poorly</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in the short term, females and those with comorbid anxiety disorder were more</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likely to have a new episode. However, recurrence rates were the same irrespective</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of the treatment provided (e.g., those who received fluoxetine combined with</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CBT did not seem to obtain an extra benefit) (Curry et al, 2010). Treatment of a</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recurrence should be the same as for the acute episode. Frequent recurrences may</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require ongoing treatment with an antidepressant.</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88</a:t>
            </a:fld>
            <a:endParaRPr lang="en-US"/>
          </a:p>
        </p:txBody>
      </p:sp>
    </p:spTree>
    <p:extLst>
      <p:ext uri="{BB962C8B-B14F-4D97-AF65-F5344CB8AC3E}">
        <p14:creationId xmlns:p14="http://schemas.microsoft.com/office/powerpoint/2010/main" val="30004258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8448674-BDD6-4AB5-8CBD-30253D72BD99}" type="slidenum">
              <a:rPr lang="en-US" altLang="tr-TR" smtClean="0">
                <a:latin typeface="Arial" panose="020B0604020202020204" pitchFamily="34" charset="0"/>
              </a:rPr>
              <a:pPr>
                <a:spcBef>
                  <a:spcPct val="0"/>
                </a:spcBef>
              </a:pPr>
              <a:t>92</a:t>
            </a:fld>
            <a:endParaRPr lang="en-US" altLang="tr-TR" smtClean="0">
              <a:latin typeface="Arial" panose="020B0604020202020204" pitchFamily="34" charset="0"/>
            </a:endParaRPr>
          </a:p>
        </p:txBody>
      </p:sp>
    </p:spTree>
    <p:extLst>
      <p:ext uri="{BB962C8B-B14F-4D97-AF65-F5344CB8AC3E}">
        <p14:creationId xmlns:p14="http://schemas.microsoft.com/office/powerpoint/2010/main" val="18286721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BE1A531-E57D-4AD7-84D1-45414D653300}" type="slidenum">
              <a:rPr lang="en-US" altLang="tr-TR" smtClean="0"/>
              <a:pPr/>
              <a:t>93</a:t>
            </a:fld>
            <a:endParaRPr lang="en-US" altLang="tr-TR" smtClean="0"/>
          </a:p>
        </p:txBody>
      </p:sp>
    </p:spTree>
    <p:extLst>
      <p:ext uri="{BB962C8B-B14F-4D97-AF65-F5344CB8AC3E}">
        <p14:creationId xmlns:p14="http://schemas.microsoft.com/office/powerpoint/2010/main" val="42929222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1AF6A5E-CA0B-4615-B26D-EB4B71225769}" type="slidenum">
              <a:rPr lang="en-US" altLang="tr-TR" smtClean="0">
                <a:latin typeface="Arial" panose="020B0604020202020204" pitchFamily="34" charset="0"/>
              </a:rPr>
              <a:pPr>
                <a:spcBef>
                  <a:spcPct val="0"/>
                </a:spcBef>
              </a:pPr>
              <a:t>94</a:t>
            </a:fld>
            <a:endParaRPr lang="en-US" altLang="tr-TR" smtClean="0">
              <a:latin typeface="Arial" panose="020B0604020202020204" pitchFamily="34" charset="0"/>
            </a:endParaRPr>
          </a:p>
        </p:txBody>
      </p:sp>
    </p:spTree>
    <p:extLst>
      <p:ext uri="{BB962C8B-B14F-4D97-AF65-F5344CB8AC3E}">
        <p14:creationId xmlns:p14="http://schemas.microsoft.com/office/powerpoint/2010/main" val="1432489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Prevalence estimates of child anxiety have been somewhat variable across countries and studies due to many factors including variations in criteria, assessment instruments and sampling. Overall, around 5% of children and adolescents meet criteria for an anxiety disorder during a given period of time in Western populations (</a:t>
            </a:r>
            <a:r>
              <a:rPr lang="en-US" sz="1200" kern="1200" dirty="0" err="1" smtClean="0">
                <a:solidFill>
                  <a:schemeClr val="tx1"/>
                </a:solidFill>
                <a:effectLst/>
                <a:latin typeface="+mn-lt"/>
                <a:ea typeface="+mn-ea"/>
                <a:cs typeface="+mn-cs"/>
              </a:rPr>
              <a:t>Rapee</a:t>
            </a:r>
            <a:r>
              <a:rPr lang="en-US" sz="1200" kern="1200" dirty="0" smtClean="0">
                <a:solidFill>
                  <a:schemeClr val="tx1"/>
                </a:solidFill>
                <a:effectLst/>
                <a:latin typeface="+mn-lt"/>
                <a:ea typeface="+mn-ea"/>
                <a:cs typeface="+mn-cs"/>
              </a:rPr>
              <a:t> et al, 2009). There is little data available from other cultures, but one study from Puerto Rico has shown similar rates (</a:t>
            </a:r>
            <a:r>
              <a:rPr lang="en-US" sz="1200" kern="1200" dirty="0" err="1" smtClean="0">
                <a:solidFill>
                  <a:schemeClr val="tx1"/>
                </a:solidFill>
                <a:effectLst/>
                <a:latin typeface="+mn-lt"/>
                <a:ea typeface="+mn-ea"/>
                <a:cs typeface="+mn-cs"/>
              </a:rPr>
              <a:t>Canino</a:t>
            </a:r>
            <a:r>
              <a:rPr lang="en-US" sz="1200" kern="1200" dirty="0" smtClean="0">
                <a:solidFill>
                  <a:schemeClr val="tx1"/>
                </a:solidFill>
                <a:effectLst/>
                <a:latin typeface="+mn-lt"/>
                <a:ea typeface="+mn-ea"/>
                <a:cs typeface="+mn-cs"/>
              </a:rPr>
              <a:t> et al, 2004). In most studies prevalence is highest for specific phobias and moderate for separation anxiety, </a:t>
            </a:r>
            <a:r>
              <a:rPr lang="en-US" sz="1200" kern="1200" dirty="0" err="1" smtClean="0">
                <a:solidFill>
                  <a:schemeClr val="tx1"/>
                </a:solidFill>
                <a:effectLst/>
                <a:latin typeface="+mn-lt"/>
                <a:ea typeface="+mn-ea"/>
                <a:cs typeface="+mn-cs"/>
              </a:rPr>
              <a:t>generalised</a:t>
            </a:r>
            <a:r>
              <a:rPr lang="en-US" sz="1200" kern="1200" dirty="0" smtClean="0">
                <a:solidFill>
                  <a:schemeClr val="tx1"/>
                </a:solidFill>
                <a:effectLst/>
                <a:latin typeface="+mn-lt"/>
                <a:ea typeface="+mn-ea"/>
                <a:cs typeface="+mn-cs"/>
              </a:rPr>
              <a:t> anxiety and social phobia. Considerably lower rates are reported for obsessive compulsive disorder and the lowest rates are reported for post traumatic stress disorder.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17</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9F0BC5B-B9AA-4F73-9964-6A6B0D6FC34C}" type="slidenum">
              <a:rPr lang="en-US" altLang="tr-TR" smtClean="0">
                <a:latin typeface="Arial" panose="020B0604020202020204" pitchFamily="34" charset="0"/>
              </a:rPr>
              <a:pPr>
                <a:spcBef>
                  <a:spcPct val="0"/>
                </a:spcBef>
              </a:pPr>
              <a:t>95</a:t>
            </a:fld>
            <a:endParaRPr lang="en-US" altLang="tr-TR" smtClean="0">
              <a:latin typeface="Arial" panose="020B0604020202020204" pitchFamily="34" charset="0"/>
            </a:endParaRPr>
          </a:p>
        </p:txBody>
      </p:sp>
    </p:spTree>
    <p:extLst>
      <p:ext uri="{BB962C8B-B14F-4D97-AF65-F5344CB8AC3E}">
        <p14:creationId xmlns:p14="http://schemas.microsoft.com/office/powerpoint/2010/main" val="31799540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0CC5BCB-B106-4BB1-B470-C7D70FC6794B}" type="slidenum">
              <a:rPr lang="en-US" altLang="tr-TR" smtClean="0">
                <a:latin typeface="Arial" panose="020B0604020202020204" pitchFamily="34" charset="0"/>
              </a:rPr>
              <a:pPr>
                <a:spcBef>
                  <a:spcPct val="0"/>
                </a:spcBef>
              </a:pPr>
              <a:t>96</a:t>
            </a:fld>
            <a:endParaRPr lang="en-US" altLang="tr-TR" smtClean="0">
              <a:latin typeface="Arial" panose="020B0604020202020204" pitchFamily="34" charset="0"/>
            </a:endParaRPr>
          </a:p>
        </p:txBody>
      </p:sp>
    </p:spTree>
    <p:extLst>
      <p:ext uri="{BB962C8B-B14F-4D97-AF65-F5344CB8AC3E}">
        <p14:creationId xmlns:p14="http://schemas.microsoft.com/office/powerpoint/2010/main" val="26537662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79A0793-568D-4A09-A292-3F6940DEC3D3}" type="slidenum">
              <a:rPr lang="en-US" altLang="tr-TR" smtClean="0">
                <a:latin typeface="Arial" panose="020B0604020202020204" pitchFamily="34" charset="0"/>
              </a:rPr>
              <a:pPr>
                <a:spcBef>
                  <a:spcPct val="0"/>
                </a:spcBef>
              </a:pPr>
              <a:t>97</a:t>
            </a:fld>
            <a:endParaRPr lang="en-US" altLang="tr-TR" smtClean="0">
              <a:latin typeface="Arial" panose="020B0604020202020204" pitchFamily="34" charset="0"/>
            </a:endParaRPr>
          </a:p>
        </p:txBody>
      </p:sp>
    </p:spTree>
    <p:extLst>
      <p:ext uri="{BB962C8B-B14F-4D97-AF65-F5344CB8AC3E}">
        <p14:creationId xmlns:p14="http://schemas.microsoft.com/office/powerpoint/2010/main" val="74140701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0A451A2-864E-4D62-88E2-5EB061553850}" type="slidenum">
              <a:rPr lang="en-US" altLang="tr-TR" smtClean="0">
                <a:latin typeface="Arial" panose="020B0604020202020204" pitchFamily="34" charset="0"/>
              </a:rPr>
              <a:pPr>
                <a:spcBef>
                  <a:spcPct val="0"/>
                </a:spcBef>
              </a:pPr>
              <a:t>98</a:t>
            </a:fld>
            <a:endParaRPr lang="en-US" altLang="tr-TR" smtClean="0">
              <a:latin typeface="Arial" panose="020B0604020202020204" pitchFamily="34" charset="0"/>
            </a:endParaRPr>
          </a:p>
        </p:txBody>
      </p:sp>
    </p:spTree>
    <p:extLst>
      <p:ext uri="{BB962C8B-B14F-4D97-AF65-F5344CB8AC3E}">
        <p14:creationId xmlns:p14="http://schemas.microsoft.com/office/powerpoint/2010/main" val="422400784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*There is little evidence available to guide treatment in young people.</a:t>
            </a:r>
          </a:p>
          <a:p>
            <a:pPr marL="0" indent="0">
              <a:buFont typeface="Arial"/>
              <a:buNone/>
            </a:pPr>
            <a:r>
              <a:rPr lang="en-US" dirty="0" smtClean="0"/>
              <a:t>Recommendations are therefore extrapolated from adult data (Frye, 2011).</a:t>
            </a:r>
          </a:p>
          <a:p>
            <a:pPr marL="0" indent="0">
              <a:buFont typeface="Arial"/>
              <a:buNone/>
            </a:pPr>
            <a:r>
              <a:rPr lang="en-US" dirty="0" smtClean="0"/>
              <a:t>• Initial treatment (first line) would usually be lithium carbonate or</a:t>
            </a:r>
          </a:p>
          <a:p>
            <a:pPr marL="0" indent="0">
              <a:buFont typeface="Arial"/>
              <a:buNone/>
            </a:pPr>
            <a:r>
              <a:rPr lang="en-US" dirty="0" err="1" smtClean="0"/>
              <a:t>quetiapine</a:t>
            </a:r>
            <a:endParaRPr lang="en-US" dirty="0" smtClean="0"/>
          </a:p>
          <a:p>
            <a:pPr marL="0" indent="0">
              <a:buFont typeface="Arial"/>
              <a:buNone/>
            </a:pPr>
            <a:r>
              <a:rPr lang="en-US" dirty="0" smtClean="0"/>
              <a:t>• Second line treatments would be:</a:t>
            </a:r>
          </a:p>
          <a:p>
            <a:pPr marL="0" indent="0">
              <a:buFont typeface="Arial"/>
              <a:buNone/>
            </a:pPr>
            <a:r>
              <a:rPr lang="en-US" dirty="0" smtClean="0"/>
              <a:t>(a) a combination of lithium or valproate with an SSRI</a:t>
            </a:r>
          </a:p>
          <a:p>
            <a:pPr marL="0" indent="0">
              <a:buFont typeface="Arial"/>
              <a:buNone/>
            </a:pPr>
            <a:r>
              <a:rPr lang="en-US" dirty="0" smtClean="0"/>
              <a:t>(b) olanzapine and an SSRI, or</a:t>
            </a:r>
          </a:p>
          <a:p>
            <a:pPr marL="0" indent="0">
              <a:buFont typeface="Arial"/>
              <a:buNone/>
            </a:pPr>
            <a:r>
              <a:rPr lang="en-US" dirty="0" smtClean="0"/>
              <a:t>(c) </a:t>
            </a:r>
            <a:r>
              <a:rPr lang="en-US" dirty="0" err="1" smtClean="0"/>
              <a:t>lamotrigine</a:t>
            </a:r>
            <a:r>
              <a:rPr lang="en-US" dirty="0" smtClean="0"/>
              <a:t>.</a:t>
            </a:r>
          </a:p>
          <a:p>
            <a:pPr marL="0" indent="0">
              <a:buFont typeface="Arial"/>
              <a:buNone/>
            </a:pPr>
            <a:r>
              <a:rPr lang="en-US" dirty="0" smtClean="0"/>
              <a:t>• There is no evidence that antidepressants alone (without a mood</a:t>
            </a:r>
          </a:p>
          <a:p>
            <a:pPr marL="0" indent="0">
              <a:buFont typeface="Arial"/>
              <a:buNone/>
            </a:pPr>
            <a:r>
              <a:rPr lang="en-US" dirty="0" err="1" smtClean="0"/>
              <a:t>stabiliser</a:t>
            </a:r>
            <a:r>
              <a:rPr lang="en-US" dirty="0" smtClean="0"/>
              <a:t>) are helpful and are not recommended due to risk of a manic</a:t>
            </a:r>
          </a:p>
          <a:p>
            <a:pPr marL="0" indent="0">
              <a:buFont typeface="Arial"/>
              <a:buNone/>
            </a:pPr>
            <a:r>
              <a:rPr lang="en-US" dirty="0" smtClean="0"/>
              <a:t>switch or of induction of rapid cycling.</a:t>
            </a:r>
          </a:p>
          <a:p>
            <a:pPr marL="0" indent="0">
              <a:buFont typeface="Arial"/>
              <a:buNone/>
            </a:pPr>
            <a:r>
              <a:rPr lang="en-US" dirty="0" smtClean="0"/>
              <a:t>• Lithium and valproate should be avoided in women of childbearing</a:t>
            </a:r>
          </a:p>
          <a:p>
            <a:pPr marL="0" indent="0">
              <a:buFont typeface="Arial"/>
              <a:buNone/>
            </a:pPr>
            <a:r>
              <a:rPr lang="en-US" dirty="0" smtClean="0"/>
              <a:t>age (</a:t>
            </a:r>
            <a:r>
              <a:rPr lang="en-US" dirty="0" err="1" smtClean="0"/>
              <a:t>teratogenic</a:t>
            </a:r>
            <a:r>
              <a:rPr lang="en-US" dirty="0" smtClean="0"/>
              <a:t>).</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99</a:t>
            </a:fld>
            <a:endParaRPr lang="en-US"/>
          </a:p>
        </p:txBody>
      </p:sp>
    </p:spTree>
    <p:extLst>
      <p:ext uri="{BB962C8B-B14F-4D97-AF65-F5344CB8AC3E}">
        <p14:creationId xmlns:p14="http://schemas.microsoft.com/office/powerpoint/2010/main" val="371542951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3D43210-7BC3-46CC-AF87-8DD070E84A80}" type="slidenum">
              <a:rPr lang="en-US" altLang="tr-TR" smtClean="0">
                <a:latin typeface="Arial" panose="020B0604020202020204" pitchFamily="34" charset="0"/>
              </a:rPr>
              <a:pPr>
                <a:spcBef>
                  <a:spcPct val="0"/>
                </a:spcBef>
              </a:pPr>
              <a:t>100</a:t>
            </a:fld>
            <a:endParaRPr lang="en-US" altLang="tr-TR" smtClean="0">
              <a:latin typeface="Arial" panose="020B0604020202020204" pitchFamily="34" charset="0"/>
            </a:endParaRPr>
          </a:p>
        </p:txBody>
      </p:sp>
    </p:spTree>
    <p:extLst>
      <p:ext uri="{BB962C8B-B14F-4D97-AF65-F5344CB8AC3E}">
        <p14:creationId xmlns:p14="http://schemas.microsoft.com/office/powerpoint/2010/main" val="174934660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E9302A9-31BF-47CF-A55D-76154933DC4E}" type="slidenum">
              <a:rPr lang="en-US" altLang="tr-TR" smtClean="0">
                <a:latin typeface="Arial" panose="020B0604020202020204" pitchFamily="34" charset="0"/>
              </a:rPr>
              <a:pPr>
                <a:spcBef>
                  <a:spcPct val="0"/>
                </a:spcBef>
              </a:pPr>
              <a:t>101</a:t>
            </a:fld>
            <a:endParaRPr lang="en-US" altLang="tr-TR" smtClean="0">
              <a:latin typeface="Arial" panose="020B0604020202020204" pitchFamily="34" charset="0"/>
            </a:endParaRPr>
          </a:p>
        </p:txBody>
      </p:sp>
    </p:spTree>
    <p:extLst>
      <p:ext uri="{BB962C8B-B14F-4D97-AF65-F5344CB8AC3E}">
        <p14:creationId xmlns:p14="http://schemas.microsoft.com/office/powerpoint/2010/main" val="95216339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Despite the importance of this matter there is very limited empirical data</a:t>
            </a:r>
          </a:p>
          <a:p>
            <a:pPr marL="0" indent="0">
              <a:buFont typeface="Arial"/>
              <a:buNone/>
            </a:pPr>
            <a:r>
              <a:rPr lang="en-US" dirty="0" smtClean="0"/>
              <a:t>on treatment-resistant depression in youth and no agreed definition. </a:t>
            </a:r>
            <a:r>
              <a:rPr lang="en-US" dirty="0" err="1" smtClean="0"/>
              <a:t>Birmaher</a:t>
            </a:r>
            <a:endParaRPr lang="en-US" dirty="0" smtClean="0"/>
          </a:p>
          <a:p>
            <a:pPr marL="0" indent="0">
              <a:buFont typeface="Arial"/>
              <a:buNone/>
            </a:pPr>
            <a:r>
              <a:rPr lang="en-US" dirty="0" smtClean="0"/>
              <a:t>and colleagues (2009) proposed the following definition of treatment resistance:</a:t>
            </a:r>
          </a:p>
          <a:p>
            <a:pPr marL="0" indent="0">
              <a:buFont typeface="Arial"/>
              <a:buNone/>
            </a:pPr>
            <a:r>
              <a:rPr lang="en-US" dirty="0" smtClean="0"/>
              <a:t>a youth whose symptoms of depression and functional impairment persist after</a:t>
            </a:r>
          </a:p>
          <a:p>
            <a:pPr marL="0" indent="0">
              <a:buFont typeface="Arial"/>
              <a:buNone/>
            </a:pPr>
            <a:r>
              <a:rPr lang="en-US" dirty="0" smtClean="0"/>
              <a:t>8-12 weeks of optimal pharmacological treatment or 8-16 sessions of IPT or CBT and a further 8-12 weeks of an alternative antidepressant or augmentation therapy</a:t>
            </a:r>
          </a:p>
          <a:p>
            <a:pPr marL="0" indent="0">
              <a:buFont typeface="Arial"/>
              <a:buNone/>
            </a:pPr>
            <a:r>
              <a:rPr lang="en-US" dirty="0" smtClean="0"/>
              <a:t>with other medications or evidence-based psychotherapy. That is, treatment</a:t>
            </a:r>
          </a:p>
          <a:p>
            <a:pPr marL="0" indent="0">
              <a:buFont typeface="Arial"/>
              <a:buNone/>
            </a:pPr>
            <a:r>
              <a:rPr lang="en-US" dirty="0" smtClean="0"/>
              <a:t>resistance should be diagnosed only after two trials of evidence-based treatment at</a:t>
            </a:r>
          </a:p>
          <a:p>
            <a:pPr marL="0" indent="0">
              <a:buFont typeface="Arial"/>
              <a:buNone/>
            </a:pPr>
            <a:r>
              <a:rPr lang="en-US" dirty="0" smtClean="0"/>
              <a:t>an adequate dose and for an appropriate duration (e.g., 12 weeks).</a:t>
            </a:r>
          </a:p>
          <a:p>
            <a:pPr marL="0" indent="0">
              <a:buFont typeface="Arial"/>
              <a:buNone/>
            </a:pPr>
            <a:endParaRPr lang="en-US" dirty="0" smtClean="0"/>
          </a:p>
          <a:p>
            <a:pPr marL="0" indent="0">
              <a:buFont typeface="Arial"/>
              <a:buNone/>
            </a:pPr>
            <a:r>
              <a:rPr lang="en-US" dirty="0" smtClean="0"/>
              <a:t>--Patient factors: Younger age, Severe depression, Poor short-term</a:t>
            </a:r>
            <a:r>
              <a:rPr lang="en-US" baseline="0" dirty="0" smtClean="0"/>
              <a:t> </a:t>
            </a:r>
            <a:r>
              <a:rPr lang="en-US" dirty="0" smtClean="0"/>
              <a:t>response,</a:t>
            </a:r>
            <a:r>
              <a:rPr lang="en-US" baseline="0" dirty="0" smtClean="0"/>
              <a:t> </a:t>
            </a:r>
            <a:r>
              <a:rPr lang="en-US" dirty="0" smtClean="0"/>
              <a:t>Poorer functioning,</a:t>
            </a:r>
            <a:r>
              <a:rPr lang="en-US" baseline="0" dirty="0" smtClean="0"/>
              <a:t> </a:t>
            </a:r>
            <a:r>
              <a:rPr lang="en-US" dirty="0" smtClean="0"/>
              <a:t>Appetite or weight</a:t>
            </a:r>
            <a:r>
              <a:rPr lang="en-US" baseline="0" dirty="0" smtClean="0"/>
              <a:t> </a:t>
            </a:r>
            <a:r>
              <a:rPr lang="en-US" dirty="0" smtClean="0"/>
              <a:t>Disturbance,</a:t>
            </a:r>
            <a:r>
              <a:rPr lang="en-US" baseline="0" dirty="0" smtClean="0"/>
              <a:t> </a:t>
            </a:r>
            <a:r>
              <a:rPr lang="en-US" dirty="0" smtClean="0"/>
              <a:t> Sleep disturbance,</a:t>
            </a:r>
            <a:r>
              <a:rPr lang="en-US" baseline="0" dirty="0" smtClean="0"/>
              <a:t> </a:t>
            </a:r>
            <a:r>
              <a:rPr lang="en-US" dirty="0" smtClean="0"/>
              <a:t>Poor adherence,</a:t>
            </a:r>
            <a:r>
              <a:rPr lang="en-US" baseline="0" dirty="0" smtClean="0"/>
              <a:t> </a:t>
            </a:r>
            <a:r>
              <a:rPr lang="en-US" dirty="0" smtClean="0"/>
              <a:t>Comorbid psychiatric or</a:t>
            </a:r>
            <a:r>
              <a:rPr lang="en-US" baseline="0" dirty="0" smtClean="0"/>
              <a:t> </a:t>
            </a:r>
            <a:r>
              <a:rPr lang="en-US" dirty="0" smtClean="0"/>
              <a:t>medical conditions,</a:t>
            </a:r>
            <a:r>
              <a:rPr lang="en-US" baseline="0" dirty="0" smtClean="0"/>
              <a:t> </a:t>
            </a:r>
            <a:r>
              <a:rPr lang="en-US" dirty="0" smtClean="0"/>
              <a:t>Side effects,</a:t>
            </a:r>
            <a:r>
              <a:rPr lang="en-US" baseline="0" dirty="0" smtClean="0"/>
              <a:t> </a:t>
            </a:r>
            <a:r>
              <a:rPr lang="en-US" dirty="0" smtClean="0"/>
              <a:t>Medications (</a:t>
            </a:r>
            <a:r>
              <a:rPr lang="en-US" dirty="0" err="1" smtClean="0"/>
              <a:t>e.g</a:t>
            </a:r>
            <a:r>
              <a:rPr lang="en-US" baseline="0" dirty="0" smtClean="0"/>
              <a:t> </a:t>
            </a:r>
            <a:r>
              <a:rPr lang="en-US" dirty="0" smtClean="0"/>
              <a:t>steroids)</a:t>
            </a:r>
          </a:p>
          <a:p>
            <a:pPr marL="0" indent="0">
              <a:buFont typeface="Arial"/>
              <a:buNone/>
            </a:pPr>
            <a:r>
              <a:rPr lang="en-US" dirty="0" smtClean="0"/>
              <a:t>--Family factors: Maternal depression,</a:t>
            </a:r>
            <a:r>
              <a:rPr lang="en-US" baseline="0" dirty="0" smtClean="0"/>
              <a:t> </a:t>
            </a:r>
            <a:r>
              <a:rPr lang="en-US" dirty="0" smtClean="0"/>
              <a:t>Lack of cooperation,</a:t>
            </a:r>
            <a:r>
              <a:rPr lang="en-US" baseline="0" dirty="0" smtClean="0"/>
              <a:t> </a:t>
            </a:r>
            <a:r>
              <a:rPr lang="en-US" dirty="0" smtClean="0"/>
              <a:t>Unreliability,</a:t>
            </a:r>
            <a:r>
              <a:rPr lang="en-US" baseline="0" dirty="0" smtClean="0"/>
              <a:t> </a:t>
            </a:r>
            <a:r>
              <a:rPr lang="en-US" dirty="0" smtClean="0"/>
              <a:t>Mistreatment, conflict,</a:t>
            </a:r>
            <a:r>
              <a:rPr lang="en-US" baseline="0" dirty="0" smtClean="0"/>
              <a:t> </a:t>
            </a:r>
            <a:r>
              <a:rPr lang="en-US" dirty="0" smtClean="0"/>
              <a:t>Psychopathology (e.g.,</a:t>
            </a:r>
          </a:p>
          <a:p>
            <a:pPr marL="0" indent="0">
              <a:buFont typeface="Arial"/>
              <a:buNone/>
            </a:pPr>
            <a:r>
              <a:rPr lang="en-US" dirty="0" smtClean="0"/>
              <a:t>drug and alcohol)</a:t>
            </a:r>
          </a:p>
          <a:p>
            <a:pPr marL="0" indent="0">
              <a:buFont typeface="Arial"/>
              <a:buNone/>
            </a:pPr>
            <a:r>
              <a:rPr lang="en-US" dirty="0" smtClean="0"/>
              <a:t>--Environmental factors: Bullying,</a:t>
            </a:r>
            <a:r>
              <a:rPr lang="en-US" baseline="0" dirty="0" smtClean="0"/>
              <a:t> </a:t>
            </a:r>
            <a:r>
              <a:rPr lang="en-US" dirty="0" smtClean="0"/>
              <a:t>Stressors,</a:t>
            </a:r>
            <a:r>
              <a:rPr lang="en-US" baseline="0" dirty="0" smtClean="0"/>
              <a:t> </a:t>
            </a:r>
            <a:r>
              <a:rPr lang="en-US" dirty="0" smtClean="0"/>
              <a:t>Dysfunctional school</a:t>
            </a:r>
          </a:p>
          <a:p>
            <a:pPr marL="0" indent="0">
              <a:buFont typeface="Arial"/>
              <a:buNone/>
            </a:pPr>
            <a:r>
              <a:rPr lang="en-US" dirty="0" smtClean="0"/>
              <a:t>or neighborhood,</a:t>
            </a:r>
            <a:r>
              <a:rPr lang="en-US" baseline="0" dirty="0" smtClean="0"/>
              <a:t> </a:t>
            </a:r>
            <a:r>
              <a:rPr lang="en-US" dirty="0" smtClean="0"/>
              <a:t>Antisocial peer group,</a:t>
            </a:r>
            <a:r>
              <a:rPr lang="en-US" baseline="0" dirty="0" smtClean="0"/>
              <a:t> </a:t>
            </a:r>
            <a:r>
              <a:rPr lang="en-US" dirty="0" smtClean="0"/>
              <a:t>Cultural/ethnic issues</a:t>
            </a:r>
          </a:p>
          <a:p>
            <a:pPr marL="0" indent="0">
              <a:buFont typeface="Arial"/>
              <a:buNone/>
            </a:pPr>
            <a:r>
              <a:rPr lang="en-US" dirty="0" smtClean="0"/>
              <a:t>--Clinician</a:t>
            </a:r>
            <a:r>
              <a:rPr lang="en-US" baseline="0" dirty="0" smtClean="0"/>
              <a:t> factors: Misdiagnosis, Inappropriate treatment(non-evidence-based treatment, inadequate dose or not for long</a:t>
            </a:r>
          </a:p>
          <a:p>
            <a:pPr marL="0" indent="0">
              <a:buFont typeface="Arial"/>
              <a:buNone/>
            </a:pPr>
            <a:r>
              <a:rPr lang="en-US" baseline="0" dirty="0" smtClean="0"/>
              <a:t>Enough), Non-recognition of side effects, Poor doctor-patient therapeutic relationship</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102</a:t>
            </a:fld>
            <a:endParaRPr lang="en-US"/>
          </a:p>
        </p:txBody>
      </p:sp>
    </p:spTree>
    <p:extLst>
      <p:ext uri="{BB962C8B-B14F-4D97-AF65-F5344CB8AC3E}">
        <p14:creationId xmlns:p14="http://schemas.microsoft.com/office/powerpoint/2010/main" val="8944041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103</a:t>
            </a:fld>
            <a:endParaRPr lang="en-US"/>
          </a:p>
        </p:txBody>
      </p:sp>
    </p:spTree>
    <p:extLst>
      <p:ext uri="{BB962C8B-B14F-4D97-AF65-F5344CB8AC3E}">
        <p14:creationId xmlns:p14="http://schemas.microsoft.com/office/powerpoint/2010/main" val="109186677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Overall, outcome of prevention programs has been mixed. Targeted (selective</a:t>
            </a:r>
          </a:p>
          <a:p>
            <a:pPr marL="0" indent="0">
              <a:buFont typeface="Arial"/>
              <a:buNone/>
            </a:pPr>
            <a:r>
              <a:rPr lang="en-US" dirty="0" smtClean="0"/>
              <a:t>and indicated) programs show small to moderate effect sizes but greater than those</a:t>
            </a:r>
          </a:p>
          <a:p>
            <a:pPr marL="0" indent="0">
              <a:buFont typeface="Arial"/>
              <a:buNone/>
            </a:pPr>
            <a:r>
              <a:rPr lang="en-US" dirty="0" smtClean="0"/>
              <a:t>of universal programs, which have been found to be largely ineffective. The most</a:t>
            </a:r>
          </a:p>
          <a:p>
            <a:pPr marL="0" indent="0">
              <a:buFont typeface="Arial"/>
              <a:buNone/>
            </a:pPr>
            <a:r>
              <a:rPr lang="en-US" dirty="0" smtClean="0"/>
              <a:t>efficacious programs focus on cognitive restructuring, social problem-solving,</a:t>
            </a:r>
          </a:p>
          <a:p>
            <a:pPr marL="0" indent="0">
              <a:buFont typeface="Arial"/>
              <a:buNone/>
            </a:pPr>
            <a:r>
              <a:rPr lang="en-US" dirty="0" smtClean="0"/>
              <a:t>interpersonal communication skills, coping, and assertiveness training individually</a:t>
            </a:r>
          </a:p>
          <a:p>
            <a:pPr marL="0" indent="0">
              <a:buFont typeface="Arial"/>
              <a:buNone/>
            </a:pPr>
            <a:r>
              <a:rPr lang="en-US" dirty="0" smtClean="0"/>
              <a:t>or in groups. Prevention programs are typically conducted with groups of children</a:t>
            </a:r>
          </a:p>
          <a:p>
            <a:pPr marL="0" indent="0">
              <a:buFont typeface="Arial"/>
              <a:buNone/>
            </a:pPr>
            <a:r>
              <a:rPr lang="en-US" dirty="0" smtClean="0"/>
              <a:t>or adolescents in school or clinic settings (Garber 2009; US Preventive Services</a:t>
            </a:r>
          </a:p>
          <a:p>
            <a:pPr marL="0" indent="0">
              <a:buFont typeface="Arial"/>
              <a:buNone/>
            </a:pPr>
            <a:r>
              <a:rPr lang="en-US" dirty="0" smtClean="0"/>
              <a:t>Task Force, 2009).</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104</a:t>
            </a:fld>
            <a:endParaRPr lang="en-US"/>
          </a:p>
        </p:txBody>
      </p:sp>
    </p:spTree>
    <p:extLst>
      <p:ext uri="{BB962C8B-B14F-4D97-AF65-F5344CB8AC3E}">
        <p14:creationId xmlns:p14="http://schemas.microsoft.com/office/powerpoint/2010/main" val="2096332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Anxiety disorders are more common in females than males in the general population. Most population studies estimate around 1.5-2 times as many females compared to males for most anxiety disorders. There is some evidence that this gender difference appears very early – as young as 5 years of age. In contrast, distributions within treatment-seeking samples in Western societies are more equal and even include slightly more males.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18</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Overall, outcome of prevention programs has been mixed. Targeted (selective</a:t>
            </a:r>
          </a:p>
          <a:p>
            <a:pPr marL="0" indent="0">
              <a:buFont typeface="Arial"/>
              <a:buNone/>
            </a:pPr>
            <a:r>
              <a:rPr lang="en-US" dirty="0" smtClean="0"/>
              <a:t>and indicated) programs show small to moderate effect sizes but greater than those</a:t>
            </a:r>
          </a:p>
          <a:p>
            <a:pPr marL="0" indent="0">
              <a:buFont typeface="Arial"/>
              <a:buNone/>
            </a:pPr>
            <a:r>
              <a:rPr lang="en-US" dirty="0" smtClean="0"/>
              <a:t>of universal programs, which have been found to be largely ineffective. The most</a:t>
            </a:r>
          </a:p>
          <a:p>
            <a:pPr marL="0" indent="0">
              <a:buFont typeface="Arial"/>
              <a:buNone/>
            </a:pPr>
            <a:r>
              <a:rPr lang="en-US" dirty="0" smtClean="0"/>
              <a:t>efficacious programs focus on cognitive restructuring, social problem-solving,</a:t>
            </a:r>
          </a:p>
          <a:p>
            <a:pPr marL="0" indent="0">
              <a:buFont typeface="Arial"/>
              <a:buNone/>
            </a:pPr>
            <a:r>
              <a:rPr lang="en-US" dirty="0" smtClean="0"/>
              <a:t>interpersonal communication skills, coping, and assertiveness training individually</a:t>
            </a:r>
          </a:p>
          <a:p>
            <a:pPr marL="0" indent="0">
              <a:buFont typeface="Arial"/>
              <a:buNone/>
            </a:pPr>
            <a:r>
              <a:rPr lang="en-US" dirty="0" smtClean="0"/>
              <a:t>or in groups. Prevention programs are typically conducted with groups of children</a:t>
            </a:r>
          </a:p>
          <a:p>
            <a:pPr marL="0" indent="0">
              <a:buFont typeface="Arial"/>
              <a:buNone/>
            </a:pPr>
            <a:r>
              <a:rPr lang="en-US" dirty="0" smtClean="0"/>
              <a:t>or adolescents in school or clinic settings (Garber 2009; US Preventive Services</a:t>
            </a:r>
          </a:p>
          <a:p>
            <a:pPr marL="0" indent="0">
              <a:buFont typeface="Arial"/>
              <a:buNone/>
            </a:pPr>
            <a:r>
              <a:rPr lang="en-US" dirty="0" smtClean="0"/>
              <a:t>Task Force, 2009).</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105</a:t>
            </a:fld>
            <a:endParaRPr lang="en-US"/>
          </a:p>
        </p:txBody>
      </p:sp>
    </p:spTree>
    <p:extLst>
      <p:ext uri="{BB962C8B-B14F-4D97-AF65-F5344CB8AC3E}">
        <p14:creationId xmlns:p14="http://schemas.microsoft.com/office/powerpoint/2010/main" val="262146480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end of this presentation,</a:t>
            </a:r>
            <a:r>
              <a:rPr lang="en-US" baseline="0" dirty="0" smtClean="0"/>
              <a:t> you should understand the following about OCD in children and adolescents</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107</a:t>
            </a:fld>
            <a:endParaRPr lang="en-US"/>
          </a:p>
        </p:txBody>
      </p:sp>
    </p:spTree>
    <p:extLst>
      <p:ext uri="{BB962C8B-B14F-4D97-AF65-F5344CB8AC3E}">
        <p14:creationId xmlns:p14="http://schemas.microsoft.com/office/powerpoint/2010/main" val="331433430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Obsessive-Compulsive Disorder (OCD) is a common neuropsychiatric disorder characterized by the presence of obsessions and/or compulsions that are time consuming and cause distress or interference in the patient’s life (American Psychiatric Association, 2000). OCD affects all age groups independent of race, socioeconomic status or religion. Moreover, OCD has been estimated to cost approximately 8 billion dollars per year in the US (Hollander et al, 1998). Despite being frequent and disabling some studies suggest that almost 60% of OCD patients wait too long to seek treatment or do not receive treatment due to a lack of health professionals trained to identify OCD (</a:t>
            </a:r>
            <a:r>
              <a:rPr lang="en-US" sz="1200" kern="1200" dirty="0" err="1" smtClean="0">
                <a:solidFill>
                  <a:schemeClr val="tx1"/>
                </a:solidFill>
                <a:effectLst/>
                <a:latin typeface="+mn-lt"/>
                <a:ea typeface="+mn-ea"/>
                <a:cs typeface="+mn-cs"/>
              </a:rPr>
              <a:t>Dell’Oso</a:t>
            </a:r>
            <a:r>
              <a:rPr lang="en-US" sz="1200" kern="1200" dirty="0" smtClean="0">
                <a:solidFill>
                  <a:schemeClr val="tx1"/>
                </a:solidFill>
                <a:effectLst/>
                <a:latin typeface="+mn-lt"/>
                <a:ea typeface="+mn-ea"/>
                <a:cs typeface="+mn-cs"/>
              </a:rPr>
              <a:t> et al, 2007). </a:t>
            </a:r>
            <a:endParaRPr lang="en-US" dirty="0" smtClean="0"/>
          </a:p>
          <a:p>
            <a:r>
              <a:rPr lang="en-US" sz="1200" kern="1200" dirty="0" smtClean="0">
                <a:solidFill>
                  <a:schemeClr val="tx1"/>
                </a:solidFill>
                <a:effectLst/>
                <a:latin typeface="+mn-lt"/>
                <a:ea typeface="+mn-ea"/>
                <a:cs typeface="+mn-cs"/>
              </a:rPr>
              <a:t>Pediatric OCD may resemble adult OCD but often presents particular clinical features. Recent studies support the idea that OCD is clinically and etiologically heterogeneous and that early-onset OCD may represent a unique subgroup (Miguel et al, 2005; </a:t>
            </a:r>
            <a:r>
              <a:rPr lang="en-US" sz="1200" kern="1200" dirty="0" err="1" smtClean="0">
                <a:solidFill>
                  <a:schemeClr val="tx1"/>
                </a:solidFill>
                <a:effectLst/>
                <a:latin typeface="+mn-lt"/>
                <a:ea typeface="+mn-ea"/>
                <a:cs typeface="+mn-cs"/>
              </a:rPr>
              <a:t>Leckman</a:t>
            </a:r>
            <a:r>
              <a:rPr lang="en-US" sz="1200" kern="1200" dirty="0" smtClean="0">
                <a:solidFill>
                  <a:schemeClr val="tx1"/>
                </a:solidFill>
                <a:effectLst/>
                <a:latin typeface="+mn-lt"/>
                <a:ea typeface="+mn-ea"/>
                <a:cs typeface="+mn-cs"/>
              </a:rPr>
              <a:t> et al, 2009). Furthermore, in 50% to 80% of OCD cases symptoms start before 18 years of age, which highlights the importance of understanding OCD as a developmental disorder (Kessler et al, 2005). The objective of this chapter is to present the more relevant issues on the evaluation and management of children and adolescents with OCD.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108</a:t>
            </a:fld>
            <a:endParaRPr lang="en-US"/>
          </a:p>
        </p:txBody>
      </p:sp>
    </p:spTree>
    <p:extLst>
      <p:ext uri="{BB962C8B-B14F-4D97-AF65-F5344CB8AC3E}">
        <p14:creationId xmlns:p14="http://schemas.microsoft.com/office/powerpoint/2010/main" val="17515700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Obsessive-compulsive symptoms have been identified since the 17th century. At that time, obsessions and compulsions were described as manifestations of religious melancholy and sufferers were considered to be “possessed” by outside forces. By the first half of the 19th century, OCD shifted into the scientific field. Jean Dominique </a:t>
            </a:r>
            <a:r>
              <a:rPr lang="en-US" sz="1200" kern="1200" dirty="0" err="1" smtClean="0">
                <a:solidFill>
                  <a:schemeClr val="tx1"/>
                </a:solidFill>
                <a:effectLst/>
                <a:latin typeface="+mn-lt"/>
                <a:ea typeface="+mn-ea"/>
                <a:cs typeface="+mn-cs"/>
              </a:rPr>
              <a:t>Esquirol</a:t>
            </a:r>
            <a:r>
              <a:rPr lang="en-US" sz="1200" kern="1200" dirty="0" smtClean="0">
                <a:solidFill>
                  <a:schemeClr val="tx1"/>
                </a:solidFill>
                <a:effectLst/>
                <a:latin typeface="+mn-lt"/>
                <a:ea typeface="+mn-ea"/>
                <a:cs typeface="+mn-cs"/>
              </a:rPr>
              <a:t>, a French psychiatrist, was the first to describe in 1838 a medical disorder quite similar to contemporary OCD and classified it as a “monomania” (a kind of partial delusion). At the end of the 19th century, OCD was classified as </a:t>
            </a:r>
            <a:r>
              <a:rPr lang="en-US" sz="1200" i="1" kern="1200" dirty="0" smtClean="0">
                <a:solidFill>
                  <a:schemeClr val="tx1"/>
                </a:solidFill>
                <a:effectLst/>
                <a:latin typeface="+mn-lt"/>
                <a:ea typeface="+mn-ea"/>
                <a:cs typeface="+mn-cs"/>
              </a:rPr>
              <a:t>neurasthenia</a:t>
            </a:r>
            <a:r>
              <a:rPr lang="en-US" sz="1200" kern="1200" dirty="0" smtClean="0">
                <a:solidFill>
                  <a:schemeClr val="tx1"/>
                </a:solidFill>
                <a:effectLst/>
                <a:latin typeface="+mn-lt"/>
                <a:ea typeface="+mn-ea"/>
                <a:cs typeface="+mn-cs"/>
              </a:rPr>
              <a:t>. As the 20th century began, both Sigmund Freud and Pierre Janet, a French psychologist, isolated OCD from neurasthenia. In 1903 Pierre Janet proposed that obsessional patients possessed an abnormal personality (called “</a:t>
            </a:r>
            <a:r>
              <a:rPr lang="en-US" sz="1200" kern="1200" dirty="0" err="1" smtClean="0">
                <a:solidFill>
                  <a:schemeClr val="tx1"/>
                </a:solidFill>
                <a:effectLst/>
                <a:latin typeface="+mn-lt"/>
                <a:ea typeface="+mn-ea"/>
                <a:cs typeface="+mn-cs"/>
              </a:rPr>
              <a:t>psychastenia</a:t>
            </a:r>
            <a:r>
              <a:rPr lang="en-US" sz="1200" kern="1200" dirty="0" smtClean="0">
                <a:solidFill>
                  <a:schemeClr val="tx1"/>
                </a:solidFill>
                <a:effectLst/>
                <a:latin typeface="+mn-lt"/>
                <a:ea typeface="+mn-ea"/>
                <a:cs typeface="+mn-cs"/>
              </a:rPr>
              <a:t>”), with features such as anxiety, excessive worrying and doubting, and described the successful treatment of compulsions and rituals with techniques that are similar to the ones used currently in behavioral therapy. Janet reported the case of a five-year old “</a:t>
            </a:r>
            <a:r>
              <a:rPr lang="en-US" sz="1200" kern="1200" dirty="0" err="1" smtClean="0">
                <a:solidFill>
                  <a:schemeClr val="tx1"/>
                </a:solidFill>
                <a:effectLst/>
                <a:latin typeface="+mn-lt"/>
                <a:ea typeface="+mn-ea"/>
                <a:cs typeface="+mn-cs"/>
              </a:rPr>
              <a:t>psychastenic</a:t>
            </a:r>
            <a:r>
              <a:rPr lang="en-US" sz="1200" kern="1200" dirty="0" smtClean="0">
                <a:solidFill>
                  <a:schemeClr val="tx1"/>
                </a:solidFill>
                <a:effectLst/>
                <a:latin typeface="+mn-lt"/>
                <a:ea typeface="+mn-ea"/>
                <a:cs typeface="+mn-cs"/>
              </a:rPr>
              <a:t>” boy with intrusive and repetitive thoughts. This is considered to be the first clinical description of pediatric OCD (for a review, see </a:t>
            </a:r>
            <a:r>
              <a:rPr lang="en-US" sz="1200" kern="1200" dirty="0" err="1" smtClean="0">
                <a:solidFill>
                  <a:schemeClr val="tx1"/>
                </a:solidFill>
                <a:effectLst/>
                <a:latin typeface="+mn-lt"/>
                <a:ea typeface="+mn-ea"/>
                <a:cs typeface="+mn-cs"/>
              </a:rPr>
              <a:t>Alvarenga</a:t>
            </a:r>
            <a:r>
              <a:rPr lang="en-US" sz="1200" kern="1200" dirty="0" smtClean="0">
                <a:solidFill>
                  <a:schemeClr val="tx1"/>
                </a:solidFill>
                <a:effectLst/>
                <a:latin typeface="+mn-lt"/>
                <a:ea typeface="+mn-ea"/>
                <a:cs typeface="+mn-cs"/>
              </a:rPr>
              <a:t> et al, 2007). </a:t>
            </a:r>
            <a:endParaRPr lang="en-US" dirty="0" smtClean="0"/>
          </a:p>
          <a:p>
            <a:r>
              <a:rPr lang="en-US" sz="1200" kern="1200" dirty="0" smtClean="0">
                <a:solidFill>
                  <a:schemeClr val="tx1"/>
                </a:solidFill>
                <a:effectLst/>
                <a:latin typeface="+mn-lt"/>
                <a:ea typeface="+mn-ea"/>
                <a:cs typeface="+mn-cs"/>
              </a:rPr>
              <a:t>Currently, both the Diagnostic and Statistical Manual of Mental Disorders (DSM; American Psychiatric Association, 2000) and the International Classification of Diseases (ICD; World Health Organization, 1992) use the same diagnostic criteria for children, adolescents and adults, except that children are not required to have “insight”. A revision of these classifications is taking place.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Jean Dominique </a:t>
            </a:r>
            <a:r>
              <a:rPr lang="en-US" sz="1200" kern="1200" dirty="0" err="1" smtClean="0">
                <a:solidFill>
                  <a:schemeClr val="tx1"/>
                </a:solidFill>
                <a:effectLst/>
                <a:latin typeface="+mn-lt"/>
                <a:ea typeface="+mn-ea"/>
                <a:cs typeface="+mn-cs"/>
              </a:rPr>
              <a:t>Esquirol</a:t>
            </a:r>
            <a:r>
              <a:rPr lang="en-US" sz="1200" kern="1200" dirty="0" smtClean="0">
                <a:solidFill>
                  <a:schemeClr val="tx1"/>
                </a:solidFill>
                <a:effectLst/>
                <a:latin typeface="+mn-lt"/>
                <a:ea typeface="+mn-ea"/>
                <a:cs typeface="+mn-cs"/>
              </a:rPr>
              <a:t>, a French psychiatrist, was the first to describe in 1838 a medical disorder quite similar to contemporary OCD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109</a:t>
            </a:fld>
            <a:endParaRPr lang="en-US"/>
          </a:p>
        </p:txBody>
      </p:sp>
    </p:spTree>
    <p:extLst>
      <p:ext uri="{BB962C8B-B14F-4D97-AF65-F5344CB8AC3E}">
        <p14:creationId xmlns:p14="http://schemas.microsoft.com/office/powerpoint/2010/main" val="293293113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Lifetime </a:t>
            </a:r>
            <a:r>
              <a:rPr lang="en-US" sz="1200" kern="1200" dirty="0" smtClean="0">
                <a:solidFill>
                  <a:schemeClr val="tx1"/>
                </a:solidFill>
                <a:effectLst/>
                <a:latin typeface="+mn-lt"/>
                <a:ea typeface="+mn-ea"/>
                <a:cs typeface="+mn-cs"/>
              </a:rPr>
              <a:t>prevalence of OCD is 1% to 3% making it one of the most prevalent neuropsychiatric disorders. OCD symptoms start before puberty in approximately one third to one-half of sufferers (Kessler et al, 2005). For instance, a study comprising 330 adult patients with OCD found that 49% presented their first symptoms before 11 years of age and 23% between 11 and 18 (de Mathis et al, 2009). In children and adolescents, OCD was considered to be rare until a study published in 1988 estimated a </a:t>
            </a:r>
            <a:r>
              <a:rPr lang="en-US" sz="1200" i="1" kern="1200" dirty="0" smtClean="0">
                <a:solidFill>
                  <a:schemeClr val="tx1"/>
                </a:solidFill>
                <a:effectLst/>
                <a:latin typeface="+mn-lt"/>
                <a:ea typeface="+mn-ea"/>
                <a:cs typeface="+mn-cs"/>
              </a:rPr>
              <a:t>one year </a:t>
            </a:r>
            <a:r>
              <a:rPr lang="en-US" sz="1200" kern="1200" dirty="0" smtClean="0">
                <a:solidFill>
                  <a:schemeClr val="tx1"/>
                </a:solidFill>
                <a:effectLst/>
                <a:latin typeface="+mn-lt"/>
                <a:ea typeface="+mn-ea"/>
                <a:cs typeface="+mn-cs"/>
              </a:rPr>
              <a:t>prevalence of 0.7% in the US (</a:t>
            </a:r>
            <a:r>
              <a:rPr lang="en-US" sz="1200" kern="1200" dirty="0" err="1" smtClean="0">
                <a:solidFill>
                  <a:schemeClr val="tx1"/>
                </a:solidFill>
                <a:effectLst/>
                <a:latin typeface="+mn-lt"/>
                <a:ea typeface="+mn-ea"/>
                <a:cs typeface="+mn-cs"/>
              </a:rPr>
              <a:t>Flament</a:t>
            </a:r>
            <a:r>
              <a:rPr lang="en-US" sz="1200" kern="1200" dirty="0" smtClean="0">
                <a:solidFill>
                  <a:schemeClr val="tx1"/>
                </a:solidFill>
                <a:effectLst/>
                <a:latin typeface="+mn-lt"/>
                <a:ea typeface="+mn-ea"/>
                <a:cs typeface="+mn-cs"/>
              </a:rPr>
              <a:t> et al, 1988). The more recent British child mental health survey reported a </a:t>
            </a:r>
            <a:r>
              <a:rPr lang="en-US" sz="1200" i="1" kern="1200" dirty="0" smtClean="0">
                <a:solidFill>
                  <a:schemeClr val="tx1"/>
                </a:solidFill>
                <a:effectLst/>
                <a:latin typeface="+mn-lt"/>
                <a:ea typeface="+mn-ea"/>
                <a:cs typeface="+mn-cs"/>
              </a:rPr>
              <a:t>point </a:t>
            </a:r>
            <a:r>
              <a:rPr lang="en-US" sz="1200" kern="1200" dirty="0" smtClean="0">
                <a:solidFill>
                  <a:schemeClr val="tx1"/>
                </a:solidFill>
                <a:effectLst/>
                <a:latin typeface="+mn-lt"/>
                <a:ea typeface="+mn-ea"/>
                <a:cs typeface="+mn-cs"/>
              </a:rPr>
              <a:t>prevalence of 0.25% among 5- to 15-year-olds; remarkably, most of the cases had never looked for treatment – similar to the results of adult epidemiological studies (</a:t>
            </a:r>
            <a:r>
              <a:rPr lang="en-US" sz="1200" kern="1200" dirty="0" err="1" smtClean="0">
                <a:solidFill>
                  <a:schemeClr val="tx1"/>
                </a:solidFill>
                <a:effectLst/>
                <a:latin typeface="+mn-lt"/>
                <a:ea typeface="+mn-ea"/>
                <a:cs typeface="+mn-cs"/>
              </a:rPr>
              <a:t>Heyman</a:t>
            </a:r>
            <a:r>
              <a:rPr lang="en-US" sz="1200" kern="1200" dirty="0" smtClean="0">
                <a:solidFill>
                  <a:schemeClr val="tx1"/>
                </a:solidFill>
                <a:effectLst/>
                <a:latin typeface="+mn-lt"/>
                <a:ea typeface="+mn-ea"/>
                <a:cs typeface="+mn-cs"/>
              </a:rPr>
              <a:t> et al, 2003).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incidence of OCD has two peaks with different gender distributions; the first peak is in childhood, with symptoms mostly arising between 7 and 12 years of age and a male preponderance. The second peak occurs in early adulthood, at a mean age of 21 years and with a slight female majority (Geller et al, 1998).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110</a:t>
            </a:fld>
            <a:endParaRPr lang="en-US"/>
          </a:p>
        </p:txBody>
      </p:sp>
    </p:spTree>
    <p:extLst>
      <p:ext uri="{BB962C8B-B14F-4D97-AF65-F5344CB8AC3E}">
        <p14:creationId xmlns:p14="http://schemas.microsoft.com/office/powerpoint/2010/main" val="286242123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OCD is characterized by the presence of obsessions or compulsions that are time consuming (at least one hour per day), cause subjective distress or interfere with the patient’s or the family’s life.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Oxford Don, Robert Burton, reported a case in his compendium, the Anatomy of Melancholy (1621): "If he be in a silent auditory, as at a sermon, he is afraid he shall speak aloud and unaware, something indecent, unfit to be said."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111</a:t>
            </a:fld>
            <a:endParaRPr lang="en-US"/>
          </a:p>
        </p:txBody>
      </p:sp>
    </p:spTree>
    <p:extLst>
      <p:ext uri="{BB962C8B-B14F-4D97-AF65-F5344CB8AC3E}">
        <p14:creationId xmlns:p14="http://schemas.microsoft.com/office/powerpoint/2010/main" val="182975887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Obsessions </a:t>
            </a:r>
            <a:r>
              <a:rPr lang="en-US" sz="1200" kern="1200" dirty="0" smtClean="0">
                <a:solidFill>
                  <a:schemeClr val="tx1"/>
                </a:solidFill>
                <a:effectLst/>
                <a:latin typeface="+mn-lt"/>
                <a:ea typeface="+mn-ea"/>
                <a:cs typeface="+mn-cs"/>
              </a:rPr>
              <a:t>are intrusive, unwanted ideas, images, fears, thoughts or worries that are experienced as uncomfortable, unpleasant, distressing or anxiety provoking.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Freud believed that OCD was the patient's maladaptive response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to conflicts between unacceptable, unconscious sexual or aggressive id impulses and the demands of conscience and reality, regressing to concerns about control and to modes of thinking characteristic of the anal-sadistic stage of psychosexual development: ambivalence, which produced doubting, magical thinking, and superstitious compulsive acts.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112</a:t>
            </a:fld>
            <a:endParaRPr lang="en-US"/>
          </a:p>
        </p:txBody>
      </p:sp>
    </p:spTree>
    <p:extLst>
      <p:ext uri="{BB962C8B-B14F-4D97-AF65-F5344CB8AC3E}">
        <p14:creationId xmlns:p14="http://schemas.microsoft.com/office/powerpoint/2010/main" val="123258805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Compulsions </a:t>
            </a:r>
            <a:r>
              <a:rPr lang="en-US" sz="1200" kern="1200" dirty="0" smtClean="0">
                <a:solidFill>
                  <a:schemeClr val="tx1"/>
                </a:solidFill>
                <a:effectLst/>
                <a:latin typeface="+mn-lt"/>
                <a:ea typeface="+mn-ea"/>
                <a:cs typeface="+mn-cs"/>
              </a:rPr>
              <a:t>are repetitive behaviors or mental acts performed to ignore, reduce or eliminate the anxiety or distress caused by the obsessive thoughts. Compulsions are usually executed according to certain rules the patient feels driven to follow (American Psychiatric Association, 2000).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Obsessive compulsive symptoms vary considerably not only from patient to patient but also in the same patient over time. Despite this variation, some symptoms are more frequent than others and are described in Table F.3.1. </a:t>
            </a:r>
            <a:endParaRPr lang="en-US" dirty="0" smtClean="0"/>
          </a:p>
          <a:p>
            <a:r>
              <a:rPr lang="en-US" sz="1200" kern="1200" dirty="0" smtClean="0">
                <a:solidFill>
                  <a:schemeClr val="tx1"/>
                </a:solidFill>
                <a:effectLst/>
                <a:latin typeface="+mn-lt"/>
                <a:ea typeface="+mn-ea"/>
                <a:cs typeface="+mn-cs"/>
              </a:rPr>
              <a:t>Even though there are many similarities in the clinical presentation across the lifespan, children and adolescents with OCD also show specific features. For instance, the younger the patient the higher is the probability of having compulsions without obsessions (Rosario-Campos et al, 2001). Children are also less likely to recognize their symptoms as ego dystonic, making them less willing to resist the urge to perform a compulsive behavior. Therefore, DSM-IV does not require children to have insight to qualify for the diagnosis. Children may also present </a:t>
            </a:r>
            <a:r>
              <a:rPr lang="en-US" sz="1200" i="1" kern="1200" dirty="0" smtClean="0">
                <a:solidFill>
                  <a:schemeClr val="tx1"/>
                </a:solidFill>
                <a:effectLst/>
                <a:latin typeface="+mn-lt"/>
                <a:ea typeface="+mn-ea"/>
                <a:cs typeface="+mn-cs"/>
              </a:rPr>
              <a:t>tic-like compulsions</a:t>
            </a:r>
            <a:r>
              <a:rPr lang="en-US" sz="1200" kern="1200" dirty="0" smtClean="0">
                <a:solidFill>
                  <a:schemeClr val="tx1"/>
                </a:solidFill>
                <a:effectLst/>
                <a:latin typeface="+mn-lt"/>
                <a:ea typeface="+mn-ea"/>
                <a:cs typeface="+mn-cs"/>
              </a:rPr>
              <a:t>, which may be confused with complex tics, mainly if the compulsions are simple rituals of touching (Rosario-Campos et al, 2005). In these cases, compulsions may be preceded or accompanied not only by obsessions but also by various types of sensory phenomena. </a:t>
            </a:r>
            <a:endParaRPr lang="en-US" dirty="0" smtClean="0"/>
          </a:p>
          <a:p>
            <a:r>
              <a:rPr lang="en-US" sz="1200" i="1" kern="1200" dirty="0" smtClean="0">
                <a:solidFill>
                  <a:schemeClr val="tx1"/>
                </a:solidFill>
                <a:effectLst/>
                <a:latin typeface="+mn-lt"/>
                <a:ea typeface="+mn-ea"/>
                <a:cs typeface="+mn-cs"/>
              </a:rPr>
              <a:t>Sensory phenomena </a:t>
            </a:r>
            <a:r>
              <a:rPr lang="en-US" sz="1200" kern="1200" dirty="0" smtClean="0">
                <a:solidFill>
                  <a:schemeClr val="tx1"/>
                </a:solidFill>
                <a:effectLst/>
                <a:latin typeface="+mn-lt"/>
                <a:ea typeface="+mn-ea"/>
                <a:cs typeface="+mn-cs"/>
              </a:rPr>
              <a:t>is a term used to define uncomfortable or disturbing sensations, perceptions, feelings or urges that either precede or accompany repetitive behaviors such as compulsions or tics. OCD patients might feel driven to repeat compulsions until they experience a sense of relief from these uncomfortable sensations. Sensory phenomena can be divided into physical and mental. Examples include sensations in the skin, “just-right” perceptions, and feelings of incompleteness (Rosario et al, 2008; 2009). For instance, people can “feel” an oily sensation on their hands and wash them repeatedly for this reason. Another person may feel “uncomfortable” with the way some objects are arranged on a shelf and may feel an urge to arrange them many times, until they look “just right”. Evaluation of the presence and severity of sensory phenomena is relevant because some studies have reported that patients with early-onset and tic- related OCD show more sensory phenomena and some report that these sensory phenomena cause even more distress than the compulsions.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113</a:t>
            </a:fld>
            <a:endParaRPr lang="en-US"/>
          </a:p>
        </p:txBody>
      </p:sp>
    </p:spTree>
    <p:extLst>
      <p:ext uri="{BB962C8B-B14F-4D97-AF65-F5344CB8AC3E}">
        <p14:creationId xmlns:p14="http://schemas.microsoft.com/office/powerpoint/2010/main" val="40549051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far, there is no consensus on how best to define age of onset; some authors define it as the age when symptoms began (</a:t>
            </a:r>
            <a:r>
              <a:rPr lang="en-US" sz="1200" kern="1200" dirty="0" err="1" smtClean="0">
                <a:solidFill>
                  <a:schemeClr val="tx1"/>
                </a:solidFill>
                <a:effectLst/>
                <a:latin typeface="+mn-lt"/>
                <a:ea typeface="+mn-ea"/>
                <a:cs typeface="+mn-cs"/>
              </a:rPr>
              <a:t>Rosário-Campos</a:t>
            </a:r>
            <a:r>
              <a:rPr lang="en-US" sz="1200" kern="1200" dirty="0" smtClean="0">
                <a:solidFill>
                  <a:schemeClr val="tx1"/>
                </a:solidFill>
                <a:effectLst/>
                <a:latin typeface="+mn-lt"/>
                <a:ea typeface="+mn-ea"/>
                <a:cs typeface="+mn-cs"/>
              </a:rPr>
              <a:t> et al, 2001) while others define it as the age when symptoms started to interfere with normal functioning (</a:t>
            </a:r>
            <a:r>
              <a:rPr lang="en-US" sz="1200" kern="1200" dirty="0" err="1" smtClean="0">
                <a:solidFill>
                  <a:schemeClr val="tx1"/>
                </a:solidFill>
                <a:effectLst/>
                <a:latin typeface="+mn-lt"/>
                <a:ea typeface="+mn-ea"/>
                <a:cs typeface="+mn-cs"/>
              </a:rPr>
              <a:t>Tükel</a:t>
            </a:r>
            <a:r>
              <a:rPr lang="en-US" sz="1200" kern="1200" dirty="0" smtClean="0">
                <a:solidFill>
                  <a:schemeClr val="tx1"/>
                </a:solidFill>
                <a:effectLst/>
                <a:latin typeface="+mn-lt"/>
                <a:ea typeface="+mn-ea"/>
                <a:cs typeface="+mn-cs"/>
              </a:rPr>
              <a:t> et al, 2005). Also, there is no agreement about the best cut- off age for the early-onset subtype; cut-offs at age 10, 14 or 18 years have been proposed (Rosario-Campos et al, 2001). A study of comorbidity in 330 OCD patients shed some light on this question; the authors reported that including age at onset in the analyses as a continuous variable was most informative and that 10 and 17 years were appropriate cut-offs for early and late onset subgroups respectively (de Mathis et al, 2008).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Age at onset is important because there is emerging evidence that early- onset OCD may represent a distinct subtype of the disorder.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114</a:t>
            </a:fld>
            <a:endParaRPr lang="en-US"/>
          </a:p>
        </p:txBody>
      </p:sp>
    </p:spTree>
    <p:extLst>
      <p:ext uri="{BB962C8B-B14F-4D97-AF65-F5344CB8AC3E}">
        <p14:creationId xmlns:p14="http://schemas.microsoft.com/office/powerpoint/2010/main" val="118701913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Age at onset is important because there is emerging evidence that early- onset OCD may represent a distinct subtype of the disorder. Previous research has shown that adults who report an early onset display greater severity and persistence of symptoms and may be less responsive to treatment. Moreover, early-onset has been associated with fewer obsessions, more tic-like compulsions, more sensory phenomena, and a higher rate of comorbid tic disorders (Rosario-Campos et al, 2001; de Mathis et al, 2009).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115</a:t>
            </a:fld>
            <a:endParaRPr lang="en-US"/>
          </a:p>
        </p:txBody>
      </p:sp>
    </p:spTree>
    <p:extLst>
      <p:ext uri="{BB962C8B-B14F-4D97-AF65-F5344CB8AC3E}">
        <p14:creationId xmlns:p14="http://schemas.microsoft.com/office/powerpoint/2010/main" val="778717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56498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31227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873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828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23FF54-3BFC-0043-AC4A-FBEA9026A6CE}"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02716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23FF54-3BFC-0043-AC4A-FBEA9026A6CE}"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254485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23FF54-3BFC-0043-AC4A-FBEA9026A6CE}" type="datetimeFigureOut">
              <a:rPr lang="en-US" smtClean="0"/>
              <a:t>4/18/2017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47326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23FF54-3BFC-0043-AC4A-FBEA9026A6CE}" type="datetimeFigureOut">
              <a:rPr lang="en-US" smtClean="0"/>
              <a:t>4/18/2017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1892033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3FF54-3BFC-0043-AC4A-FBEA9026A6CE}" type="datetimeFigureOut">
              <a:rPr lang="en-US" smtClean="0"/>
              <a:t>4/18/2017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260171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118659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67404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3FF54-3BFC-0043-AC4A-FBEA9026A6CE}" type="datetimeFigureOut">
              <a:rPr lang="en-US" smtClean="0"/>
              <a:t>4/18/2017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8CD47-D2B9-DC45-B85A-CB309D742935}" type="slidenum">
              <a:rPr lang="en-US" smtClean="0"/>
              <a:t>‹#›</a:t>
            </a:fld>
            <a:endParaRPr lang="en-US"/>
          </a:p>
        </p:txBody>
      </p:sp>
    </p:spTree>
    <p:extLst>
      <p:ext uri="{BB962C8B-B14F-4D97-AF65-F5344CB8AC3E}">
        <p14:creationId xmlns:p14="http://schemas.microsoft.com/office/powerpoint/2010/main" val="3772631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IACAPAP/ppt/F.5-Selective-mutism-Powerpoint-2016.pptx" TargetMode="External"/><Relationship Id="rId2" Type="http://schemas.openxmlformats.org/officeDocument/2006/relationships/hyperlink" Target="../../PSY342%20Pathology/Books/American%20Psychiatric%20Association-Diagnostic%20and%20statistical%20manual%20of%20mental%20disorders%20_%20DSM-5-American%20Psychiatric%20Association%20(2013).pdf"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7.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8.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9.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3" Type="http://schemas.openxmlformats.org/officeDocument/2006/relationships/hyperlink" Target="http://www.jaacap.com/article/S0890-8567(09)62053-0/pdf" TargetMode="External"/><Relationship Id="rId7" Type="http://schemas.openxmlformats.org/officeDocument/2006/relationships/image" Target="../media/image19.png"/><Relationship Id="rId2" Type="http://schemas.openxmlformats.org/officeDocument/2006/relationships/notesSlide" Target="../notesSlides/notesSlide90.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www.nice.org.uk/guidance/cg28#guidelinereview" TargetMode="External"/></Relationships>
</file>

<file path=ppt/slides/_rels/slide10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3.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4.xml"/><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5.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6.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8.xml"/><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9.xml"/><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0.xml"/><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1.xm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2.xml"/><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4.xml"/><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5.xml"/><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7.xml"/><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8.xml"/><Relationship Id="rId1" Type="http://schemas.openxmlformats.org/officeDocument/2006/relationships/slideLayout" Target="../slideLayouts/slideLayout10.xml"/></Relationships>
</file>

<file path=ppt/slides/_rels/slide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9.xml"/><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0.xml"/><Relationship Id="rId1" Type="http://schemas.openxmlformats.org/officeDocument/2006/relationships/slideLayout" Target="../slideLayouts/slideLayout10.xml"/></Relationships>
</file>

<file path=ppt/slides/_rels/slide127.xml.rels><?xml version="1.0" encoding="UTF-8" standalone="yes"?>
<Relationships xmlns="http://schemas.openxmlformats.org/package/2006/relationships"><Relationship Id="rId3" Type="http://schemas.openxmlformats.org/officeDocument/2006/relationships/hyperlink" Target="https://www.youtube.com/watch?v=G5dlLL3FFzg&amp;feature=youtu.be" TargetMode="External"/><Relationship Id="rId7" Type="http://schemas.openxmlformats.org/officeDocument/2006/relationships/image" Target="../media/image35.png"/><Relationship Id="rId2" Type="http://schemas.openxmlformats.org/officeDocument/2006/relationships/notesSlide" Target="../notesSlides/notesSlide11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hyperlink" Target="http://www.aacap.org/AACAP/Resources_for_Primary_Care/Practice_Parameters_and_Resource_Centers/Practice_Parameters.aspx" TargetMode="External"/><Relationship Id="rId4" Type="http://schemas.openxmlformats.org/officeDocument/2006/relationships/hyperlink" Target="http://www.nice.org.uk/guidance/cg31" TargetMode="External"/></Relationships>
</file>

<file path=ppt/slides/_rels/slide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2.xml"/><Relationship Id="rId1" Type="http://schemas.openxmlformats.org/officeDocument/2006/relationships/slideLayout" Target="../slideLayouts/slideLayout10.xml"/><Relationship Id="rId6" Type="http://schemas.openxmlformats.org/officeDocument/2006/relationships/hyperlink" Target="https://www.youtube.com/watch?v=ds3wHkwiuCo&amp;feature=related" TargetMode="External"/><Relationship Id="rId5" Type="http://schemas.openxmlformats.org/officeDocument/2006/relationships/hyperlink" Target="https://www.youtube.com/watch?v=ds3wHkwiuCo&amp;feature=related#https://www.youtube.com/watch?v=ds3wHkwiuCo&amp;feature=related" TargetMode="External"/><Relationship Id="rId4" Type="http://schemas.openxmlformats.org/officeDocument/2006/relationships/image" Target="../media/image36.png"/></Relationships>
</file>

<file path=ppt/slides/_rels/slide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3.xml"/><Relationship Id="rId1" Type="http://schemas.openxmlformats.org/officeDocument/2006/relationships/slideLayout" Target="../slideLayouts/slideLayout10.xml"/><Relationship Id="rId6" Type="http://schemas.openxmlformats.org/officeDocument/2006/relationships/hyperlink" Target="https://www.youtube.com/watch?v=ikBeDCSFpqs&amp;feature=relmfu" TargetMode="External"/><Relationship Id="rId5" Type="http://schemas.openxmlformats.org/officeDocument/2006/relationships/hyperlink" Target="https://www.youtube.com/watch?v=ikBeDCSFpqs&amp;feature=relmfu#https://www.youtube.com/watch?v=ikBeDCSFpqs&amp;feature=relmfu" TargetMode="Externa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4.xml"/><Relationship Id="rId1" Type="http://schemas.openxmlformats.org/officeDocument/2006/relationships/slideLayout" Target="../slideLayouts/slideLayout10.xml"/></Relationships>
</file>

<file path=ppt/slides/_rels/slide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5.xml"/><Relationship Id="rId1" Type="http://schemas.openxmlformats.org/officeDocument/2006/relationships/slideLayout" Target="../slideLayouts/slideLayout10.xml"/></Relationships>
</file>

<file path=ppt/slides/_rels/slide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6.xml"/><Relationship Id="rId1" Type="http://schemas.openxmlformats.org/officeDocument/2006/relationships/slideLayout" Target="../slideLayouts/slideLayout10.xml"/></Relationships>
</file>

<file path=ppt/slides/_rels/slide133.xml.rels><?xml version="1.0" encoding="UTF-8" standalone="yes"?>
<Relationships xmlns="http://schemas.openxmlformats.org/package/2006/relationships"><Relationship Id="rId3" Type="http://schemas.openxmlformats.org/officeDocument/2006/relationships/hyperlink" Target="http://www.geonius.com/ocd/organizations.html" TargetMode="External"/><Relationship Id="rId2" Type="http://schemas.openxmlformats.org/officeDocument/2006/relationships/notesSlide" Target="../notesSlides/notesSlide117.xml"/><Relationship Id="rId1" Type="http://schemas.openxmlformats.org/officeDocument/2006/relationships/slideLayout" Target="../slideLayouts/slideLayout10.xml"/><Relationship Id="rId5" Type="http://schemas.openxmlformats.org/officeDocument/2006/relationships/image" Target="../media/image3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scaswebsite.com" TargetMode="External"/><Relationship Id="rId7" Type="http://schemas.openxmlformats.org/officeDocument/2006/relationships/hyperlink" Target="http://onlinelibrary.wiley.com/store/10.1002/9780470713334.app3/asset/app3.pdf;jsessionid=1ED6ACD334676C2CB5C1F9890EE86C4F.f01t01?v=1&amp;t=ig7alw36&amp;s=63316826b2d2f102e2d0b121b2f95a65b9481d48&amp;systemMessage=Wiley+Online+Library+will+be+disrupted+on+24th+October+2015+at+10:00-10:30+BST+/+05:00-05:30+EDT+/+17:00-17:30++SGT++for+essential+maintenance.++Apologies+for+the+inconvenience"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hyperlink" Target="http://www.centreforemotionalhealth.com.au/files/documents/questionnaires/Preschool%20Anxiety%20Scale%20-%20Revised.pdf" TargetMode="External"/><Relationship Id="rId5" Type="http://schemas.openxmlformats.org/officeDocument/2006/relationships/hyperlink" Target="http://www.mhs.com/product.aspx?gr=cli&amp;id=overview&amp;prod=masc2" TargetMode="External"/><Relationship Id="rId4" Type="http://schemas.openxmlformats.org/officeDocument/2006/relationships/hyperlink" Target="http://www.psychiatry.pitt.edu/sites/default/files/Documents/assessments/SCARED%20Child.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psychiatry.pitt.edu/node/8233"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hyperlink" Target="http://www.dawba.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hyperlink" Target="http://www.adaa.org/resources-professionals/podcasts/what-parents-need-know-about-treatment-children-with-anxiety-disord" TargetMode="Externa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hyperlink" Target="https://www.youtube.com/watch?v=8pyanIgSJuw&amp;feature=relmfu" TargetMode="Externa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hyperlink" Target="../../PSY342%20Pathology/Books/American%20Psychiatric%20Association-Diagnostic%20and%20statistical%20manual%20of%20mental%20disorders%20_%20DSM-5-American%20Psychiatric%20Association%20(2013).pdf" TargetMode="External"/><Relationship Id="rId2" Type="http://schemas.openxmlformats.org/officeDocument/2006/relationships/notesSlide" Target="../notesSlides/notesSlide34.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hyperlink" Target="http://www.monkeysee.com/play/21549-non-military-ptsd" TargetMode="External"/><Relationship Id="rId2" Type="http://schemas.openxmlformats.org/officeDocument/2006/relationships/notesSlide" Target="../notesSlides/notesSlide38.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jaacap.com/article/S0890-8567(10)00082-1/pdf" TargetMode="External"/><Relationship Id="rId7"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www.phoenixaustralia.org" TargetMode="External"/><Relationship Id="rId11" Type="http://schemas.openxmlformats.org/officeDocument/2006/relationships/image" Target="../media/image18.png"/><Relationship Id="rId5" Type="http://schemas.openxmlformats.org/officeDocument/2006/relationships/hyperlink" Target="http://www.istss.org/home.aspx" TargetMode="External"/><Relationship Id="rId10" Type="http://schemas.openxmlformats.org/officeDocument/2006/relationships/image" Target="../media/image17.png"/><Relationship Id="rId4" Type="http://schemas.openxmlformats.org/officeDocument/2006/relationships/hyperlink" Target="https://www.healthcaretoolbox.org" TargetMode="Externa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3.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hyperlink" Target="http://www.abc.net.au/austory/specials/leastlikely/" TargetMode="External"/><Relationship Id="rId2" Type="http://schemas.openxmlformats.org/officeDocument/2006/relationships/notesSlide" Target="../notesSlides/notesSlide62.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23.png"/></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xml"/><Relationship Id="rId7" Type="http://schemas.openxmlformats.org/officeDocument/2006/relationships/image" Target="../media/image2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youtube.com/watch?v=DT6biKxqotw" TargetMode="External"/><Relationship Id="rId2" Type="http://schemas.openxmlformats.org/officeDocument/2006/relationships/notesSlide" Target="../notesSlides/notesSlide68.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25.png"/></Relationships>
</file>

<file path=ppt/slides/_rels/slide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hyperlink" Target="https://www.youtube.com/watch?v=m4PXHeHqnmE" TargetMode="External"/><Relationship Id="rId2" Type="http://schemas.openxmlformats.org/officeDocument/2006/relationships/notesSlide" Target="../notesSlides/notesSlide72.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26.png"/></Relationships>
</file>

<file path=ppt/slides/_rels/slide8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Books/American%20Psychiatric%20Association-Diagnostic%20and%20statistical%20manual%20of%20mental%20disorders%20_%20DSM-5-American%20Psychiatric%20Association%20(2013).pdf"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Basics</a:t>
            </a:r>
            <a:endParaRPr lang="tr-TR" dirty="0"/>
          </a:p>
        </p:txBody>
      </p:sp>
      <p:sp>
        <p:nvSpPr>
          <p:cNvPr id="3" name="Content Placeholder 2"/>
          <p:cNvSpPr>
            <a:spLocks noGrp="1"/>
          </p:cNvSpPr>
          <p:nvPr>
            <p:ph idx="1"/>
          </p:nvPr>
        </p:nvSpPr>
        <p:spPr/>
        <p:txBody>
          <a:bodyPr>
            <a:normAutofit fontScale="92500" lnSpcReduction="20000"/>
          </a:bodyPr>
          <a:lstStyle/>
          <a:p>
            <a:pPr>
              <a:lnSpc>
                <a:spcPct val="200000"/>
              </a:lnSpc>
            </a:pPr>
            <a:r>
              <a:rPr lang="tr-TR" dirty="0" smtClean="0"/>
              <a:t>These children seem to be very unhappy &amp; to lack of self-confidence</a:t>
            </a:r>
          </a:p>
          <a:p>
            <a:pPr>
              <a:lnSpc>
                <a:spcPct val="200000"/>
              </a:lnSpc>
            </a:pPr>
            <a:r>
              <a:rPr lang="tr-TR" dirty="0" smtClean="0"/>
              <a:t>Therefore, it is called </a:t>
            </a:r>
            <a:r>
              <a:rPr lang="tr-TR" dirty="0" smtClean="0">
                <a:solidFill>
                  <a:srgbClr val="002060"/>
                </a:solidFill>
              </a:rPr>
              <a:t>internalizing disorders</a:t>
            </a:r>
          </a:p>
          <a:p>
            <a:pPr>
              <a:lnSpc>
                <a:spcPct val="200000"/>
              </a:lnSpc>
            </a:pPr>
            <a:r>
              <a:rPr lang="tr-TR" dirty="0" smtClean="0"/>
              <a:t>Anxiety disorders, mood disorders, phobias, OCD are w/in the category of internalizing disorders</a:t>
            </a:r>
            <a:r>
              <a:rPr lang="tr-TR" dirty="0" smtClean="0">
                <a:solidFill>
                  <a:srgbClr val="002060"/>
                </a:solidFill>
              </a:rPr>
              <a:t>. </a:t>
            </a:r>
            <a:endParaRPr lang="tr-TR" dirty="0">
              <a:solidFill>
                <a:srgbClr val="002060"/>
              </a:solidFill>
            </a:endParaRPr>
          </a:p>
        </p:txBody>
      </p:sp>
    </p:spTree>
    <p:extLst>
      <p:ext uri="{BB962C8B-B14F-4D97-AF65-F5344CB8AC3E}">
        <p14:creationId xmlns:p14="http://schemas.microsoft.com/office/powerpoint/2010/main" val="239318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Classification &amp; Diagnosis</a:t>
            </a:r>
            <a:endParaRPr lang="tr-TR" dirty="0"/>
          </a:p>
        </p:txBody>
      </p:sp>
      <p:sp>
        <p:nvSpPr>
          <p:cNvPr id="3" name="Content Placeholder 2"/>
          <p:cNvSpPr>
            <a:spLocks noGrp="1"/>
          </p:cNvSpPr>
          <p:nvPr>
            <p:ph idx="1"/>
          </p:nvPr>
        </p:nvSpPr>
        <p:spPr>
          <a:xfrm>
            <a:off x="457200" y="1600200"/>
            <a:ext cx="8229600" cy="4978400"/>
          </a:xfrm>
        </p:spPr>
        <p:txBody>
          <a:bodyPr>
            <a:normAutofit/>
          </a:bodyPr>
          <a:lstStyle/>
          <a:p>
            <a:r>
              <a:rPr lang="tr-TR" dirty="0" smtClean="0"/>
              <a:t>In </a:t>
            </a:r>
            <a:r>
              <a:rPr lang="tr-TR" dirty="0" smtClean="0">
                <a:hlinkClick r:id="rId2" action="ppaction://hlinkfile"/>
              </a:rPr>
              <a:t>DSM V:</a:t>
            </a:r>
            <a:r>
              <a:rPr lang="tr-TR" dirty="0" smtClean="0"/>
              <a:t> </a:t>
            </a:r>
          </a:p>
          <a:p>
            <a:pPr lvl="1"/>
            <a:r>
              <a:rPr lang="tr-TR" dirty="0"/>
              <a:t>Specific phobia</a:t>
            </a:r>
          </a:p>
          <a:p>
            <a:pPr lvl="1"/>
            <a:r>
              <a:rPr lang="tr-TR" dirty="0" smtClean="0"/>
              <a:t>Separation anxiety disorder</a:t>
            </a:r>
          </a:p>
          <a:p>
            <a:pPr lvl="1"/>
            <a:r>
              <a:rPr lang="tr-TR" dirty="0" smtClean="0"/>
              <a:t>Social Anxiety Disorder </a:t>
            </a:r>
          </a:p>
          <a:p>
            <a:pPr lvl="1"/>
            <a:r>
              <a:rPr lang="tr-TR" dirty="0" smtClean="0">
                <a:hlinkClick r:id="rId3" action="ppaction://hlinkpres?slideindex=1&amp;slidetitle="/>
              </a:rPr>
              <a:t>Selective mutism</a:t>
            </a:r>
            <a:endParaRPr lang="tr-TR" dirty="0" smtClean="0"/>
          </a:p>
          <a:p>
            <a:pPr lvl="1"/>
            <a:r>
              <a:rPr lang="tr-TR" dirty="0" smtClean="0"/>
              <a:t>Panic Disorder</a:t>
            </a:r>
          </a:p>
          <a:p>
            <a:pPr lvl="1"/>
            <a:r>
              <a:rPr lang="tr-TR" dirty="0" smtClean="0"/>
              <a:t>Agoraphobia</a:t>
            </a:r>
          </a:p>
          <a:p>
            <a:pPr lvl="1"/>
            <a:r>
              <a:rPr lang="tr-TR" dirty="0" smtClean="0"/>
              <a:t>Generalized anxiety disorder</a:t>
            </a:r>
            <a:endParaRPr lang="tr-TR" dirty="0"/>
          </a:p>
        </p:txBody>
      </p:sp>
    </p:spTree>
    <p:extLst>
      <p:ext uri="{BB962C8B-B14F-4D97-AF65-F5344CB8AC3E}">
        <p14:creationId xmlns:p14="http://schemas.microsoft.com/office/powerpoint/2010/main" val="212277496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normAutofit fontScale="90000"/>
          </a:bodyPr>
          <a:lstStyle/>
          <a:p>
            <a:pPr eaLnBrk="1" hangingPunct="1"/>
            <a:r>
              <a:rPr lang="en-US" altLang="tr-TR" smtClean="0">
                <a:latin typeface="Verdana" panose="020B0604030504040204" pitchFamily="34" charset="0"/>
              </a:rPr>
              <a:t>Treatment of Bipolar Disorders</a:t>
            </a:r>
          </a:p>
        </p:txBody>
      </p:sp>
      <p:sp>
        <p:nvSpPr>
          <p:cNvPr id="108547" name="Content Placeholder 5"/>
          <p:cNvSpPr>
            <a:spLocks noGrp="1"/>
          </p:cNvSpPr>
          <p:nvPr>
            <p:ph idx="1"/>
          </p:nvPr>
        </p:nvSpPr>
        <p:spPr/>
        <p:txBody>
          <a:bodyPr>
            <a:normAutofit lnSpcReduction="10000"/>
          </a:bodyPr>
          <a:lstStyle/>
          <a:p>
            <a:pPr eaLnBrk="1" hangingPunct="1">
              <a:lnSpc>
                <a:spcPct val="150000"/>
              </a:lnSpc>
            </a:pPr>
            <a:r>
              <a:rPr lang="en-US" altLang="tr-TR" smtClean="0">
                <a:latin typeface="Verdana" panose="020B0604030504040204" pitchFamily="34" charset="0"/>
              </a:rPr>
              <a:t>Anticonvulsant Medications</a:t>
            </a:r>
          </a:p>
          <a:p>
            <a:pPr lvl="1" eaLnBrk="1" hangingPunct="1">
              <a:lnSpc>
                <a:spcPct val="150000"/>
              </a:lnSpc>
            </a:pPr>
            <a:r>
              <a:rPr lang="tr-TR" altLang="tr-TR" smtClean="0"/>
              <a:t>For those </a:t>
            </a:r>
            <a:r>
              <a:rPr lang="en-US" altLang="tr-TR" smtClean="0"/>
              <a:t>who do not respond to lithium</a:t>
            </a:r>
            <a:r>
              <a:rPr lang="tr-TR" altLang="tr-TR" smtClean="0"/>
              <a:t> </a:t>
            </a:r>
          </a:p>
          <a:p>
            <a:pPr lvl="2" eaLnBrk="1" hangingPunct="1">
              <a:lnSpc>
                <a:spcPct val="150000"/>
              </a:lnSpc>
            </a:pPr>
            <a:r>
              <a:rPr lang="en-US" altLang="tr-TR" sz="1800" smtClean="0"/>
              <a:t>Tegretol and Depakene</a:t>
            </a:r>
          </a:p>
          <a:p>
            <a:pPr lvl="1" eaLnBrk="1" hangingPunct="1">
              <a:lnSpc>
                <a:spcPct val="150000"/>
              </a:lnSpc>
            </a:pPr>
            <a:r>
              <a:rPr lang="en-US" altLang="tr-TR" smtClean="0"/>
              <a:t>More than 50% responds to these drugs</a:t>
            </a:r>
          </a:p>
          <a:p>
            <a:pPr lvl="1" eaLnBrk="1" hangingPunct="1">
              <a:lnSpc>
                <a:spcPct val="150000"/>
              </a:lnSpc>
            </a:pPr>
            <a:r>
              <a:rPr lang="en-US" altLang="tr-TR" smtClean="0"/>
              <a:t>Used to treat rapid cycling</a:t>
            </a:r>
          </a:p>
          <a:p>
            <a:pPr lvl="1" eaLnBrk="1" hangingPunct="1">
              <a:lnSpc>
                <a:spcPct val="150000"/>
              </a:lnSpc>
            </a:pPr>
            <a:r>
              <a:rPr lang="en-US" altLang="tr-TR" smtClean="0"/>
              <a:t>Side effects</a:t>
            </a:r>
          </a:p>
          <a:p>
            <a:pPr lvl="2" eaLnBrk="1" hangingPunct="1">
              <a:lnSpc>
                <a:spcPct val="150000"/>
              </a:lnSpc>
            </a:pPr>
            <a:r>
              <a:rPr lang="en-US" altLang="tr-TR" sz="1800" smtClean="0"/>
              <a:t>Gastrointestinal distress and sedation</a:t>
            </a:r>
          </a:p>
        </p:txBody>
      </p:sp>
    </p:spTree>
    <p:extLst>
      <p:ext uri="{BB962C8B-B14F-4D97-AF65-F5344CB8AC3E}">
        <p14:creationId xmlns:p14="http://schemas.microsoft.com/office/powerpoint/2010/main" val="382081385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normAutofit fontScale="90000"/>
          </a:bodyPr>
          <a:lstStyle/>
          <a:p>
            <a:pPr eaLnBrk="1" hangingPunct="1"/>
            <a:r>
              <a:rPr lang="en-US" altLang="tr-TR" smtClean="0">
                <a:latin typeface="Verdana" panose="020B0604030504040204" pitchFamily="34" charset="0"/>
              </a:rPr>
              <a:t>Treatment of Bipolar Disorders</a:t>
            </a:r>
          </a:p>
        </p:txBody>
      </p:sp>
      <p:sp>
        <p:nvSpPr>
          <p:cNvPr id="110595" name="Content Placeholder 5"/>
          <p:cNvSpPr>
            <a:spLocks noGrp="1"/>
          </p:cNvSpPr>
          <p:nvPr>
            <p:ph idx="1"/>
          </p:nvPr>
        </p:nvSpPr>
        <p:spPr>
          <a:xfrm>
            <a:off x="457200" y="1600200"/>
            <a:ext cx="8470900" cy="4514850"/>
          </a:xfrm>
        </p:spPr>
        <p:txBody>
          <a:bodyPr>
            <a:normAutofit fontScale="85000" lnSpcReduction="10000"/>
          </a:bodyPr>
          <a:lstStyle/>
          <a:p>
            <a:pPr eaLnBrk="1" hangingPunct="1">
              <a:lnSpc>
                <a:spcPct val="150000"/>
              </a:lnSpc>
            </a:pPr>
            <a:r>
              <a:rPr lang="en-US" altLang="tr-TR" dirty="0" smtClean="0">
                <a:latin typeface="Verdana" panose="020B0604030504040204" pitchFamily="34" charset="0"/>
              </a:rPr>
              <a:t>Psychotherapy</a:t>
            </a:r>
          </a:p>
          <a:p>
            <a:pPr lvl="1" eaLnBrk="1" hangingPunct="1">
              <a:lnSpc>
                <a:spcPct val="150000"/>
              </a:lnSpc>
            </a:pPr>
            <a:r>
              <a:rPr lang="en-US" altLang="tr-TR" dirty="0" smtClean="0">
                <a:latin typeface="Verdana" panose="020B0604030504040204" pitchFamily="34" charset="0"/>
              </a:rPr>
              <a:t>Can be effective supplement to biological intervention</a:t>
            </a:r>
          </a:p>
          <a:p>
            <a:pPr lvl="1" eaLnBrk="1" hangingPunct="1">
              <a:lnSpc>
                <a:spcPct val="150000"/>
              </a:lnSpc>
            </a:pPr>
            <a:r>
              <a:rPr lang="en-US" altLang="tr-TR" dirty="0" smtClean="0">
                <a:latin typeface="Verdana" panose="020B0604030504040204" pitchFamily="34" charset="0"/>
              </a:rPr>
              <a:t>Cognitive therapy</a:t>
            </a:r>
          </a:p>
          <a:p>
            <a:pPr lvl="1" eaLnBrk="1" hangingPunct="1">
              <a:lnSpc>
                <a:spcPct val="150000"/>
              </a:lnSpc>
            </a:pPr>
            <a:r>
              <a:rPr lang="en-US" altLang="tr-TR" dirty="0" smtClean="0">
                <a:latin typeface="Verdana" panose="020B0604030504040204" pitchFamily="34" charset="0"/>
              </a:rPr>
              <a:t>Interpersonal therapy</a:t>
            </a:r>
          </a:p>
          <a:p>
            <a:pPr lvl="1" eaLnBrk="1" hangingPunct="1">
              <a:lnSpc>
                <a:spcPct val="150000"/>
              </a:lnSpc>
            </a:pPr>
            <a:r>
              <a:rPr lang="en-US" altLang="tr-TR" dirty="0" smtClean="0">
                <a:latin typeface="Verdana" panose="020B0604030504040204" pitchFamily="34" charset="0"/>
              </a:rPr>
              <a:t>Combination of psychotherapy and medication is more beneficial than medication alone.</a:t>
            </a:r>
          </a:p>
        </p:txBody>
      </p:sp>
    </p:spTree>
    <p:extLst>
      <p:ext uri="{BB962C8B-B14F-4D97-AF65-F5344CB8AC3E}">
        <p14:creationId xmlns:p14="http://schemas.microsoft.com/office/powerpoint/2010/main" val="183195061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77933C"/>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rgbClr val="BFBFBF"/>
                </a:solidFill>
                <a:effectLst>
                  <a:outerShdw blurRad="25400" algn="tl" rotWithShape="0">
                    <a:srgbClr val="000000">
                      <a:alpha val="43000"/>
                    </a:srgbClr>
                  </a:outerShdw>
                </a:effectLst>
              </a:rPr>
              <a:t>Depression in Children and </a:t>
            </a:r>
            <a:r>
              <a:rPr lang="en-US" sz="1800" b="1" spc="150" dirty="0" smtClean="0">
                <a:ln w="11430"/>
                <a:solidFill>
                  <a:srgbClr val="BFBFBF"/>
                </a:solidFill>
                <a:effectLst>
                  <a:outerShdw blurRad="25400" algn="tl" rotWithShape="0">
                    <a:srgbClr val="000000">
                      <a:alpha val="43000"/>
                    </a:srgbClr>
                  </a:outerShdw>
                </a:effectLst>
              </a:rPr>
              <a:t>Adolescents </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Treatment </a:t>
            </a:r>
            <a:r>
              <a:rPr lang="en-US" sz="3600" b="1" spc="150" dirty="0">
                <a:ln w="11430"/>
                <a:solidFill>
                  <a:srgbClr val="F8F8F8"/>
                </a:solidFill>
                <a:effectLst>
                  <a:outerShdw blurRad="25400" algn="tl" rotWithShape="0">
                    <a:srgbClr val="000000">
                      <a:alpha val="43000"/>
                    </a:srgbClr>
                  </a:outerShdw>
                </a:effectLst>
              </a:rPr>
              <a:t>Resistance</a:t>
            </a:r>
          </a:p>
        </p:txBody>
      </p:sp>
      <p:sp>
        <p:nvSpPr>
          <p:cNvPr id="5" name="Vertical Text Placeholder 4"/>
          <p:cNvSpPr>
            <a:spLocks noGrp="1"/>
          </p:cNvSpPr>
          <p:nvPr>
            <p:ph type="body" orient="vert" idx="1"/>
          </p:nvPr>
        </p:nvSpPr>
        <p:spPr/>
        <p:txBody>
          <a:bodyPr vert="horz"/>
          <a:lstStyle/>
          <a:p>
            <a:r>
              <a:rPr lang="en-US" dirty="0" smtClean="0"/>
              <a:t>Determining treatment resistance</a:t>
            </a:r>
          </a:p>
          <a:p>
            <a:r>
              <a:rPr lang="en-US" dirty="0" smtClean="0"/>
              <a:t>Handling treatment resistance</a:t>
            </a:r>
          </a:p>
          <a:p>
            <a:r>
              <a:rPr lang="en-US" dirty="0" smtClean="0"/>
              <a:t>Possible causes:</a:t>
            </a:r>
          </a:p>
          <a:p>
            <a:pPr lvl="1"/>
            <a:r>
              <a:rPr lang="en-US" dirty="0" smtClean="0"/>
              <a:t>Patient factors</a:t>
            </a:r>
          </a:p>
          <a:p>
            <a:pPr lvl="1"/>
            <a:r>
              <a:rPr lang="en-US" dirty="0" smtClean="0"/>
              <a:t>Family factors</a:t>
            </a:r>
            <a:r>
              <a:rPr lang="en-US" dirty="0"/>
              <a:t>	</a:t>
            </a:r>
            <a:endParaRPr lang="en-US" dirty="0" smtClean="0"/>
          </a:p>
          <a:p>
            <a:pPr lvl="1"/>
            <a:r>
              <a:rPr lang="en-US" dirty="0" smtClean="0"/>
              <a:t>Environmental factors</a:t>
            </a:r>
          </a:p>
          <a:p>
            <a:pPr lvl="1"/>
            <a:r>
              <a:rPr lang="en-US" dirty="0" smtClean="0"/>
              <a:t>Clinician factors</a:t>
            </a:r>
          </a:p>
          <a:p>
            <a:endParaRPr lang="en-US" dirty="0"/>
          </a:p>
        </p:txBody>
      </p:sp>
      <p:pic>
        <p:nvPicPr>
          <p:cNvPr id="6" name="Picture 5" descr="Screen Shot 2015-04-25 at 5.22.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198497"/>
            <a:ext cx="1168400" cy="1483609"/>
          </a:xfrm>
          <a:prstGeom prst="rect">
            <a:avLst/>
          </a:prstGeom>
        </p:spPr>
      </p:pic>
    </p:spTree>
    <p:extLst>
      <p:ext uri="{BB962C8B-B14F-4D97-AF65-F5344CB8AC3E}">
        <p14:creationId xmlns:p14="http://schemas.microsoft.com/office/powerpoint/2010/main" val="348987844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77933C"/>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rgbClr val="BFBFBF"/>
                </a:solidFill>
                <a:effectLst>
                  <a:outerShdw blurRad="25400" algn="tl" rotWithShape="0">
                    <a:srgbClr val="000000">
                      <a:alpha val="43000"/>
                    </a:srgbClr>
                  </a:outerShdw>
                </a:effectLst>
              </a:rPr>
              <a:t>Depression in Children and </a:t>
            </a:r>
            <a:r>
              <a:rPr lang="en-US" sz="1800" b="1" spc="150" dirty="0" smtClean="0">
                <a:ln w="11430"/>
                <a:solidFill>
                  <a:srgbClr val="BFBFBF"/>
                </a:solidFill>
                <a:effectLst>
                  <a:outerShdw blurRad="25400" algn="tl" rotWithShape="0">
                    <a:srgbClr val="000000">
                      <a:alpha val="43000"/>
                    </a:srgbClr>
                  </a:outerShdw>
                </a:effectLst>
              </a:rPr>
              <a:t>Adolescents </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Barriers to Care</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r>
              <a:rPr lang="en-US" dirty="0" smtClean="0"/>
              <a:t>Shortage of child psychiatrists and allied professionals</a:t>
            </a:r>
          </a:p>
          <a:p>
            <a:r>
              <a:rPr lang="en-US" dirty="0" smtClean="0"/>
              <a:t>Few training programs</a:t>
            </a:r>
          </a:p>
          <a:p>
            <a:r>
              <a:rPr lang="en-US" dirty="0" smtClean="0"/>
              <a:t>Stigma</a:t>
            </a:r>
          </a:p>
          <a:p>
            <a:r>
              <a:rPr lang="en-US" dirty="0" smtClean="0"/>
              <a:t>Few medications</a:t>
            </a:r>
          </a:p>
          <a:p>
            <a:r>
              <a:rPr lang="en-US" dirty="0" smtClean="0"/>
              <a:t>Minimal inpatient facilities</a:t>
            </a:r>
            <a:endParaRPr lang="en-US" dirty="0"/>
          </a:p>
        </p:txBody>
      </p:sp>
      <p:pic>
        <p:nvPicPr>
          <p:cNvPr id="6" name="Picture 5" descr="Screen Shot 2015-04-25 at 5.22.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198497"/>
            <a:ext cx="1168400" cy="1483609"/>
          </a:xfrm>
          <a:prstGeom prst="rect">
            <a:avLst/>
          </a:prstGeom>
        </p:spPr>
      </p:pic>
    </p:spTree>
    <p:extLst>
      <p:ext uri="{BB962C8B-B14F-4D97-AF65-F5344CB8AC3E}">
        <p14:creationId xmlns:p14="http://schemas.microsoft.com/office/powerpoint/2010/main" val="395115098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77933C"/>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rgbClr val="BFBFBF"/>
                </a:solidFill>
                <a:effectLst>
                  <a:outerShdw blurRad="25400" algn="tl" rotWithShape="0">
                    <a:srgbClr val="000000">
                      <a:alpha val="43000"/>
                    </a:srgbClr>
                  </a:outerShdw>
                </a:effectLst>
              </a:rPr>
              <a:t>Depression in Children and </a:t>
            </a:r>
            <a:r>
              <a:rPr lang="en-US" sz="1800" b="1" spc="150" dirty="0" smtClean="0">
                <a:ln w="11430"/>
                <a:solidFill>
                  <a:srgbClr val="BFBFBF"/>
                </a:solidFill>
                <a:effectLst>
                  <a:outerShdw blurRad="25400" algn="tl" rotWithShape="0">
                    <a:srgbClr val="000000">
                      <a:alpha val="43000"/>
                    </a:srgbClr>
                  </a:outerShdw>
                </a:effectLst>
              </a:rPr>
              <a:t>Adolescents </a:t>
            </a:r>
            <a:br>
              <a:rPr lang="en-US" sz="1800" b="1" spc="150" dirty="0" smtClean="0">
                <a:ln w="11430"/>
                <a:solidFill>
                  <a:srgbClr val="BFBFBF"/>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Prevention</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554163"/>
            <a:ext cx="8229600" cy="4525963"/>
          </a:xfrm>
        </p:spPr>
        <p:txBody>
          <a:bodyPr vert="horz"/>
          <a:lstStyle/>
          <a:p>
            <a:r>
              <a:rPr lang="en-US" dirty="0" smtClean="0"/>
              <a:t>Cognitive restructuring</a:t>
            </a:r>
          </a:p>
          <a:p>
            <a:r>
              <a:rPr lang="en-US" dirty="0" smtClean="0"/>
              <a:t>Social problem-solving</a:t>
            </a:r>
          </a:p>
          <a:p>
            <a:r>
              <a:rPr lang="en-US" dirty="0" smtClean="0"/>
              <a:t>Interpersonal communication skills</a:t>
            </a:r>
          </a:p>
          <a:p>
            <a:r>
              <a:rPr lang="en-US" dirty="0" smtClean="0"/>
              <a:t>Coping</a:t>
            </a:r>
          </a:p>
          <a:p>
            <a:r>
              <a:rPr lang="en-US" dirty="0" smtClean="0"/>
              <a:t>Assertiveness training</a:t>
            </a:r>
            <a:endParaRPr lang="en-US" dirty="0"/>
          </a:p>
        </p:txBody>
      </p:sp>
      <p:pic>
        <p:nvPicPr>
          <p:cNvPr id="6" name="Picture 5" descr="Screen Shot 2015-04-25 at 5.22.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198497"/>
            <a:ext cx="1168400" cy="1483609"/>
          </a:xfrm>
          <a:prstGeom prst="rect">
            <a:avLst/>
          </a:prstGeom>
        </p:spPr>
      </p:pic>
    </p:spTree>
    <p:extLst>
      <p:ext uri="{BB962C8B-B14F-4D97-AF65-F5344CB8AC3E}">
        <p14:creationId xmlns:p14="http://schemas.microsoft.com/office/powerpoint/2010/main" val="320970708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77933C"/>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rgbClr val="BFBFBF"/>
                </a:solidFill>
                <a:effectLst>
                  <a:outerShdw blurRad="25400" algn="tl" rotWithShape="0">
                    <a:srgbClr val="000000">
                      <a:alpha val="43000"/>
                    </a:srgbClr>
                  </a:outerShdw>
                </a:effectLst>
              </a:rPr>
              <a:t>Depression in Children and </a:t>
            </a:r>
            <a:r>
              <a:rPr lang="en-US" sz="1800" b="1" spc="150" dirty="0" smtClean="0">
                <a:ln w="11430"/>
                <a:solidFill>
                  <a:srgbClr val="BFBFBF"/>
                </a:solidFill>
                <a:effectLst>
                  <a:outerShdw blurRad="25400" algn="tl" rotWithShape="0">
                    <a:srgbClr val="000000">
                      <a:alpha val="43000"/>
                    </a:srgbClr>
                  </a:outerShdw>
                </a:effectLst>
              </a:rPr>
              <a:t>Adolescents </a:t>
            </a:r>
            <a:br>
              <a:rPr lang="en-US" sz="1800" b="1" spc="150" dirty="0" smtClean="0">
                <a:ln w="11430"/>
                <a:solidFill>
                  <a:srgbClr val="BFBFBF"/>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Further Information</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554163"/>
            <a:ext cx="8229600" cy="4525963"/>
          </a:xfrm>
        </p:spPr>
        <p:txBody>
          <a:bodyPr vert="horz">
            <a:normAutofit/>
          </a:bodyPr>
          <a:lstStyle/>
          <a:p>
            <a:pPr marL="0" indent="0">
              <a:buNone/>
            </a:pPr>
            <a:endParaRPr lang="en-US" sz="1800" dirty="0" smtClean="0"/>
          </a:p>
          <a:p>
            <a:pPr marL="0" indent="0">
              <a:buNone/>
            </a:pPr>
            <a:r>
              <a:rPr lang="en-US" sz="2000" dirty="0" smtClean="0"/>
              <a:t>American Academy of Child and Adolescent Psychiatry </a:t>
            </a:r>
          </a:p>
          <a:p>
            <a:pPr marL="0" indent="0">
              <a:buNone/>
            </a:pPr>
            <a:r>
              <a:rPr lang="en-US" sz="2000" dirty="0" smtClean="0"/>
              <a:t>(AACAP) 2007</a:t>
            </a:r>
            <a:r>
              <a:rPr lang="en-US" sz="2000" dirty="0"/>
              <a:t> </a:t>
            </a:r>
            <a:r>
              <a:rPr lang="en-US" sz="2000" dirty="0" smtClean="0"/>
              <a:t>Practice Parameter on depressive disorders</a:t>
            </a:r>
          </a:p>
          <a:p>
            <a:pPr marL="0" indent="0">
              <a:buNone/>
            </a:pPr>
            <a:r>
              <a:rPr lang="en-US" sz="1800" dirty="0" smtClean="0">
                <a:hlinkClick r:id="rId3"/>
              </a:rPr>
              <a:t>http://www.jaacap.com/article/S0890-8567(09)62053-0/pdf</a:t>
            </a:r>
            <a:endParaRPr lang="en-US" sz="1800" dirty="0"/>
          </a:p>
          <a:p>
            <a:pPr marL="0" indent="0">
              <a:buNone/>
            </a:pPr>
            <a:endParaRPr lang="en-US" sz="1800" dirty="0" smtClean="0"/>
          </a:p>
          <a:p>
            <a:pPr marL="0" indent="0">
              <a:buNone/>
            </a:pPr>
            <a:r>
              <a:rPr lang="en-US" sz="2000" dirty="0" smtClean="0"/>
              <a:t>National Institute for Health and Clinical Excellence</a:t>
            </a:r>
          </a:p>
          <a:p>
            <a:pPr marL="0" indent="0">
              <a:buNone/>
            </a:pPr>
            <a:r>
              <a:rPr lang="en-US" sz="2000" dirty="0" smtClean="0"/>
              <a:t>(NICE) (2005) </a:t>
            </a:r>
            <a:r>
              <a:rPr lang="en-US" sz="2000" dirty="0" err="1" smtClean="0"/>
              <a:t>guideline</a:t>
            </a:r>
            <a:r>
              <a:rPr lang="en-US" sz="2000" dirty="0" err="1" smtClean="0">
                <a:hlinkClick r:id="rId4"/>
              </a:rPr>
              <a:t>http</a:t>
            </a:r>
            <a:r>
              <a:rPr lang="en-US" sz="2000" dirty="0" smtClean="0">
                <a:hlinkClick r:id="rId4"/>
              </a:rPr>
              <a:t>://www.nice.org.uk/guidance/cg28 - guidelinereview</a:t>
            </a:r>
            <a:endParaRPr lang="en-US" sz="2000" dirty="0" smtClean="0"/>
          </a:p>
          <a:p>
            <a:pPr marL="0" indent="0">
              <a:buNone/>
            </a:pPr>
            <a:endParaRPr lang="en-US" sz="1800" dirty="0"/>
          </a:p>
          <a:p>
            <a:pPr marL="0" indent="0">
              <a:buNone/>
            </a:pPr>
            <a:endParaRPr lang="en-US" sz="1800" dirty="0" smtClean="0"/>
          </a:p>
          <a:p>
            <a:pPr marL="0" indent="0">
              <a:buNone/>
            </a:pPr>
            <a:endParaRPr lang="en-US" sz="2400" dirty="0"/>
          </a:p>
          <a:p>
            <a:pPr marL="0" indent="0">
              <a:buNone/>
            </a:pPr>
            <a:endParaRPr lang="en-US" sz="2400" dirty="0"/>
          </a:p>
        </p:txBody>
      </p:sp>
      <p:pic>
        <p:nvPicPr>
          <p:cNvPr id="2" name="Picture 1" descr="Screen Shot 2015-02-22 at 5.45.3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0840" y="1960563"/>
            <a:ext cx="1483360" cy="1156383"/>
          </a:xfrm>
          <a:prstGeom prst="rect">
            <a:avLst/>
          </a:prstGeom>
        </p:spPr>
      </p:pic>
      <p:pic>
        <p:nvPicPr>
          <p:cNvPr id="3" name="Picture 2" descr="Screen Shot 2015-02-22 at 5.51.3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7392" y="3695700"/>
            <a:ext cx="1486807" cy="1117600"/>
          </a:xfrm>
          <a:prstGeom prst="rect">
            <a:avLst/>
          </a:prstGeom>
        </p:spPr>
      </p:pic>
      <p:pic>
        <p:nvPicPr>
          <p:cNvPr id="7" name="Picture 6" descr="Screen Shot 2015-04-25 at 5.22.54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48600" y="5198497"/>
            <a:ext cx="1168400" cy="1483609"/>
          </a:xfrm>
          <a:prstGeom prst="rect">
            <a:avLst/>
          </a:prstGeom>
        </p:spPr>
      </p:pic>
    </p:spTree>
    <p:extLst>
      <p:ext uri="{BB962C8B-B14F-4D97-AF65-F5344CB8AC3E}">
        <p14:creationId xmlns:p14="http://schemas.microsoft.com/office/powerpoint/2010/main" val="231875041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5662980" y="4201319"/>
            <a:ext cx="3481020" cy="637381"/>
          </a:xfr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ormAutofit fontScale="25000" lnSpcReduction="20000"/>
          </a:bodyPr>
          <a:lstStyle/>
          <a:p>
            <a:r>
              <a:rPr lang="en-US" sz="7200" dirty="0" smtClean="0"/>
              <a:t> </a:t>
            </a:r>
            <a:endParaRPr lang="en-US" sz="9600" dirty="0" smtClean="0"/>
          </a:p>
          <a:p>
            <a:r>
              <a:rPr lang="en-US" dirty="0" smtClean="0">
                <a:solidFill>
                  <a:schemeClr val="bg1"/>
                </a:solidFill>
              </a:rPr>
              <a:t>DEPRESSION IN CHILDREN AND</a:t>
            </a:r>
          </a:p>
          <a:p>
            <a:r>
              <a:rPr lang="en-US" dirty="0" smtClean="0">
                <a:solidFill>
                  <a:schemeClr val="bg1"/>
                </a:solidFill>
              </a:rPr>
              <a:t>ADOLESCENTS</a:t>
            </a:r>
            <a:endParaRPr lang="en-US" dirty="0">
              <a:solidFill>
                <a:schemeClr val="bg1"/>
              </a:solidFill>
            </a:endParaRPr>
          </a:p>
          <a:p>
            <a:endParaRPr lang="en-US" dirty="0" smtClean="0"/>
          </a:p>
          <a:p>
            <a:endParaRPr lang="en-US" dirty="0"/>
          </a:p>
          <a:p>
            <a:endParaRPr lang="en-US" dirty="0" smtClean="0"/>
          </a:p>
        </p:txBody>
      </p:sp>
      <p:sp>
        <p:nvSpPr>
          <p:cNvPr id="4" name="Title 1"/>
          <p:cNvSpPr>
            <a:spLocks noGrp="1"/>
          </p:cNvSpPr>
          <p:nvPr>
            <p:ph type="ctrTitle"/>
          </p:nvPr>
        </p:nvSpPr>
        <p:spPr>
          <a:xfrm>
            <a:off x="-94883" y="190500"/>
            <a:ext cx="5757863" cy="6465888"/>
          </a:xfrm>
        </p:spPr>
        <p:txBody>
          <a:bodyPr>
            <a:normAutofit/>
          </a:bodyPr>
          <a:lstStyle/>
          <a:p>
            <a:endParaRPr lang="en-US" sz="2000" b="1" dirty="0">
              <a:cs typeface="Arial"/>
            </a:endParaRPr>
          </a:p>
        </p:txBody>
      </p:sp>
      <p:sp>
        <p:nvSpPr>
          <p:cNvPr id="7" name="TextBox 6"/>
          <p:cNvSpPr txBox="1"/>
          <p:nvPr/>
        </p:nvSpPr>
        <p:spPr>
          <a:xfrm>
            <a:off x="5662980" y="-46548"/>
            <a:ext cx="3481020" cy="369332"/>
          </a:xfrm>
          <a:prstGeom prst="rect">
            <a:avLst/>
          </a:prstGeom>
          <a:solidFill>
            <a:srgbClr val="008000"/>
          </a:solidFill>
          <a:ln>
            <a:noFill/>
          </a:ln>
        </p:spPr>
        <p:txBody>
          <a:bodyPr wrap="square" rtlCol="0">
            <a:spAutoFit/>
          </a:bodyPr>
          <a:lstStyle/>
          <a:p>
            <a:pPr algn="ctr"/>
            <a:r>
              <a:rPr lang="en-US" dirty="0" smtClean="0">
                <a:solidFill>
                  <a:schemeClr val="bg1"/>
                </a:solidFill>
              </a:rPr>
              <a:t>ANXIETY </a:t>
            </a:r>
            <a:r>
              <a:rPr lang="en-US" dirty="0">
                <a:solidFill>
                  <a:schemeClr val="bg1"/>
                </a:solidFill>
              </a:rPr>
              <a:t>DISORDERS</a:t>
            </a:r>
          </a:p>
        </p:txBody>
      </p:sp>
      <p:sp>
        <p:nvSpPr>
          <p:cNvPr id="8" name="TextBox 7"/>
          <p:cNvSpPr txBox="1"/>
          <p:nvPr/>
        </p:nvSpPr>
        <p:spPr>
          <a:xfrm>
            <a:off x="5662980" y="877332"/>
            <a:ext cx="3481020" cy="3477875"/>
          </a:xfrm>
          <a:prstGeom prst="rect">
            <a:avLst/>
          </a:prstGeom>
          <a:noFill/>
        </p:spPr>
        <p:txBody>
          <a:bodyPr wrap="square" rtlCol="0">
            <a:spAutoFit/>
          </a:bodyPr>
          <a:lstStyle/>
          <a:p>
            <a:pPr algn="ctr"/>
            <a:r>
              <a:rPr lang="en-US" sz="4400" dirty="0">
                <a:solidFill>
                  <a:schemeClr val="accent3">
                    <a:lumMod val="75000"/>
                  </a:schemeClr>
                </a:solidFill>
              </a:rPr>
              <a:t>Obsessive Compulsive Disorder in Children and Adolescents</a:t>
            </a:r>
          </a:p>
        </p:txBody>
      </p:sp>
      <p:sp>
        <p:nvSpPr>
          <p:cNvPr id="9" name="TextBox 8"/>
          <p:cNvSpPr txBox="1"/>
          <p:nvPr/>
        </p:nvSpPr>
        <p:spPr>
          <a:xfrm>
            <a:off x="5662980" y="6550223"/>
            <a:ext cx="3481020" cy="307777"/>
          </a:xfrm>
          <a:prstGeom prst="rect">
            <a:avLst/>
          </a:prstGeom>
          <a:solidFill>
            <a:srgbClr val="008000"/>
          </a:solidFill>
        </p:spPr>
        <p:txBody>
          <a:bodyPr wrap="square" rtlCol="0">
            <a:spAutoFit/>
          </a:bodyPr>
          <a:lstStyle/>
          <a:p>
            <a:pPr algn="ctr"/>
            <a:r>
              <a:rPr lang="en-US" sz="1400" dirty="0" smtClean="0">
                <a:solidFill>
                  <a:schemeClr val="bg1"/>
                </a:solidFill>
              </a:rPr>
              <a:t>Adapted by Julie Chilton</a:t>
            </a:r>
          </a:p>
        </p:txBody>
      </p:sp>
      <p:sp>
        <p:nvSpPr>
          <p:cNvPr id="10" name="TextBox 9"/>
          <p:cNvSpPr txBox="1"/>
          <p:nvPr/>
        </p:nvSpPr>
        <p:spPr>
          <a:xfrm>
            <a:off x="5662980" y="322784"/>
            <a:ext cx="3481020" cy="369332"/>
          </a:xfrm>
          <a:prstGeom prst="rect">
            <a:avLst/>
          </a:prstGeom>
          <a:solidFill>
            <a:schemeClr val="bg1">
              <a:lumMod val="65000"/>
            </a:schemeClr>
          </a:solidFill>
          <a:ln>
            <a:solidFill>
              <a:schemeClr val="bg1">
                <a:lumMod val="65000"/>
              </a:schemeClr>
            </a:solidFill>
          </a:ln>
        </p:spPr>
        <p:txBody>
          <a:bodyPr wrap="square" rtlCol="0">
            <a:spAutoFit/>
          </a:bodyPr>
          <a:lstStyle/>
          <a:p>
            <a:pPr algn="ctr"/>
            <a:r>
              <a:rPr lang="en-US" dirty="0" smtClean="0">
                <a:solidFill>
                  <a:schemeClr val="bg1"/>
                </a:solidFill>
              </a:rPr>
              <a:t>Chapter F</a:t>
            </a:r>
            <a:r>
              <a:rPr lang="en-US" dirty="0">
                <a:solidFill>
                  <a:schemeClr val="bg1"/>
                </a:solidFill>
              </a:rPr>
              <a:t>3</a:t>
            </a:r>
            <a:r>
              <a:rPr lang="en-US" dirty="0" smtClean="0">
                <a:solidFill>
                  <a:schemeClr val="bg1"/>
                </a:solidFill>
              </a:rPr>
              <a:t> </a:t>
            </a:r>
          </a:p>
        </p:txBody>
      </p:sp>
      <p:sp>
        <p:nvSpPr>
          <p:cNvPr id="11" name="TextBox 10"/>
          <p:cNvSpPr txBox="1"/>
          <p:nvPr/>
        </p:nvSpPr>
        <p:spPr>
          <a:xfrm>
            <a:off x="5662980" y="5900675"/>
            <a:ext cx="3481020" cy="646331"/>
          </a:xfrm>
          <a:prstGeom prst="rect">
            <a:avLst/>
          </a:prstGeom>
          <a:solidFill>
            <a:schemeClr val="bg1">
              <a:lumMod val="50000"/>
            </a:schemeClr>
          </a:solidFill>
          <a:ln>
            <a:solidFill>
              <a:schemeClr val="bg1"/>
            </a:solidFill>
          </a:ln>
        </p:spPr>
        <p:txBody>
          <a:bodyPr wrap="square" rtlCol="0">
            <a:spAutoFit/>
          </a:bodyPr>
          <a:lstStyle/>
          <a:p>
            <a:pPr algn="ctr"/>
            <a:r>
              <a:rPr lang="en-US"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Companion </a:t>
            </a:r>
            <a:r>
              <a:rPr lang="en-US" dirty="0" err="1" smtClean="0">
                <a:ln w="18415" cmpd="sng">
                  <a:solidFill>
                    <a:srgbClr val="FFFFFF"/>
                  </a:solidFill>
                  <a:prstDash val="solid"/>
                </a:ln>
                <a:solidFill>
                  <a:schemeClr val="bg1"/>
                </a:solidFill>
                <a:effectLst>
                  <a:outerShdw blurRad="63500" dir="3600000" algn="tl" rotWithShape="0">
                    <a:srgbClr val="000000">
                      <a:alpha val="70000"/>
                    </a:srgbClr>
                  </a:outerShdw>
                </a:effectLst>
              </a:rPr>
              <a:t>Powerpoint</a:t>
            </a:r>
            <a:r>
              <a:rPr lang="en-US"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 Presentation</a:t>
            </a:r>
            <a:endParaRPr lang="en-US"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pic>
        <p:nvPicPr>
          <p:cNvPr id="6" name="Picture 5" descr="Screen Shot 2015-04-25 at 5.22.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662980" cy="6858000"/>
          </a:xfrm>
          <a:prstGeom prst="rect">
            <a:avLst/>
          </a:prstGeom>
        </p:spPr>
      </p:pic>
      <p:sp>
        <p:nvSpPr>
          <p:cNvPr id="5" name="TextBox 4"/>
          <p:cNvSpPr txBox="1"/>
          <p:nvPr/>
        </p:nvSpPr>
        <p:spPr>
          <a:xfrm>
            <a:off x="5662981" y="4615613"/>
            <a:ext cx="3481019" cy="1015663"/>
          </a:xfrm>
          <a:prstGeom prst="rect">
            <a:avLst/>
          </a:prstGeom>
          <a:noFill/>
          <a:ln>
            <a:solidFill>
              <a:schemeClr val="bg1">
                <a:lumMod val="75000"/>
              </a:schemeClr>
            </a:solidFill>
          </a:ln>
        </p:spPr>
        <p:txBody>
          <a:bodyPr wrap="square" rtlCol="0">
            <a:spAutoFit/>
          </a:bodyPr>
          <a:lstStyle/>
          <a:p>
            <a:pPr algn="ctr"/>
            <a:r>
              <a:rPr lang="en-US" sz="2000" dirty="0" smtClean="0"/>
              <a:t>Pedro Gomes de </a:t>
            </a:r>
            <a:r>
              <a:rPr lang="en-US" sz="2000" dirty="0" err="1" smtClean="0"/>
              <a:t>Alvarenga</a:t>
            </a:r>
            <a:r>
              <a:rPr lang="en-US" sz="2000" dirty="0" smtClean="0"/>
              <a:t>, </a:t>
            </a:r>
          </a:p>
          <a:p>
            <a:pPr algn="ctr"/>
            <a:r>
              <a:rPr lang="en-US" sz="2000" dirty="0" err="1" smtClean="0"/>
              <a:t>Rosana</a:t>
            </a:r>
            <a:r>
              <a:rPr lang="en-US" sz="2000" dirty="0" smtClean="0"/>
              <a:t> </a:t>
            </a:r>
            <a:r>
              <a:rPr lang="en-US" sz="2000" dirty="0" err="1" smtClean="0"/>
              <a:t>Savio</a:t>
            </a:r>
            <a:r>
              <a:rPr lang="en-US" sz="2000" dirty="0" smtClean="0"/>
              <a:t> </a:t>
            </a:r>
            <a:r>
              <a:rPr lang="en-US" sz="2000" dirty="0" err="1" smtClean="0"/>
              <a:t>Mastrorosa</a:t>
            </a:r>
            <a:r>
              <a:rPr lang="en-US" sz="2000" dirty="0"/>
              <a:t> </a:t>
            </a:r>
            <a:r>
              <a:rPr lang="en-US" sz="2000" dirty="0" smtClean="0"/>
              <a:t>&amp; </a:t>
            </a:r>
          </a:p>
          <a:p>
            <a:pPr algn="ctr"/>
            <a:r>
              <a:rPr lang="en-US" sz="2000" dirty="0" smtClean="0"/>
              <a:t>Maria </a:t>
            </a:r>
            <a:r>
              <a:rPr lang="en-US" sz="2000" dirty="0" err="1" smtClean="0"/>
              <a:t>Concecao</a:t>
            </a:r>
            <a:r>
              <a:rPr lang="en-US" sz="2000" dirty="0" smtClean="0"/>
              <a:t> de Rosario</a:t>
            </a:r>
            <a:endParaRPr lang="en-US" sz="2000" dirty="0"/>
          </a:p>
        </p:txBody>
      </p:sp>
    </p:spTree>
    <p:extLst>
      <p:ext uri="{BB962C8B-B14F-4D97-AF65-F5344CB8AC3E}">
        <p14:creationId xmlns:p14="http://schemas.microsoft.com/office/powerpoint/2010/main" val="14388628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Outline</a:t>
            </a:r>
            <a:r>
              <a:rPr lang="en-US" sz="3200" b="1" spc="150" dirty="0" smtClean="0">
                <a:ln w="11430"/>
                <a:solidFill>
                  <a:srgbClr val="F8F8F8"/>
                </a:solidFill>
                <a:effectLst>
                  <a:outerShdw blurRad="25400" algn="tl" rotWithShape="0">
                    <a:srgbClr val="000000">
                      <a:alpha val="43000"/>
                    </a:srgbClr>
                  </a:outerShdw>
                </a:effectLst>
              </a:rPr>
              <a:t> </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3733800" cy="4665662"/>
          </a:xfrm>
        </p:spPr>
        <p:txBody>
          <a:bodyPr>
            <a:normAutofit fontScale="92500" lnSpcReduction="10000"/>
          </a:bodyPr>
          <a:lstStyle/>
          <a:p>
            <a:r>
              <a:rPr lang="en-US" dirty="0" smtClean="0"/>
              <a:t>The Basics</a:t>
            </a:r>
          </a:p>
          <a:p>
            <a:r>
              <a:rPr lang="en-US" dirty="0" smtClean="0"/>
              <a:t>Historical Overview</a:t>
            </a:r>
          </a:p>
          <a:p>
            <a:r>
              <a:rPr lang="en-US" dirty="0" smtClean="0"/>
              <a:t>Epidemiology</a:t>
            </a:r>
          </a:p>
          <a:p>
            <a:r>
              <a:rPr lang="en-US" dirty="0" smtClean="0"/>
              <a:t>Clinical Features</a:t>
            </a:r>
          </a:p>
          <a:p>
            <a:r>
              <a:rPr lang="en-US" dirty="0" smtClean="0"/>
              <a:t>Etiological Features</a:t>
            </a:r>
          </a:p>
          <a:p>
            <a:r>
              <a:rPr lang="en-US" dirty="0" smtClean="0"/>
              <a:t>Assessment</a:t>
            </a:r>
          </a:p>
          <a:p>
            <a:r>
              <a:rPr lang="en-US" dirty="0" smtClean="0"/>
              <a:t>Treatment</a:t>
            </a:r>
          </a:p>
          <a:p>
            <a:r>
              <a:rPr lang="en-US" dirty="0" smtClean="0"/>
              <a:t>Support Groups and Associations</a:t>
            </a:r>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5-12-18 at 3.31.5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2300" y="1841500"/>
            <a:ext cx="3675118" cy="3898900"/>
          </a:xfrm>
          <a:prstGeom prst="rect">
            <a:avLst/>
          </a:prstGeom>
        </p:spPr>
      </p:pic>
    </p:spTree>
    <p:extLst>
      <p:ext uri="{BB962C8B-B14F-4D97-AF65-F5344CB8AC3E}">
        <p14:creationId xmlns:p14="http://schemas.microsoft.com/office/powerpoint/2010/main" val="395513056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The Basics</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lnSpcReduction="10000"/>
          </a:bodyPr>
          <a:lstStyle/>
          <a:p>
            <a:r>
              <a:rPr lang="en-US" dirty="0" smtClean="0"/>
              <a:t>Obsessions and/or compulsions</a:t>
            </a:r>
          </a:p>
          <a:p>
            <a:r>
              <a:rPr lang="en-US" dirty="0" smtClean="0"/>
              <a:t>Time consuming</a:t>
            </a:r>
          </a:p>
          <a:p>
            <a:r>
              <a:rPr lang="en-US" dirty="0" smtClean="0"/>
              <a:t>Cause distress or interference</a:t>
            </a:r>
          </a:p>
          <a:p>
            <a:r>
              <a:rPr lang="en-US" dirty="0" smtClean="0"/>
              <a:t>Cost of $8 billion/year in US</a:t>
            </a:r>
          </a:p>
          <a:p>
            <a:r>
              <a:rPr lang="en-US" dirty="0" smtClean="0"/>
              <a:t>Clinically and etiologically heterogeneous</a:t>
            </a:r>
          </a:p>
          <a:p>
            <a:r>
              <a:rPr lang="en-US" dirty="0" smtClean="0"/>
              <a:t>Unique early onset subgroup</a:t>
            </a:r>
          </a:p>
          <a:p>
            <a:r>
              <a:rPr lang="en-US" dirty="0" smtClean="0"/>
              <a:t>50-80% begin before age 18</a:t>
            </a:r>
          </a:p>
          <a:p>
            <a:r>
              <a:rPr lang="en-US" dirty="0" smtClean="0"/>
              <a:t>~60% remain with symptoms</a:t>
            </a:r>
          </a:p>
          <a:p>
            <a:pPr marL="0" indent="0">
              <a:buNone/>
            </a:pPr>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407720343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Historical Overview</a:t>
            </a:r>
            <a:endParaRPr lang="en-US" sz="3600" b="1" spc="150" dirty="0">
              <a:ln w="11430"/>
              <a:solidFill>
                <a:srgbClr val="F8F8F8"/>
              </a:solidFill>
              <a:effectLst>
                <a:outerShdw blurRad="25400" algn="tl" rotWithShape="0">
                  <a:srgbClr val="000000">
                    <a:alpha val="43000"/>
                  </a:srgbClr>
                </a:outerShdw>
              </a:effectLst>
            </a:endParaRPr>
          </a:p>
        </p:txBody>
      </p:sp>
      <p:sp>
        <p:nvSpPr>
          <p:cNvPr id="3" name="Content Placeholder 2"/>
          <p:cNvSpPr>
            <a:spLocks noGrp="1"/>
          </p:cNvSpPr>
          <p:nvPr>
            <p:ph sz="half" idx="1"/>
          </p:nvPr>
        </p:nvSpPr>
        <p:spPr/>
        <p:txBody>
          <a:bodyPr>
            <a:normAutofit fontScale="85000" lnSpcReduction="20000"/>
          </a:bodyPr>
          <a:lstStyle/>
          <a:p>
            <a:r>
              <a:rPr lang="en-US" dirty="0"/>
              <a:t>I</a:t>
            </a:r>
            <a:r>
              <a:rPr lang="en-US" dirty="0" smtClean="0"/>
              <a:t>dentified in 17</a:t>
            </a:r>
            <a:r>
              <a:rPr lang="en-US" baseline="30000" dirty="0" smtClean="0"/>
              <a:t>th</a:t>
            </a:r>
            <a:r>
              <a:rPr lang="en-US" dirty="0" smtClean="0"/>
              <a:t> century</a:t>
            </a:r>
          </a:p>
          <a:p>
            <a:r>
              <a:rPr lang="en-US" dirty="0" smtClean="0"/>
              <a:t>Religious melancholy and possession by outside forces</a:t>
            </a:r>
          </a:p>
          <a:p>
            <a:r>
              <a:rPr lang="en-US" dirty="0" smtClean="0"/>
              <a:t>1838 </a:t>
            </a:r>
            <a:r>
              <a:rPr lang="en-US" dirty="0" err="1" smtClean="0"/>
              <a:t>Esquirol’s</a:t>
            </a:r>
            <a:r>
              <a:rPr lang="en-US" dirty="0" smtClean="0"/>
              <a:t> “monomania”</a:t>
            </a:r>
          </a:p>
          <a:p>
            <a:r>
              <a:rPr lang="en-US" dirty="0" smtClean="0"/>
              <a:t>End of 19</a:t>
            </a:r>
            <a:r>
              <a:rPr lang="en-US" baseline="30000" dirty="0" smtClean="0"/>
              <a:t>th</a:t>
            </a:r>
            <a:r>
              <a:rPr lang="en-US" dirty="0" smtClean="0"/>
              <a:t> century “neurasthenia”</a:t>
            </a:r>
          </a:p>
          <a:p>
            <a:r>
              <a:rPr lang="en-US" dirty="0" smtClean="0"/>
              <a:t>Early 2Oth century  Janet and Freud</a:t>
            </a:r>
          </a:p>
          <a:p>
            <a:r>
              <a:rPr lang="en-US" dirty="0" err="1" smtClean="0"/>
              <a:t>Psychastenia</a:t>
            </a:r>
            <a:endParaRPr lang="en-US" dirty="0" smtClean="0"/>
          </a:p>
          <a:p>
            <a:r>
              <a:rPr lang="en-US" dirty="0" smtClean="0"/>
              <a:t>Children not required to have insight</a:t>
            </a:r>
            <a:endParaRPr lang="en-US" dirty="0"/>
          </a:p>
        </p:txBody>
      </p:sp>
      <p:sp>
        <p:nvSpPr>
          <p:cNvPr id="7" name="Content Placeholder 6"/>
          <p:cNvSpPr>
            <a:spLocks noGrp="1"/>
          </p:cNvSpPr>
          <p:nvPr>
            <p:ph sz="half" idx="2"/>
          </p:nvPr>
        </p:nvSpPr>
        <p:spPr/>
        <p:txBody>
          <a:bodyPr>
            <a:normAutofit fontScale="85000" lnSpcReduction="20000"/>
          </a:bodyPr>
          <a:lstStyle/>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endParaRPr lang="en-US" dirty="0" smtClean="0"/>
          </a:p>
          <a:p>
            <a:pPr marL="0" indent="0">
              <a:buNone/>
            </a:pPr>
            <a:r>
              <a:rPr lang="en-US" dirty="0"/>
              <a:t> </a:t>
            </a:r>
            <a:r>
              <a:rPr lang="en-US" dirty="0" smtClean="0"/>
              <a:t> Jean Dominique </a:t>
            </a:r>
            <a:r>
              <a:rPr lang="en-US" dirty="0" err="1" smtClean="0"/>
              <a:t>Esquirol</a:t>
            </a:r>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5-12-18 at 3.28.2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8701" y="1790699"/>
            <a:ext cx="3227602" cy="3931365"/>
          </a:xfrm>
          <a:prstGeom prst="rect">
            <a:avLst/>
          </a:prstGeom>
        </p:spPr>
      </p:pic>
    </p:spTree>
    <p:extLst>
      <p:ext uri="{BB962C8B-B14F-4D97-AF65-F5344CB8AC3E}">
        <p14:creationId xmlns:p14="http://schemas.microsoft.com/office/powerpoint/2010/main" val="2857759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Classification &amp; Diagnosis</a:t>
            </a:r>
          </a:p>
        </p:txBody>
      </p:sp>
      <p:sp>
        <p:nvSpPr>
          <p:cNvPr id="3" name="Content Placeholder 2"/>
          <p:cNvSpPr>
            <a:spLocks noGrp="1"/>
          </p:cNvSpPr>
          <p:nvPr>
            <p:ph idx="1"/>
          </p:nvPr>
        </p:nvSpPr>
        <p:spPr/>
        <p:txBody>
          <a:bodyPr>
            <a:normAutofit fontScale="92500" lnSpcReduction="10000"/>
          </a:bodyPr>
          <a:lstStyle/>
          <a:p>
            <a:r>
              <a:rPr lang="tr-TR" dirty="0" smtClean="0"/>
              <a:t>School refusal</a:t>
            </a:r>
          </a:p>
          <a:p>
            <a:pPr lvl="1"/>
            <a:r>
              <a:rPr lang="tr-TR" dirty="0" smtClean="0"/>
              <a:t>Excessive anxiety regarding school attendance</a:t>
            </a:r>
          </a:p>
          <a:p>
            <a:pPr lvl="1"/>
            <a:r>
              <a:rPr lang="tr-TR" dirty="0" smtClean="0"/>
              <a:t>It is not a DSM diagnosis</a:t>
            </a:r>
          </a:p>
          <a:p>
            <a:pPr lvl="1"/>
            <a:r>
              <a:rPr lang="tr-TR" dirty="0" smtClean="0"/>
              <a:t>It is one of the symptoms of SAD</a:t>
            </a:r>
          </a:p>
          <a:p>
            <a:pPr lvl="1"/>
            <a:r>
              <a:rPr lang="tr-TR" dirty="0" smtClean="0"/>
              <a:t>Related to</a:t>
            </a:r>
          </a:p>
          <a:p>
            <a:pPr lvl="2"/>
            <a:r>
              <a:rPr lang="tr-TR" dirty="0" smtClean="0"/>
              <a:t>Separation anxiety</a:t>
            </a:r>
          </a:p>
          <a:p>
            <a:pPr lvl="2"/>
            <a:r>
              <a:rPr lang="tr-TR" dirty="0" smtClean="0"/>
              <a:t>Fear of a particular aspect of the school</a:t>
            </a:r>
          </a:p>
          <a:p>
            <a:pPr lvl="1"/>
            <a:r>
              <a:rPr lang="tr-TR" dirty="0" smtClean="0"/>
              <a:t>Function of the refusal matters!</a:t>
            </a:r>
          </a:p>
          <a:p>
            <a:pPr lvl="1"/>
            <a:r>
              <a:rPr lang="tr-TR" dirty="0" smtClean="0"/>
              <a:t>Different from </a:t>
            </a:r>
            <a:r>
              <a:rPr lang="tr-TR" b="1" dirty="0" smtClean="0"/>
              <a:t>truancy</a:t>
            </a:r>
          </a:p>
          <a:p>
            <a:pPr lvl="2"/>
            <a:r>
              <a:rPr lang="tr-TR" dirty="0" smtClean="0"/>
              <a:t>Inattendance, simply bc of lack of parental knowledge</a:t>
            </a:r>
            <a:endParaRPr lang="tr-TR" dirty="0"/>
          </a:p>
        </p:txBody>
      </p:sp>
    </p:spTree>
    <p:extLst>
      <p:ext uri="{BB962C8B-B14F-4D97-AF65-F5344CB8AC3E}">
        <p14:creationId xmlns:p14="http://schemas.microsoft.com/office/powerpoint/2010/main" val="417999456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Epidemiology</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r>
              <a:rPr lang="en-US" dirty="0" smtClean="0"/>
              <a:t>Lifetime prevalence 1-3%</a:t>
            </a:r>
          </a:p>
          <a:p>
            <a:r>
              <a:rPr lang="en-US" dirty="0" smtClean="0"/>
              <a:t>1/3 to ½ have symptoms before puberty</a:t>
            </a:r>
          </a:p>
          <a:p>
            <a:r>
              <a:rPr lang="en-US" dirty="0" smtClean="0"/>
              <a:t>Point prevalence in children and adolescents:</a:t>
            </a:r>
          </a:p>
          <a:p>
            <a:pPr lvl="1"/>
            <a:r>
              <a:rPr lang="en-US" dirty="0" smtClean="0"/>
              <a:t>0.7% in US study</a:t>
            </a:r>
          </a:p>
          <a:p>
            <a:pPr lvl="1"/>
            <a:r>
              <a:rPr lang="en-US" dirty="0" smtClean="0"/>
              <a:t>0.25% in UK study</a:t>
            </a:r>
          </a:p>
          <a:p>
            <a:r>
              <a:rPr lang="en-US" dirty="0" smtClean="0"/>
              <a:t>Incidence has 2 peaks:</a:t>
            </a:r>
          </a:p>
          <a:p>
            <a:pPr lvl="1"/>
            <a:r>
              <a:rPr lang="en-US" dirty="0" smtClean="0"/>
              <a:t>Age 7-12;  M&gt;F</a:t>
            </a:r>
          </a:p>
          <a:p>
            <a:pPr lvl="1"/>
            <a:r>
              <a:rPr lang="en-US" dirty="0" smtClean="0"/>
              <a:t>~Age 21;  F&gt;M</a:t>
            </a:r>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73655004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Clinical Features</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r>
              <a:rPr lang="en-US" dirty="0" smtClean="0"/>
              <a:t>Obsessions &amp;/OR compulsions</a:t>
            </a:r>
          </a:p>
          <a:p>
            <a:r>
              <a:rPr lang="en-US" dirty="0" smtClean="0"/>
              <a:t>Time consuming</a:t>
            </a:r>
          </a:p>
          <a:p>
            <a:r>
              <a:rPr lang="en-US" dirty="0"/>
              <a:t>S</a:t>
            </a:r>
            <a:r>
              <a:rPr lang="en-US" dirty="0" smtClean="0"/>
              <a:t>ubjective distress</a:t>
            </a:r>
          </a:p>
          <a:p>
            <a:r>
              <a:rPr lang="en-US" dirty="0" smtClean="0"/>
              <a:t>Interfere with life</a:t>
            </a:r>
          </a:p>
          <a:p>
            <a:pPr marL="0" indent="0">
              <a:buNone/>
            </a:pPr>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6-01-03 at 3.46.0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073" y="1771650"/>
            <a:ext cx="2206727" cy="3257550"/>
          </a:xfrm>
          <a:prstGeom prst="rect">
            <a:avLst/>
          </a:prstGeom>
        </p:spPr>
      </p:pic>
    </p:spTree>
    <p:extLst>
      <p:ext uri="{BB962C8B-B14F-4D97-AF65-F5344CB8AC3E}">
        <p14:creationId xmlns:p14="http://schemas.microsoft.com/office/powerpoint/2010/main" val="399457710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Clinical Features of Obsessions</a:t>
            </a:r>
            <a:endParaRPr lang="en-US" sz="3600" b="1" spc="150" dirty="0">
              <a:ln w="11430"/>
              <a:solidFill>
                <a:srgbClr val="F8F8F8"/>
              </a:solidFill>
              <a:effectLst>
                <a:outerShdw blurRad="25400" algn="tl" rotWithShape="0">
                  <a:srgbClr val="000000">
                    <a:alpha val="43000"/>
                  </a:srgbClr>
                </a:outerShdw>
              </a:effectLst>
            </a:endParaRPr>
          </a:p>
        </p:txBody>
      </p:sp>
      <p:sp>
        <p:nvSpPr>
          <p:cNvPr id="2" name="Content Placeholder 1"/>
          <p:cNvSpPr>
            <a:spLocks noGrp="1"/>
          </p:cNvSpPr>
          <p:nvPr>
            <p:ph sz="half" idx="1"/>
          </p:nvPr>
        </p:nvSpPr>
        <p:spPr/>
        <p:txBody>
          <a:bodyPr>
            <a:normAutofit fontScale="92500" lnSpcReduction="10000"/>
          </a:bodyPr>
          <a:lstStyle/>
          <a:p>
            <a:r>
              <a:rPr lang="en-US" dirty="0" smtClean="0"/>
              <a:t>Intrusive</a:t>
            </a:r>
          </a:p>
          <a:p>
            <a:r>
              <a:rPr lang="en-US" dirty="0" smtClean="0"/>
              <a:t>Unwanted</a:t>
            </a:r>
          </a:p>
          <a:p>
            <a:r>
              <a:rPr lang="en-US" dirty="0" smtClean="0"/>
              <a:t>Unpleasant</a:t>
            </a:r>
          </a:p>
          <a:p>
            <a:r>
              <a:rPr lang="en-US" dirty="0" smtClean="0"/>
              <a:t>Uncomfortable</a:t>
            </a:r>
          </a:p>
          <a:p>
            <a:r>
              <a:rPr lang="en-US" dirty="0" smtClean="0"/>
              <a:t>Distressing</a:t>
            </a:r>
          </a:p>
          <a:p>
            <a:r>
              <a:rPr lang="en-US" dirty="0" smtClean="0"/>
              <a:t>Anxiety provoking</a:t>
            </a:r>
          </a:p>
          <a:p>
            <a:pPr lvl="1"/>
            <a:r>
              <a:rPr lang="en-US" dirty="0"/>
              <a:t>Ideas</a:t>
            </a:r>
          </a:p>
          <a:p>
            <a:pPr lvl="1"/>
            <a:r>
              <a:rPr lang="en-US" dirty="0"/>
              <a:t>Images</a:t>
            </a:r>
          </a:p>
          <a:p>
            <a:pPr lvl="1"/>
            <a:r>
              <a:rPr lang="en-US" dirty="0"/>
              <a:t>Fears</a:t>
            </a:r>
          </a:p>
          <a:p>
            <a:pPr lvl="1"/>
            <a:r>
              <a:rPr lang="en-US" dirty="0"/>
              <a:t>Thoughts</a:t>
            </a:r>
          </a:p>
          <a:p>
            <a:pPr lvl="1"/>
            <a:r>
              <a:rPr lang="en-US" dirty="0"/>
              <a:t>Worries</a:t>
            </a:r>
          </a:p>
          <a:p>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10" name="Content Placeholder 9" descr="Screen Shot 2016-01-03 at 4.05.28 PM.png"/>
          <p:cNvPicPr>
            <a:picLocks noGrp="1" noChangeAspect="1"/>
          </p:cNvPicPr>
          <p:nvPr>
            <p:ph sz="half" idx="2"/>
          </p:nvPr>
        </p:nvPicPr>
        <p:blipFill>
          <a:blip r:embed="rId4">
            <a:extLst>
              <a:ext uri="{28A0092B-C50C-407E-A947-70E740481C1C}">
                <a14:useLocalDpi xmlns:a14="http://schemas.microsoft.com/office/drawing/2010/main" val="0"/>
              </a:ext>
            </a:extLst>
          </a:blip>
          <a:srcRect t="-12779" b="-12779"/>
          <a:stretch>
            <a:fillRect/>
          </a:stretch>
        </p:blipFill>
        <p:spPr/>
      </p:pic>
    </p:spTree>
    <p:extLst>
      <p:ext uri="{BB962C8B-B14F-4D97-AF65-F5344CB8AC3E}">
        <p14:creationId xmlns:p14="http://schemas.microsoft.com/office/powerpoint/2010/main" val="138714319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Clinical Features of Compulsions</a:t>
            </a:r>
            <a:endParaRPr lang="en-US" sz="3600" b="1" spc="150" dirty="0">
              <a:ln w="11430"/>
              <a:solidFill>
                <a:srgbClr val="F8F8F8"/>
              </a:solidFill>
              <a:effectLst>
                <a:outerShdw blurRad="25400" algn="tl" rotWithShape="0">
                  <a:srgbClr val="000000">
                    <a:alpha val="43000"/>
                  </a:srgbClr>
                </a:outerShdw>
              </a:effectLst>
            </a:endParaRPr>
          </a:p>
        </p:txBody>
      </p:sp>
      <p:sp>
        <p:nvSpPr>
          <p:cNvPr id="5" name="Content Placeholder 4"/>
          <p:cNvSpPr>
            <a:spLocks noGrp="1"/>
          </p:cNvSpPr>
          <p:nvPr>
            <p:ph idx="1"/>
          </p:nvPr>
        </p:nvSpPr>
        <p:spPr/>
        <p:txBody>
          <a:bodyPr>
            <a:normAutofit fontScale="92500" lnSpcReduction="10000"/>
          </a:bodyPr>
          <a:lstStyle/>
          <a:p>
            <a:r>
              <a:rPr lang="en-US" dirty="0" smtClean="0"/>
              <a:t>Repetitive behaviors or mental acts</a:t>
            </a:r>
          </a:p>
          <a:p>
            <a:r>
              <a:rPr lang="en-US" dirty="0" smtClean="0"/>
              <a:t>Done to ignore, reduce or eliminate anxiety or distress </a:t>
            </a:r>
          </a:p>
          <a:p>
            <a:r>
              <a:rPr lang="en-US" dirty="0"/>
              <a:t>E</a:t>
            </a:r>
            <a:r>
              <a:rPr lang="en-US" dirty="0" smtClean="0"/>
              <a:t>xecuted according to rules</a:t>
            </a:r>
          </a:p>
          <a:p>
            <a:r>
              <a:rPr lang="en-US" dirty="0" smtClean="0"/>
              <a:t>Compulsions without obsessions more likely in younger children</a:t>
            </a:r>
          </a:p>
          <a:p>
            <a:r>
              <a:rPr lang="en-US" dirty="0" smtClean="0"/>
              <a:t>Rituals of touching often confused with complex tics</a:t>
            </a:r>
          </a:p>
          <a:p>
            <a:r>
              <a:rPr lang="en-US" dirty="0" smtClean="0"/>
              <a:t>Possibility  of sensory phenomena</a:t>
            </a:r>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44422287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Age at onset</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r>
              <a:rPr lang="en-US" dirty="0" smtClean="0"/>
              <a:t>No consensus</a:t>
            </a:r>
          </a:p>
          <a:p>
            <a:r>
              <a:rPr lang="en-US" dirty="0" smtClean="0"/>
              <a:t>Age when started </a:t>
            </a:r>
            <a:r>
              <a:rPr lang="en-US" i="1" dirty="0" err="1" smtClean="0"/>
              <a:t>vs</a:t>
            </a:r>
            <a:r>
              <a:rPr lang="en-US" dirty="0" smtClean="0"/>
              <a:t> interfered with functioning</a:t>
            </a:r>
          </a:p>
          <a:p>
            <a:r>
              <a:rPr lang="en-US" dirty="0" smtClean="0"/>
              <a:t>Early onset ~ 10</a:t>
            </a:r>
          </a:p>
          <a:p>
            <a:r>
              <a:rPr lang="en-US" dirty="0" smtClean="0"/>
              <a:t>Late onset ~ 17 </a:t>
            </a:r>
          </a:p>
          <a:p>
            <a:r>
              <a:rPr lang="en-US" dirty="0" smtClean="0"/>
              <a:t>Important as early onset may be distinct subgroup</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74494345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t>
            </a:r>
            <a:r>
              <a:rPr lang="en-AU" sz="1800" b="1" spc="150" dirty="0" smtClean="0">
                <a:ln w="11430"/>
                <a:solidFill>
                  <a:schemeClr val="bg1">
                    <a:lumMod val="75000"/>
                  </a:schemeClr>
                </a:solidFill>
                <a:effectLst>
                  <a:outerShdw blurRad="25400" algn="tl" rotWithShape="0">
                    <a:srgbClr val="000000">
                      <a:alpha val="43000"/>
                    </a:srgbClr>
                  </a:outerShdw>
                </a:effectLst>
              </a:rPr>
              <a:t>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chemeClr val="bg1"/>
                </a:solidFill>
                <a:effectLst>
                  <a:outerShdw blurRad="25400" algn="tl" rotWithShape="0">
                    <a:srgbClr val="000000">
                      <a:alpha val="43000"/>
                    </a:srgbClr>
                  </a:outerShdw>
                </a:effectLst>
              </a:rPr>
              <a:t>Early onset</a:t>
            </a:r>
            <a:endParaRPr lang="en-US" sz="3600" b="1" spc="150" dirty="0">
              <a:ln w="11430"/>
              <a:solidFill>
                <a:schemeClr val="bg1"/>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a:bodyPr>
          <a:lstStyle/>
          <a:p>
            <a:r>
              <a:rPr lang="en-US" dirty="0" smtClean="0"/>
              <a:t>In adults:</a:t>
            </a:r>
          </a:p>
          <a:p>
            <a:pPr lvl="1"/>
            <a:r>
              <a:rPr lang="en-US" dirty="0" smtClean="0"/>
              <a:t>Greater severity</a:t>
            </a:r>
          </a:p>
          <a:p>
            <a:pPr lvl="1"/>
            <a:r>
              <a:rPr lang="en-US" dirty="0" smtClean="0"/>
              <a:t>Persistence of symptoms</a:t>
            </a:r>
          </a:p>
          <a:p>
            <a:pPr lvl="1"/>
            <a:r>
              <a:rPr lang="en-US" dirty="0" smtClean="0"/>
              <a:t>Less responsive to treatment</a:t>
            </a:r>
          </a:p>
          <a:p>
            <a:r>
              <a:rPr lang="en-US" dirty="0" smtClean="0"/>
              <a:t>Fewer obsessions</a:t>
            </a:r>
          </a:p>
          <a:p>
            <a:r>
              <a:rPr lang="en-US" dirty="0" smtClean="0"/>
              <a:t>More tic-like compulsions</a:t>
            </a:r>
          </a:p>
          <a:p>
            <a:r>
              <a:rPr lang="en-US" dirty="0" smtClean="0"/>
              <a:t>More sensory phenomena</a:t>
            </a:r>
          </a:p>
          <a:p>
            <a:r>
              <a:rPr lang="en-US" dirty="0" smtClean="0"/>
              <a:t>More comorbid tic disorders</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09870897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t>
            </a:r>
            <a:r>
              <a:rPr lang="en-AU" sz="1800" b="1" spc="150" dirty="0" smtClean="0">
                <a:ln w="11430"/>
                <a:solidFill>
                  <a:schemeClr val="bg1">
                    <a:lumMod val="75000"/>
                  </a:schemeClr>
                </a:solidFill>
                <a:effectLst>
                  <a:outerShdw blurRad="25400" algn="tl" rotWithShape="0">
                    <a:srgbClr val="000000">
                      <a:alpha val="43000"/>
                    </a:srgbClr>
                  </a:outerShdw>
                </a:effectLst>
              </a:rPr>
              <a:t>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chemeClr val="bg1"/>
                </a:solidFill>
                <a:effectLst>
                  <a:outerShdw blurRad="25400" algn="tl" rotWithShape="0">
                    <a:srgbClr val="000000">
                      <a:alpha val="43000"/>
                    </a:srgbClr>
                  </a:outerShdw>
                </a:effectLst>
              </a:rPr>
              <a:t>Early onset</a:t>
            </a:r>
            <a:endParaRPr lang="en-US" sz="3600" b="1" spc="150" dirty="0">
              <a:ln w="11430"/>
              <a:solidFill>
                <a:schemeClr val="bg1"/>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pPr marL="0" indent="0">
              <a:buNone/>
            </a:pPr>
            <a:r>
              <a:rPr lang="en-US" dirty="0" smtClean="0"/>
              <a:t>May have higher symptom severity in:</a:t>
            </a:r>
          </a:p>
          <a:p>
            <a:r>
              <a:rPr lang="en-US" dirty="0" smtClean="0"/>
              <a:t>Aggressive obsessions and related compulsions</a:t>
            </a:r>
          </a:p>
          <a:p>
            <a:r>
              <a:rPr lang="en-US" dirty="0" smtClean="0"/>
              <a:t>Sexual and religious obsessions and related compulsions</a:t>
            </a:r>
          </a:p>
          <a:p>
            <a:r>
              <a:rPr lang="en-US" dirty="0" smtClean="0"/>
              <a:t>Symmetry, ordering and arranging obsessions and compulsions</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27079567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t>
            </a:r>
            <a:r>
              <a:rPr lang="en-AU" sz="1800" b="1" spc="150" dirty="0" smtClean="0">
                <a:ln w="11430"/>
                <a:solidFill>
                  <a:schemeClr val="bg1">
                    <a:lumMod val="75000"/>
                  </a:schemeClr>
                </a:solidFill>
                <a:effectLst>
                  <a:outerShdw blurRad="25400" algn="tl" rotWithShape="0">
                    <a:srgbClr val="000000">
                      <a:alpha val="43000"/>
                    </a:srgbClr>
                  </a:outerShdw>
                </a:effectLst>
              </a:rPr>
              <a:t>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chemeClr val="bg1"/>
                </a:solidFill>
                <a:effectLst>
                  <a:outerShdw blurRad="25400" algn="tl" rotWithShape="0">
                    <a:srgbClr val="000000">
                      <a:alpha val="43000"/>
                    </a:srgbClr>
                  </a:outerShdw>
                </a:effectLst>
              </a:rPr>
              <a:t>Symptom dimensions subgrouping</a:t>
            </a:r>
            <a:endParaRPr lang="en-US" sz="3600" b="1" spc="150" dirty="0">
              <a:ln w="11430"/>
              <a:solidFill>
                <a:schemeClr val="bg1"/>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pPr marL="0" indent="0">
              <a:buNone/>
            </a:pPr>
            <a:r>
              <a:rPr lang="en-US" dirty="0" smtClean="0"/>
              <a:t>Alternative to subdivision of patients by age of onset</a:t>
            </a:r>
          </a:p>
          <a:p>
            <a:r>
              <a:rPr lang="en-US" dirty="0" smtClean="0"/>
              <a:t>Contamination/cleaning</a:t>
            </a:r>
          </a:p>
          <a:p>
            <a:r>
              <a:rPr lang="en-US" dirty="0" smtClean="0"/>
              <a:t>Obsessions/checking</a:t>
            </a:r>
          </a:p>
          <a:p>
            <a:r>
              <a:rPr lang="en-US" dirty="0" smtClean="0"/>
              <a:t>Symmetry/ordering</a:t>
            </a:r>
          </a:p>
          <a:p>
            <a:r>
              <a:rPr lang="en-US" dirty="0" smtClean="0"/>
              <a:t>Hoarding</a:t>
            </a:r>
          </a:p>
          <a:p>
            <a:endParaRPr lang="en-US" dirty="0" smtClean="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72654026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t>
            </a:r>
            <a:r>
              <a:rPr lang="en-AU" sz="1800" b="1" spc="150" dirty="0" smtClean="0">
                <a:ln w="11430"/>
                <a:solidFill>
                  <a:schemeClr val="bg1">
                    <a:lumMod val="75000"/>
                  </a:schemeClr>
                </a:solidFill>
                <a:effectLst>
                  <a:outerShdw blurRad="25400" algn="tl" rotWithShape="0">
                    <a:srgbClr val="000000">
                      <a:alpha val="43000"/>
                    </a:srgbClr>
                  </a:outerShdw>
                </a:effectLst>
              </a:rPr>
              <a:t>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chemeClr val="bg1"/>
                </a:solidFill>
                <a:effectLst>
                  <a:outerShdw blurRad="25400" algn="tl" rotWithShape="0">
                    <a:srgbClr val="000000">
                      <a:alpha val="43000"/>
                    </a:srgbClr>
                  </a:outerShdw>
                </a:effectLst>
              </a:rPr>
              <a:t>Clinical Continuum with OCD</a:t>
            </a:r>
            <a:endParaRPr lang="en-US" sz="3600" b="1" spc="150" dirty="0">
              <a:ln w="11430"/>
              <a:solidFill>
                <a:schemeClr val="bg1"/>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fontScale="92500" lnSpcReduction="20000"/>
          </a:bodyPr>
          <a:lstStyle/>
          <a:p>
            <a:pPr marL="0" indent="0">
              <a:buNone/>
            </a:pPr>
            <a:r>
              <a:rPr lang="en-US" dirty="0" smtClean="0"/>
              <a:t>Obsessive Compulsive Spectrum Disorders:</a:t>
            </a:r>
          </a:p>
          <a:p>
            <a:r>
              <a:rPr lang="en-US" dirty="0" smtClean="0"/>
              <a:t>OCD</a:t>
            </a:r>
          </a:p>
          <a:p>
            <a:r>
              <a:rPr lang="en-US" dirty="0" smtClean="0"/>
              <a:t>Body </a:t>
            </a:r>
            <a:r>
              <a:rPr lang="en-US" dirty="0" err="1" smtClean="0"/>
              <a:t>Dysmorphic</a:t>
            </a:r>
            <a:r>
              <a:rPr lang="en-US" dirty="0" smtClean="0"/>
              <a:t> Disorder</a:t>
            </a:r>
          </a:p>
          <a:p>
            <a:r>
              <a:rPr lang="en-US" dirty="0" smtClean="0"/>
              <a:t>Tic Disorders</a:t>
            </a:r>
          </a:p>
          <a:p>
            <a:r>
              <a:rPr lang="en-US" dirty="0" smtClean="0"/>
              <a:t>Trichotillomania</a:t>
            </a:r>
          </a:p>
          <a:p>
            <a:r>
              <a:rPr lang="en-US" dirty="0" smtClean="0"/>
              <a:t>Impulse Control Disorders</a:t>
            </a:r>
          </a:p>
          <a:p>
            <a:endParaRPr lang="en-US" dirty="0"/>
          </a:p>
          <a:p>
            <a:pPr marL="0" indent="0">
              <a:buNone/>
            </a:pPr>
            <a:r>
              <a:rPr lang="en-US" dirty="0" smtClean="0"/>
              <a:t>All share:</a:t>
            </a:r>
          </a:p>
          <a:p>
            <a:pPr lvl="1"/>
            <a:r>
              <a:rPr lang="en-US" dirty="0" smtClean="0"/>
              <a:t>Intrusive thoughts, anxiety, repetitive behaviors</a:t>
            </a:r>
          </a:p>
          <a:p>
            <a:pPr lvl="1"/>
            <a:r>
              <a:rPr lang="en-US" dirty="0" smtClean="0"/>
              <a:t>Shared genetic and pathophysiologic mechanisms</a:t>
            </a:r>
          </a:p>
          <a:p>
            <a:endParaRPr lang="en-US" dirty="0" smtClean="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58802046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t>
            </a:r>
            <a:r>
              <a:rPr lang="en-AU" sz="1800" b="1" spc="150" dirty="0" smtClean="0">
                <a:ln w="11430"/>
                <a:solidFill>
                  <a:schemeClr val="bg1">
                    <a:lumMod val="75000"/>
                  </a:schemeClr>
                </a:solidFill>
                <a:effectLst>
                  <a:outerShdw blurRad="25400" algn="tl" rotWithShape="0">
                    <a:srgbClr val="000000">
                      <a:alpha val="43000"/>
                    </a:srgbClr>
                  </a:outerShdw>
                </a:effectLst>
              </a:rPr>
              <a:t>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chemeClr val="bg1"/>
                </a:solidFill>
                <a:effectLst>
                  <a:outerShdw blurRad="25400" algn="tl" rotWithShape="0">
                    <a:srgbClr val="000000">
                      <a:alpha val="43000"/>
                    </a:srgbClr>
                  </a:outerShdw>
                </a:effectLst>
              </a:rPr>
              <a:t>Common comorbidities</a:t>
            </a:r>
            <a:endParaRPr lang="en-US" sz="3600" b="1" spc="150" dirty="0">
              <a:ln w="11430"/>
              <a:solidFill>
                <a:schemeClr val="bg1"/>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r>
              <a:rPr lang="en-US" dirty="0" smtClean="0"/>
              <a:t>60 to 80 % have one or more comorbidities</a:t>
            </a:r>
          </a:p>
          <a:p>
            <a:r>
              <a:rPr lang="en-US" dirty="0" smtClean="0"/>
              <a:t>Most common:</a:t>
            </a:r>
          </a:p>
          <a:p>
            <a:pPr lvl="1"/>
            <a:r>
              <a:rPr lang="en-US" dirty="0" smtClean="0"/>
              <a:t>Tic disorders</a:t>
            </a:r>
          </a:p>
          <a:p>
            <a:pPr lvl="1"/>
            <a:r>
              <a:rPr lang="en-US" dirty="0" smtClean="0"/>
              <a:t>ADHD</a:t>
            </a:r>
          </a:p>
          <a:p>
            <a:pPr lvl="1"/>
            <a:r>
              <a:rPr lang="en-US" dirty="0" smtClean="0"/>
              <a:t>Other anxiety disorders</a:t>
            </a:r>
          </a:p>
          <a:p>
            <a:pPr lvl="1"/>
            <a:r>
              <a:rPr lang="en-US" dirty="0" smtClean="0"/>
              <a:t>Mood disorders</a:t>
            </a:r>
          </a:p>
          <a:p>
            <a:pPr lvl="1"/>
            <a:r>
              <a:rPr lang="en-US" dirty="0" smtClean="0"/>
              <a:t>Eating disorders</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930522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Epidemiology</a:t>
            </a:r>
            <a:endParaRPr lang="tr-TR" dirty="0"/>
          </a:p>
        </p:txBody>
      </p:sp>
      <p:sp>
        <p:nvSpPr>
          <p:cNvPr id="3" name="Content Placeholder 2"/>
          <p:cNvSpPr>
            <a:spLocks noGrp="1"/>
          </p:cNvSpPr>
          <p:nvPr>
            <p:ph idx="1"/>
          </p:nvPr>
        </p:nvSpPr>
        <p:spPr/>
        <p:txBody>
          <a:bodyPr>
            <a:normAutofit/>
          </a:bodyPr>
          <a:lstStyle/>
          <a:p>
            <a:pPr>
              <a:lnSpc>
                <a:spcPct val="150000"/>
              </a:lnSpc>
            </a:pPr>
            <a:r>
              <a:rPr lang="tr-TR" sz="2000" dirty="0" smtClean="0"/>
              <a:t>Anxiety disorders are among the most common disorders experienced by children &amp; adolescents.</a:t>
            </a:r>
          </a:p>
          <a:p>
            <a:pPr>
              <a:lnSpc>
                <a:spcPct val="150000"/>
              </a:lnSpc>
            </a:pPr>
            <a:r>
              <a:rPr lang="tr-TR" sz="2000" dirty="0" smtClean="0"/>
              <a:t>Youg people are likely to meet the criteria for more than one anxiety disorder</a:t>
            </a:r>
          </a:p>
          <a:p>
            <a:pPr>
              <a:lnSpc>
                <a:spcPct val="150000"/>
              </a:lnSpc>
            </a:pPr>
            <a:r>
              <a:rPr lang="tr-TR" sz="2000" dirty="0" smtClean="0"/>
              <a:t>Girls are slightly more likely to develop an anxiety disorder than boys</a:t>
            </a:r>
          </a:p>
        </p:txBody>
      </p:sp>
    </p:spTree>
    <p:extLst>
      <p:ext uri="{BB962C8B-B14F-4D97-AF65-F5344CB8AC3E}">
        <p14:creationId xmlns:p14="http://schemas.microsoft.com/office/powerpoint/2010/main" val="7025171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t>
            </a:r>
            <a:r>
              <a:rPr lang="en-AU" sz="1800" b="1" spc="150" dirty="0" smtClean="0">
                <a:ln w="11430"/>
                <a:solidFill>
                  <a:schemeClr val="bg1">
                    <a:lumMod val="75000"/>
                  </a:schemeClr>
                </a:solidFill>
                <a:effectLst>
                  <a:outerShdw blurRad="25400" algn="tl" rotWithShape="0">
                    <a:srgbClr val="000000">
                      <a:alpha val="43000"/>
                    </a:srgbClr>
                  </a:outerShdw>
                </a:effectLst>
              </a:rPr>
              <a:t>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chemeClr val="bg1"/>
                </a:solidFill>
                <a:effectLst>
                  <a:outerShdw blurRad="25400" algn="tl" rotWithShape="0">
                    <a:srgbClr val="000000">
                      <a:alpha val="43000"/>
                    </a:srgbClr>
                  </a:outerShdw>
                </a:effectLst>
              </a:rPr>
              <a:t>Common comorbidities: OCD and Tics</a:t>
            </a:r>
            <a:endParaRPr lang="en-US" sz="3600" b="1" spc="150" dirty="0">
              <a:ln w="11430"/>
              <a:solidFill>
                <a:schemeClr val="bg1"/>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r>
              <a:rPr lang="en-US" dirty="0" smtClean="0"/>
              <a:t>20-59% children with OCD have tics</a:t>
            </a:r>
          </a:p>
          <a:p>
            <a:r>
              <a:rPr lang="en-US" dirty="0" smtClean="0"/>
              <a:t>9% adolescents with OCD have tics</a:t>
            </a:r>
          </a:p>
          <a:p>
            <a:r>
              <a:rPr lang="en-US" dirty="0" smtClean="0"/>
              <a:t>6% adults with OCD have tics</a:t>
            </a:r>
          </a:p>
          <a:p>
            <a:r>
              <a:rPr lang="en-US" dirty="0" smtClean="0"/>
              <a:t>“Tic-related OCD” subgroup:</a:t>
            </a:r>
          </a:p>
          <a:p>
            <a:pPr lvl="1"/>
            <a:r>
              <a:rPr lang="en-US" dirty="0" smtClean="0"/>
              <a:t>Increased transmission in 1</a:t>
            </a:r>
            <a:r>
              <a:rPr lang="en-US" baseline="30000" dirty="0" smtClean="0"/>
              <a:t>st</a:t>
            </a:r>
            <a:r>
              <a:rPr lang="en-US" dirty="0" smtClean="0"/>
              <a:t> degree relatives</a:t>
            </a:r>
          </a:p>
          <a:p>
            <a:pPr lvl="1"/>
            <a:r>
              <a:rPr lang="en-US" dirty="0" smtClean="0"/>
              <a:t>M&gt;F</a:t>
            </a:r>
          </a:p>
          <a:p>
            <a:pPr lvl="1"/>
            <a:r>
              <a:rPr lang="en-US" dirty="0" smtClean="0"/>
              <a:t>Earlier age at onset</a:t>
            </a:r>
          </a:p>
          <a:p>
            <a:pPr lvl="1"/>
            <a:r>
              <a:rPr lang="en-US" dirty="0" smtClean="0"/>
              <a:t>Differential </a:t>
            </a:r>
            <a:r>
              <a:rPr lang="en-US" smtClean="0"/>
              <a:t>treatment response</a:t>
            </a:r>
            <a:endParaRPr lang="en-US" dirty="0" smtClean="0"/>
          </a:p>
          <a:p>
            <a:endParaRPr lang="en-US" dirty="0" smtClean="0"/>
          </a:p>
          <a:p>
            <a:endParaRPr lang="en-US" dirty="0" smtClean="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25196483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Course and Outcome</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fontScale="92500" lnSpcReduction="20000"/>
          </a:bodyPr>
          <a:lstStyle/>
          <a:p>
            <a:pPr marL="0" indent="0">
              <a:buNone/>
            </a:pPr>
            <a:r>
              <a:rPr lang="en-US" dirty="0" smtClean="0"/>
              <a:t>Heterogeneous:</a:t>
            </a:r>
          </a:p>
          <a:p>
            <a:r>
              <a:rPr lang="en-US" dirty="0" smtClean="0"/>
              <a:t>Abrupt </a:t>
            </a:r>
            <a:r>
              <a:rPr lang="en-US" i="1" dirty="0" err="1" smtClean="0"/>
              <a:t>vs</a:t>
            </a:r>
            <a:r>
              <a:rPr lang="en-US" dirty="0" smtClean="0"/>
              <a:t> insidious</a:t>
            </a:r>
          </a:p>
          <a:p>
            <a:r>
              <a:rPr lang="en-US" dirty="0" smtClean="0"/>
              <a:t>Average diagnosis 2.5 years after onset</a:t>
            </a:r>
          </a:p>
          <a:p>
            <a:pPr lvl="1"/>
            <a:r>
              <a:rPr lang="en-US" dirty="0" smtClean="0"/>
              <a:t>Secrecy, shame, and guilt</a:t>
            </a:r>
          </a:p>
          <a:p>
            <a:pPr lvl="1"/>
            <a:r>
              <a:rPr lang="en-US" dirty="0" smtClean="0"/>
              <a:t>Resembles normal childhood routines</a:t>
            </a:r>
          </a:p>
          <a:p>
            <a:r>
              <a:rPr lang="en-US" dirty="0" smtClean="0"/>
              <a:t>Variable content</a:t>
            </a:r>
          </a:p>
          <a:p>
            <a:r>
              <a:rPr lang="en-US" dirty="0" smtClean="0"/>
              <a:t>Changing symptoms over time</a:t>
            </a:r>
          </a:p>
          <a:p>
            <a:r>
              <a:rPr lang="en-US" dirty="0" smtClean="0"/>
              <a:t>Some thematic consistency</a:t>
            </a:r>
          </a:p>
          <a:p>
            <a:r>
              <a:rPr lang="en-US" dirty="0" smtClean="0"/>
              <a:t>Chronic or relapsing/remitting</a:t>
            </a:r>
          </a:p>
          <a:p>
            <a:r>
              <a:rPr lang="en-US" dirty="0" smtClean="0"/>
              <a:t>Very favorable outcome when treated early</a:t>
            </a:r>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49506012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955800"/>
            <a:ext cx="1169987" cy="369332"/>
          </a:xfrm>
          <a:prstGeom prst="rect">
            <a:avLst/>
          </a:prstGeom>
          <a:noFill/>
        </p:spPr>
        <p:txBody>
          <a:bodyPr wrap="none" rtlCol="0">
            <a:spAutoFit/>
          </a:bodyPr>
          <a:lstStyle/>
          <a:p>
            <a:r>
              <a:rPr lang="en-US" dirty="0" smtClean="0"/>
              <a:t>Table f.3.2</a:t>
            </a:r>
            <a:endParaRPr lang="en-US" dirty="0"/>
          </a:p>
        </p:txBody>
      </p:sp>
      <p:pic>
        <p:nvPicPr>
          <p:cNvPr id="3" name="Picture 2" descr="Screen Shot 2016-01-03 at 3.58.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389" y="1562100"/>
            <a:ext cx="8216505" cy="4859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itle 3"/>
          <p:cNvSpPr txBox="1">
            <a:spLocks/>
          </p:cNvSpPr>
          <p:nvPr/>
        </p:nvSpPr>
        <p:spPr>
          <a:xfrm>
            <a:off x="457200" y="274638"/>
            <a:ext cx="8229600" cy="1143000"/>
          </a:xfrm>
          <a:prstGeom prst="rect">
            <a:avLst/>
          </a:prstGeo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smtClean="0">
                <a:ln w="11430"/>
                <a:solidFill>
                  <a:schemeClr val="bg1">
                    <a:lumMod val="75000"/>
                  </a:schemeClr>
                </a:solidFill>
                <a:effectLst>
                  <a:outerShdw blurRad="25400" algn="tl" rotWithShape="0">
                    <a:srgbClr val="000000">
                      <a:alpha val="43000"/>
                    </a:srgbClr>
                  </a:outerShdw>
                </a:effectLst>
              </a:rPr>
              <a:t>OCD in Children and Adolescents</a:t>
            </a:r>
            <a:r>
              <a:rPr lang="en-US" sz="3600" b="1" spc="150" dirty="0" smtClean="0">
                <a:ln w="11430"/>
                <a:solidFill>
                  <a:srgbClr val="FFFF00"/>
                </a:solidFill>
                <a:effectLst>
                  <a:outerShdw blurRad="25400" algn="tl" rotWithShape="0">
                    <a:srgbClr val="000000">
                      <a:alpha val="43000"/>
                    </a:srgbClr>
                  </a:outerShdw>
                </a:effectLst>
              </a:rPr>
              <a:t/>
            </a:r>
            <a:br>
              <a:rPr lang="en-US" sz="3600" b="1" spc="150" dirty="0" smtClean="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Assessment: Screening Questions</a:t>
            </a:r>
            <a:endParaRPr lang="en-US" sz="36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77706218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Clinical Assessment</a:t>
            </a:r>
            <a:endParaRPr lang="en-US" sz="3600" b="1" spc="150" dirty="0">
              <a:ln w="11430"/>
              <a:solidFill>
                <a:srgbClr val="F8F8F8"/>
              </a:solidFill>
              <a:effectLst>
                <a:outerShdw blurRad="25400" algn="tl" rotWithShape="0">
                  <a:srgbClr val="000000">
                    <a:alpha val="43000"/>
                  </a:srgbClr>
                </a:outerShdw>
              </a:effectLst>
            </a:endParaRP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5" name="Vertical Text Placeholder 4"/>
          <p:cNvSpPr>
            <a:spLocks noGrp="1"/>
          </p:cNvSpPr>
          <p:nvPr>
            <p:ph type="body" orient="vert" idx="1"/>
          </p:nvPr>
        </p:nvSpPr>
        <p:spPr/>
        <p:txBody>
          <a:bodyPr vert="horz">
            <a:normAutofit lnSpcReduction="10000"/>
          </a:bodyPr>
          <a:lstStyle/>
          <a:p>
            <a:r>
              <a:rPr lang="en-US" dirty="0" smtClean="0"/>
              <a:t>Screening questions</a:t>
            </a:r>
          </a:p>
          <a:p>
            <a:r>
              <a:rPr lang="en-US" dirty="0" smtClean="0"/>
              <a:t>Parent interview</a:t>
            </a:r>
          </a:p>
          <a:p>
            <a:r>
              <a:rPr lang="en-US" dirty="0" smtClean="0"/>
              <a:t>Teacher input</a:t>
            </a:r>
          </a:p>
          <a:p>
            <a:r>
              <a:rPr lang="en-US" dirty="0" smtClean="0"/>
              <a:t>Play activity or drawing</a:t>
            </a:r>
          </a:p>
          <a:p>
            <a:r>
              <a:rPr lang="en-US" dirty="0" smtClean="0"/>
              <a:t>Rule out normal ritualistic behavior of childhood</a:t>
            </a:r>
          </a:p>
          <a:p>
            <a:r>
              <a:rPr lang="en-US" dirty="0" smtClean="0"/>
              <a:t>Assess role of family</a:t>
            </a:r>
          </a:p>
          <a:p>
            <a:r>
              <a:rPr lang="en-US" dirty="0" smtClean="0"/>
              <a:t>Rating scales: CYBOCS, DYBOCS, USP-SPS, FAS</a:t>
            </a:r>
            <a:endParaRPr lang="en-US" dirty="0"/>
          </a:p>
        </p:txBody>
      </p:sp>
    </p:spTree>
    <p:extLst>
      <p:ext uri="{BB962C8B-B14F-4D97-AF65-F5344CB8AC3E}">
        <p14:creationId xmlns:p14="http://schemas.microsoft.com/office/powerpoint/2010/main" val="324769234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Etiology</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00200"/>
            <a:ext cx="8229600" cy="5041900"/>
          </a:xfrm>
        </p:spPr>
        <p:txBody>
          <a:bodyPr vert="horz">
            <a:normAutofit fontScale="77500" lnSpcReduction="20000"/>
          </a:bodyPr>
          <a:lstStyle/>
          <a:p>
            <a:r>
              <a:rPr lang="en-US" dirty="0" smtClean="0"/>
              <a:t>Genetic</a:t>
            </a:r>
          </a:p>
          <a:p>
            <a:pPr lvl="1"/>
            <a:r>
              <a:rPr lang="en-US" dirty="0"/>
              <a:t>H</a:t>
            </a:r>
            <a:r>
              <a:rPr lang="en-US" dirty="0" smtClean="0"/>
              <a:t>eritability 45-65%</a:t>
            </a:r>
          </a:p>
          <a:p>
            <a:pPr lvl="1"/>
            <a:r>
              <a:rPr lang="en-US" dirty="0" smtClean="0"/>
              <a:t>Susceptibility loci: chromosomes 1q,3q,6q,7p,9p,10p,15q</a:t>
            </a:r>
          </a:p>
          <a:p>
            <a:pPr lvl="1"/>
            <a:r>
              <a:rPr lang="en-US" dirty="0" err="1" smtClean="0"/>
              <a:t>Glutamatergic</a:t>
            </a:r>
            <a:r>
              <a:rPr lang="en-US" dirty="0" smtClean="0"/>
              <a:t> expression</a:t>
            </a:r>
          </a:p>
          <a:p>
            <a:pPr marL="457200" lvl="1" indent="0">
              <a:buNone/>
            </a:pPr>
            <a:endParaRPr lang="en-US" dirty="0" smtClean="0"/>
          </a:p>
          <a:p>
            <a:r>
              <a:rPr lang="en-US" dirty="0" smtClean="0"/>
              <a:t>Non-genetic</a:t>
            </a:r>
          </a:p>
          <a:p>
            <a:pPr lvl="1"/>
            <a:r>
              <a:rPr lang="en-US" dirty="0" smtClean="0"/>
              <a:t>Possible triggers: emotional stress, traumatic brain injury</a:t>
            </a:r>
          </a:p>
          <a:p>
            <a:pPr lvl="1"/>
            <a:r>
              <a:rPr lang="en-US" dirty="0" smtClean="0"/>
              <a:t>Associations: excessive weight gain during gestation, prolonged labor, preterm birth, jaundice, substance exposure in utero</a:t>
            </a:r>
          </a:p>
          <a:p>
            <a:pPr lvl="1"/>
            <a:r>
              <a:rPr lang="en-US" dirty="0" smtClean="0"/>
              <a:t>Group A B-hemolytic streptococcal infection</a:t>
            </a:r>
          </a:p>
          <a:p>
            <a:pPr lvl="1"/>
            <a:r>
              <a:rPr lang="en-US" dirty="0" err="1" smtClean="0"/>
              <a:t>Fronto</a:t>
            </a:r>
            <a:r>
              <a:rPr lang="en-US" dirty="0" smtClean="0"/>
              <a:t>-</a:t>
            </a:r>
            <a:r>
              <a:rPr lang="en-US" dirty="0" err="1" smtClean="0"/>
              <a:t>cortico</a:t>
            </a:r>
            <a:r>
              <a:rPr lang="en-US" dirty="0" smtClean="0"/>
              <a:t>-</a:t>
            </a:r>
            <a:r>
              <a:rPr lang="en-US" dirty="0" err="1" smtClean="0"/>
              <a:t>striato</a:t>
            </a:r>
            <a:r>
              <a:rPr lang="en-US" dirty="0" smtClean="0"/>
              <a:t>-thalamic circuits</a:t>
            </a:r>
          </a:p>
          <a:p>
            <a:pPr lvl="1"/>
            <a:r>
              <a:rPr lang="en-US" dirty="0" smtClean="0"/>
              <a:t>Neuropsychological deficits</a:t>
            </a:r>
          </a:p>
          <a:p>
            <a:pPr lvl="1"/>
            <a:r>
              <a:rPr lang="en-US" dirty="0" smtClean="0"/>
              <a:t>Serotonin and oxytocin</a:t>
            </a:r>
          </a:p>
          <a:p>
            <a:pPr lvl="1"/>
            <a:r>
              <a:rPr lang="en-US" dirty="0" smtClean="0"/>
              <a:t>Familial Accommodation</a:t>
            </a:r>
          </a:p>
          <a:p>
            <a:pPr lvl="2"/>
            <a:endParaRPr lang="en-US" dirty="0" smtClean="0"/>
          </a:p>
          <a:p>
            <a:pPr lvl="1"/>
            <a:endParaRPr lang="en-US" dirty="0" smtClean="0"/>
          </a:p>
          <a:p>
            <a:pPr lvl="1"/>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96661910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Family Accommodation</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00200"/>
            <a:ext cx="8229600" cy="5041900"/>
          </a:xfrm>
        </p:spPr>
        <p:txBody>
          <a:bodyPr vert="horz">
            <a:normAutofit/>
          </a:bodyPr>
          <a:lstStyle/>
          <a:p>
            <a:pPr marL="514350" indent="-457200"/>
            <a:r>
              <a:rPr lang="en-US" dirty="0" smtClean="0"/>
              <a:t>Parents, siblings </a:t>
            </a:r>
            <a:r>
              <a:rPr lang="en-US" dirty="0" err="1" smtClean="0"/>
              <a:t>etc</a:t>
            </a:r>
            <a:r>
              <a:rPr lang="en-US" dirty="0" smtClean="0"/>
              <a:t>, participate in OCD symptoms:</a:t>
            </a:r>
          </a:p>
          <a:p>
            <a:pPr marL="914400" lvl="1" indent="-457200"/>
            <a:r>
              <a:rPr lang="en-US" dirty="0" smtClean="0"/>
              <a:t>Answering doubting questions repetitively</a:t>
            </a:r>
          </a:p>
          <a:p>
            <a:pPr marL="914400" lvl="1" indent="-457200"/>
            <a:r>
              <a:rPr lang="en-US" dirty="0" smtClean="0"/>
              <a:t>Not limiting time-consuming washing tasks</a:t>
            </a:r>
          </a:p>
          <a:p>
            <a:pPr marL="914400" lvl="1" indent="-457200"/>
            <a:r>
              <a:rPr lang="en-US" dirty="0" smtClean="0"/>
              <a:t>Helping with ordering rituals</a:t>
            </a:r>
          </a:p>
          <a:p>
            <a:pPr marL="914400" lvl="1" indent="-457200"/>
            <a:r>
              <a:rPr lang="en-US" dirty="0" smtClean="0"/>
              <a:t>Helping with hoarding rituals</a:t>
            </a:r>
          </a:p>
          <a:p>
            <a:pPr marL="914400" lvl="1" indent="-457200"/>
            <a:r>
              <a:rPr lang="en-US" dirty="0" smtClean="0"/>
              <a:t>Facilitating avoidance</a:t>
            </a:r>
          </a:p>
          <a:p>
            <a:pPr marL="514350" indent="-457200"/>
            <a:r>
              <a:rPr lang="en-US" dirty="0" smtClean="0"/>
              <a:t>Reinforces symptoms</a:t>
            </a:r>
          </a:p>
          <a:p>
            <a:pPr marL="514350" indent="-457200"/>
            <a:r>
              <a:rPr lang="en-US" dirty="0" smtClean="0"/>
              <a:t>Poor outcome</a:t>
            </a:r>
          </a:p>
          <a:p>
            <a:pPr lvl="1"/>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38090275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Treatment</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00200"/>
            <a:ext cx="8229600" cy="5041900"/>
          </a:xfrm>
        </p:spPr>
        <p:txBody>
          <a:bodyPr vert="horz">
            <a:normAutofit/>
          </a:bodyPr>
          <a:lstStyle/>
          <a:p>
            <a:pPr marL="57150" indent="0">
              <a:buNone/>
            </a:pPr>
            <a:r>
              <a:rPr lang="en-US" dirty="0" smtClean="0"/>
              <a:t>Before beginning treatment:</a:t>
            </a:r>
          </a:p>
          <a:p>
            <a:pPr marL="514350" indent="-457200"/>
            <a:r>
              <a:rPr lang="en-US" dirty="0" smtClean="0"/>
              <a:t>Identify worst OCD symptoms</a:t>
            </a:r>
          </a:p>
          <a:p>
            <a:pPr marL="514350" indent="-457200"/>
            <a:r>
              <a:rPr lang="en-US" dirty="0" smtClean="0"/>
              <a:t>Length of illness</a:t>
            </a:r>
          </a:p>
          <a:p>
            <a:pPr marL="514350" indent="-457200"/>
            <a:r>
              <a:rPr lang="en-US" dirty="0" smtClean="0"/>
              <a:t>Impact on the patient’s life</a:t>
            </a:r>
          </a:p>
          <a:p>
            <a:pPr marL="514350" indent="-457200"/>
            <a:r>
              <a:rPr lang="en-US" dirty="0" smtClean="0"/>
              <a:t>Difficulties working with the family</a:t>
            </a:r>
          </a:p>
          <a:p>
            <a:pPr marL="514350" indent="-457200"/>
            <a:r>
              <a:rPr lang="en-US" dirty="0" smtClean="0"/>
              <a:t>Assess comorbidity</a:t>
            </a:r>
          </a:p>
          <a:p>
            <a:pPr lvl="1"/>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46170841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Treatment</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00200"/>
            <a:ext cx="8229600" cy="5041900"/>
          </a:xfrm>
        </p:spPr>
        <p:txBody>
          <a:bodyPr vert="horz">
            <a:normAutofit/>
          </a:bodyPr>
          <a:lstStyle/>
          <a:p>
            <a:pPr marL="514350" indent="-457200"/>
            <a:r>
              <a:rPr lang="en-US" dirty="0" smtClean="0"/>
              <a:t>Cognitive Behavioral Therapy</a:t>
            </a:r>
          </a:p>
          <a:p>
            <a:pPr marL="514350" indent="-457200"/>
            <a:r>
              <a:rPr lang="en-US" dirty="0" smtClean="0"/>
              <a:t>Medication</a:t>
            </a:r>
          </a:p>
          <a:p>
            <a:pPr marL="514350" indent="-457200"/>
            <a:r>
              <a:rPr lang="en-US" dirty="0" err="1" smtClean="0"/>
              <a:t>Psychoeducation</a:t>
            </a:r>
            <a:endParaRPr lang="en-US" dirty="0" smtClean="0"/>
          </a:p>
          <a:p>
            <a:pPr marL="514350" indent="-457200"/>
            <a:endParaRPr lang="en-US" dirty="0"/>
          </a:p>
          <a:p>
            <a:pPr marL="514350" indent="-457200"/>
            <a:endParaRPr lang="en-US" sz="1000" dirty="0" smtClean="0"/>
          </a:p>
          <a:p>
            <a:pPr marL="3600450" lvl="8" indent="0" algn="r">
              <a:buNone/>
            </a:pPr>
            <a:r>
              <a:rPr lang="en-US" sz="1000" dirty="0" smtClean="0">
                <a:hlinkClick r:id="rId3"/>
              </a:rPr>
              <a:t>https://www.youtube.com/watch?v=G5dlLL3FFzg&amp;feature=youtu.be</a:t>
            </a:r>
            <a:endParaRPr lang="en-US" sz="1800" dirty="0" smtClean="0"/>
          </a:p>
          <a:p>
            <a:pPr marL="57150" indent="0">
              <a:buNone/>
            </a:pPr>
            <a:r>
              <a:rPr lang="en-US" sz="1800" dirty="0" smtClean="0"/>
              <a:t>NICE Guidelines from UK</a:t>
            </a:r>
          </a:p>
          <a:p>
            <a:pPr marL="57150" indent="0">
              <a:buNone/>
            </a:pPr>
            <a:r>
              <a:rPr lang="en-US" sz="1400" dirty="0" smtClean="0">
                <a:hlinkClick r:id="rId4"/>
              </a:rPr>
              <a:t>http://www.nice.org.uk/guidance/cg31</a:t>
            </a:r>
            <a:endParaRPr lang="en-US" sz="1400" dirty="0" smtClean="0"/>
          </a:p>
          <a:p>
            <a:pPr marL="57150" indent="0">
              <a:buNone/>
            </a:pPr>
            <a:r>
              <a:rPr lang="en-US" sz="1800" dirty="0" smtClean="0"/>
              <a:t>AACAP Practice Parameters</a:t>
            </a:r>
          </a:p>
          <a:p>
            <a:pPr marL="57150" indent="0">
              <a:buNone/>
            </a:pPr>
            <a:r>
              <a:rPr lang="en-US" sz="1200" dirty="0" smtClean="0">
                <a:hlinkClick r:id="rId5"/>
              </a:rPr>
              <a:t>http://www.aacap.org/AACAP/Resources_for_Primary_Care/Practice_Parameters_and_Resource_Centers/Practice_Parameters.aspx</a:t>
            </a:r>
            <a:endParaRPr lang="en-US" sz="1200" dirty="0"/>
          </a:p>
          <a:p>
            <a:pPr marL="514350" indent="-457200"/>
            <a:endParaRPr lang="en-US" sz="1800" dirty="0" smtClean="0"/>
          </a:p>
          <a:p>
            <a:pPr marL="457200" lvl="1" indent="0">
              <a:buNone/>
            </a:pPr>
            <a:endParaRPr lang="en-US" dirty="0"/>
          </a:p>
        </p:txBody>
      </p:sp>
      <p:pic>
        <p:nvPicPr>
          <p:cNvPr id="6" name="Picture 3"/>
          <p:cNvPicPr>
            <a:picLocks noChangeAspect="1" noChangeArrowheads="1"/>
          </p:cNvPicPr>
          <p:nvPr/>
        </p:nvPicPr>
        <p:blipFill>
          <a:blip r:embed="rId6"/>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6-01-03 at 6.04.22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0814" y="2349500"/>
            <a:ext cx="2017486" cy="1765300"/>
          </a:xfrm>
          <a:prstGeom prst="rect">
            <a:avLst/>
          </a:prstGeom>
        </p:spPr>
      </p:pic>
    </p:spTree>
    <p:extLst>
      <p:ext uri="{BB962C8B-B14F-4D97-AF65-F5344CB8AC3E}">
        <p14:creationId xmlns:p14="http://schemas.microsoft.com/office/powerpoint/2010/main" val="265664630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Treatment</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00200"/>
            <a:ext cx="8229600" cy="5041900"/>
          </a:xfrm>
        </p:spPr>
        <p:txBody>
          <a:bodyPr vert="horz">
            <a:normAutofit lnSpcReduction="10000"/>
          </a:bodyPr>
          <a:lstStyle/>
          <a:p>
            <a:pPr marL="57150" indent="0">
              <a:buNone/>
            </a:pPr>
            <a:r>
              <a:rPr lang="en-US" dirty="0" smtClean="0"/>
              <a:t>Cognitive Behavioral Therapy (CBT)</a:t>
            </a:r>
          </a:p>
          <a:p>
            <a:pPr marL="514350" indent="-457200"/>
            <a:r>
              <a:rPr lang="en-US" dirty="0" smtClean="0"/>
              <a:t>Effect size </a:t>
            </a:r>
            <a:r>
              <a:rPr lang="en-US" dirty="0"/>
              <a:t>~</a:t>
            </a:r>
            <a:r>
              <a:rPr lang="en-US" dirty="0" smtClean="0"/>
              <a:t>1.25</a:t>
            </a:r>
          </a:p>
          <a:p>
            <a:pPr marL="514350" indent="-457200"/>
            <a:r>
              <a:rPr lang="en-US" dirty="0" smtClean="0"/>
              <a:t>Components</a:t>
            </a:r>
          </a:p>
          <a:p>
            <a:pPr marL="914400" lvl="1" indent="-457200"/>
            <a:r>
              <a:rPr lang="en-US" dirty="0" smtClean="0"/>
              <a:t>Exposure</a:t>
            </a:r>
          </a:p>
          <a:p>
            <a:pPr marL="914400" lvl="1" indent="-457200"/>
            <a:r>
              <a:rPr lang="en-US" dirty="0" smtClean="0"/>
              <a:t>Response prevention</a:t>
            </a:r>
          </a:p>
          <a:p>
            <a:pPr marL="914400" lvl="1" indent="-457200"/>
            <a:r>
              <a:rPr lang="en-US" dirty="0" smtClean="0"/>
              <a:t>Cognitive restructuring        			</a:t>
            </a:r>
          </a:p>
          <a:p>
            <a:pPr marL="914400" lvl="1" indent="-457200"/>
            <a:r>
              <a:rPr lang="en-US" dirty="0" smtClean="0"/>
              <a:t>CBT alone for mild to moderate cases</a:t>
            </a:r>
          </a:p>
          <a:p>
            <a:pPr marL="914400" lvl="1" indent="-457200"/>
            <a:r>
              <a:rPr lang="en-US" dirty="0" smtClean="0"/>
              <a:t>CBT plus meds for severe or treatment resistant </a:t>
            </a:r>
          </a:p>
          <a:p>
            <a:pPr marL="514350" indent="-457200"/>
            <a:r>
              <a:rPr lang="en-US" dirty="0" smtClean="0"/>
              <a:t>12-25 sessions</a:t>
            </a:r>
          </a:p>
          <a:p>
            <a:pPr marL="514350" indent="-457200"/>
            <a:r>
              <a:rPr lang="en-US" dirty="0" smtClean="0"/>
              <a:t>Best outcome WITH family involvement</a:t>
            </a:r>
          </a:p>
          <a:p>
            <a:pPr marL="57150" indent="0">
              <a:buNone/>
            </a:pPr>
            <a:endParaRPr lang="en-US" dirty="0"/>
          </a:p>
          <a:p>
            <a:pPr marL="57150" indent="0">
              <a:buNone/>
            </a:pPr>
            <a:endParaRPr lang="en-US" dirty="0" smtClean="0"/>
          </a:p>
          <a:p>
            <a:pPr lvl="1"/>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6-01-03 at 5.56.3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5194" y="1943100"/>
            <a:ext cx="1808255" cy="1790700"/>
          </a:xfrm>
          <a:prstGeom prst="rect">
            <a:avLst/>
          </a:prstGeom>
        </p:spPr>
      </p:pic>
      <p:sp>
        <p:nvSpPr>
          <p:cNvPr id="3" name="TextBox 2">
            <a:hlinkClick r:id="rId5"/>
          </p:cNvPr>
          <p:cNvSpPr txBox="1"/>
          <p:nvPr/>
        </p:nvSpPr>
        <p:spPr>
          <a:xfrm>
            <a:off x="6629400" y="3733800"/>
            <a:ext cx="2273300" cy="830997"/>
          </a:xfrm>
          <a:prstGeom prst="rect">
            <a:avLst/>
          </a:prstGeom>
          <a:noFill/>
        </p:spPr>
        <p:txBody>
          <a:bodyPr wrap="square" rtlCol="0">
            <a:spAutoFit/>
          </a:bodyPr>
          <a:lstStyle/>
          <a:p>
            <a:r>
              <a:rPr lang="en-US" sz="1200" dirty="0" smtClean="0">
                <a:hlinkClick r:id="rId6"/>
              </a:rPr>
              <a:t>https://www.youtube.com/watch?v=ds3wHkwiuCo&amp;feature=related</a:t>
            </a:r>
            <a:endParaRPr lang="en-US" sz="1200" dirty="0"/>
          </a:p>
        </p:txBody>
      </p:sp>
    </p:spTree>
    <p:extLst>
      <p:ext uri="{BB962C8B-B14F-4D97-AF65-F5344CB8AC3E}">
        <p14:creationId xmlns:p14="http://schemas.microsoft.com/office/powerpoint/2010/main" val="365887640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5" name="Vertical Text Placeholder 4"/>
          <p:cNvSpPr>
            <a:spLocks noGrp="1"/>
          </p:cNvSpPr>
          <p:nvPr>
            <p:ph type="body" orient="vert" idx="1"/>
          </p:nvPr>
        </p:nvSpPr>
        <p:spPr>
          <a:xfrm>
            <a:off x="457200" y="1600200"/>
            <a:ext cx="8229600" cy="5041900"/>
          </a:xfrm>
        </p:spPr>
        <p:txBody>
          <a:bodyPr vert="horz">
            <a:normAutofit/>
          </a:bodyPr>
          <a:lstStyle/>
          <a:p>
            <a:pPr marL="514350" indent="-457200"/>
            <a:r>
              <a:rPr lang="en-US" dirty="0" err="1"/>
              <a:t>Psychoeducation</a:t>
            </a:r>
            <a:endParaRPr lang="en-US" dirty="0"/>
          </a:p>
          <a:p>
            <a:pPr marL="914400" lvl="1" indent="-457200"/>
            <a:r>
              <a:rPr lang="en-US" dirty="0"/>
              <a:t>Possible clinical symptoms</a:t>
            </a:r>
          </a:p>
          <a:p>
            <a:pPr marL="914400" lvl="1" indent="-457200"/>
            <a:r>
              <a:rPr lang="en-US" dirty="0"/>
              <a:t>Impact of comorbidity</a:t>
            </a:r>
          </a:p>
          <a:p>
            <a:pPr marL="914400" lvl="1" indent="-457200"/>
            <a:r>
              <a:rPr lang="en-US" dirty="0"/>
              <a:t>Treatment options</a:t>
            </a:r>
          </a:p>
          <a:p>
            <a:pPr marL="914400" lvl="1" indent="-457200"/>
            <a:r>
              <a:rPr lang="en-US" dirty="0"/>
              <a:t>Duration of illness</a:t>
            </a:r>
          </a:p>
          <a:p>
            <a:pPr marL="914400" lvl="1" indent="-457200"/>
            <a:r>
              <a:rPr lang="en-US" dirty="0"/>
              <a:t>Duration of treatment</a:t>
            </a:r>
          </a:p>
          <a:p>
            <a:pPr marL="914400" lvl="1" indent="-457200"/>
            <a:r>
              <a:rPr lang="en-US" dirty="0"/>
              <a:t>Risks of family accommodation</a:t>
            </a:r>
          </a:p>
          <a:p>
            <a:pPr marL="914400" lvl="1" indent="-457200"/>
            <a:r>
              <a:rPr lang="en-US" dirty="0"/>
              <a:t>How best to deal with family member with OCD</a:t>
            </a:r>
          </a:p>
          <a:p>
            <a:pPr marL="57150" indent="0">
              <a:buNone/>
            </a:pPr>
            <a:endParaRPr lang="en-US" dirty="0" smtClean="0"/>
          </a:p>
          <a:p>
            <a:pPr lvl="1"/>
            <a:endParaRPr lang="en-US" dirty="0"/>
          </a:p>
        </p:txBody>
      </p:sp>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Treatment</a:t>
            </a:r>
            <a:endParaRPr lang="en-US" sz="3600" b="1" spc="150" dirty="0">
              <a:ln w="11430"/>
              <a:solidFill>
                <a:srgbClr val="F8F8F8"/>
              </a:solidFill>
              <a:effectLst>
                <a:outerShdw blurRad="25400" algn="tl" rotWithShape="0">
                  <a:srgbClr val="000000">
                    <a:alpha val="43000"/>
                  </a:srgbClr>
                </a:outerShdw>
              </a:effectLst>
            </a:endParaRPr>
          </a:p>
        </p:txBody>
      </p:sp>
      <p:pic>
        <p:nvPicPr>
          <p:cNvPr id="2" name="Picture 1" descr="Screen Shot 2016-01-03 at 6.10.5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2600" y="1689100"/>
            <a:ext cx="1422400" cy="1574800"/>
          </a:xfrm>
          <a:prstGeom prst="rect">
            <a:avLst/>
          </a:prstGeom>
        </p:spPr>
      </p:pic>
      <p:sp>
        <p:nvSpPr>
          <p:cNvPr id="3" name="TextBox 2">
            <a:hlinkClick r:id="rId5"/>
          </p:cNvPr>
          <p:cNvSpPr txBox="1"/>
          <p:nvPr/>
        </p:nvSpPr>
        <p:spPr>
          <a:xfrm>
            <a:off x="6692900" y="3263900"/>
            <a:ext cx="1663700" cy="707886"/>
          </a:xfrm>
          <a:prstGeom prst="rect">
            <a:avLst/>
          </a:prstGeom>
          <a:noFill/>
        </p:spPr>
        <p:txBody>
          <a:bodyPr wrap="square" rtlCol="0">
            <a:spAutoFit/>
          </a:bodyPr>
          <a:lstStyle/>
          <a:p>
            <a:r>
              <a:rPr lang="en-US" sz="1000" dirty="0" smtClean="0">
                <a:hlinkClick r:id="rId6"/>
              </a:rPr>
              <a:t>https://www.youtube.com/watch?v=ikBeDCSFpqs&amp;feature=relmfu</a:t>
            </a:r>
            <a:endParaRPr lang="en-US" sz="1000" dirty="0"/>
          </a:p>
        </p:txBody>
      </p:sp>
    </p:spTree>
    <p:extLst>
      <p:ext uri="{BB962C8B-B14F-4D97-AF65-F5344CB8AC3E}">
        <p14:creationId xmlns:p14="http://schemas.microsoft.com/office/powerpoint/2010/main" val="2113111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Epidemiology</a:t>
            </a:r>
            <a:endParaRPr lang="tr-TR" dirty="0"/>
          </a:p>
        </p:txBody>
      </p:sp>
      <p:sp>
        <p:nvSpPr>
          <p:cNvPr id="3" name="Content Placeholder 2"/>
          <p:cNvSpPr>
            <a:spLocks noGrp="1"/>
          </p:cNvSpPr>
          <p:nvPr>
            <p:ph idx="1"/>
          </p:nvPr>
        </p:nvSpPr>
        <p:spPr>
          <a:xfrm>
            <a:off x="457200" y="1600200"/>
            <a:ext cx="8229600" cy="4927600"/>
          </a:xfrm>
        </p:spPr>
        <p:txBody>
          <a:bodyPr>
            <a:normAutofit lnSpcReduction="10000"/>
          </a:bodyPr>
          <a:lstStyle/>
          <a:p>
            <a:pPr>
              <a:lnSpc>
                <a:spcPct val="150000"/>
              </a:lnSpc>
            </a:pPr>
            <a:r>
              <a:rPr lang="tr-TR" sz="2400" dirty="0" smtClean="0"/>
              <a:t>Specific phobias</a:t>
            </a:r>
          </a:p>
          <a:p>
            <a:pPr lvl="1">
              <a:lnSpc>
                <a:spcPct val="150000"/>
              </a:lnSpc>
            </a:pPr>
            <a:r>
              <a:rPr lang="tr-TR" sz="1800" dirty="0" smtClean="0"/>
              <a:t>The most commonly diagnosed anxiety disorder in childhood &amp; adolescents</a:t>
            </a:r>
          </a:p>
          <a:p>
            <a:pPr lvl="1">
              <a:lnSpc>
                <a:spcPct val="150000"/>
              </a:lnSpc>
            </a:pPr>
            <a:r>
              <a:rPr lang="tr-TR" sz="1800" dirty="0" smtClean="0"/>
              <a:t>G &gt; B</a:t>
            </a:r>
          </a:p>
          <a:p>
            <a:pPr lvl="1">
              <a:lnSpc>
                <a:spcPct val="150000"/>
              </a:lnSpc>
            </a:pPr>
            <a:r>
              <a:rPr lang="tr-TR" sz="1800" dirty="0" smtClean="0"/>
              <a:t>Higher comobidity w/ other anxiety disorders</a:t>
            </a:r>
          </a:p>
          <a:p>
            <a:pPr>
              <a:lnSpc>
                <a:spcPct val="150000"/>
              </a:lnSpc>
            </a:pPr>
            <a:r>
              <a:rPr lang="tr-TR" sz="2400" dirty="0" smtClean="0"/>
              <a:t>Social anxiety disorder</a:t>
            </a:r>
          </a:p>
          <a:p>
            <a:pPr lvl="1">
              <a:lnSpc>
                <a:spcPct val="150000"/>
              </a:lnSpc>
            </a:pPr>
            <a:r>
              <a:rPr lang="tr-TR" sz="1800" dirty="0" smtClean="0"/>
              <a:t>Almost show 90% comobidity w/ selective mutism</a:t>
            </a:r>
          </a:p>
          <a:p>
            <a:pPr lvl="1">
              <a:lnSpc>
                <a:spcPct val="150000"/>
              </a:lnSpc>
            </a:pPr>
            <a:r>
              <a:rPr lang="tr-TR" sz="1800" dirty="0" smtClean="0"/>
              <a:t>Middle to late adolescence is the age onset</a:t>
            </a:r>
          </a:p>
          <a:p>
            <a:pPr>
              <a:lnSpc>
                <a:spcPct val="150000"/>
              </a:lnSpc>
            </a:pPr>
            <a:r>
              <a:rPr lang="tr-TR" sz="2400" dirty="0" smtClean="0"/>
              <a:t>Separation anxiety </a:t>
            </a:r>
          </a:p>
          <a:p>
            <a:pPr lvl="1">
              <a:lnSpc>
                <a:spcPct val="150000"/>
              </a:lnSpc>
            </a:pPr>
            <a:r>
              <a:rPr lang="tr-TR" sz="1800" dirty="0" smtClean="0"/>
              <a:t>Prevalance is higher in childhood than adolescence</a:t>
            </a:r>
          </a:p>
          <a:p>
            <a:pPr lvl="1">
              <a:lnSpc>
                <a:spcPct val="150000"/>
              </a:lnSpc>
            </a:pPr>
            <a:r>
              <a:rPr lang="tr-TR" sz="1800" dirty="0" smtClean="0"/>
              <a:t>May persists over time; higher comorbidity w/ depression in later life</a:t>
            </a:r>
          </a:p>
          <a:p>
            <a:pPr lvl="1">
              <a:lnSpc>
                <a:spcPct val="150000"/>
              </a:lnSpc>
            </a:pPr>
            <a:endParaRPr lang="tr-TR" sz="1600" dirty="0" smtClean="0"/>
          </a:p>
        </p:txBody>
      </p:sp>
    </p:spTree>
    <p:extLst>
      <p:ext uri="{BB962C8B-B14F-4D97-AF65-F5344CB8AC3E}">
        <p14:creationId xmlns:p14="http://schemas.microsoft.com/office/powerpoint/2010/main" val="58740363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Treatment</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00200"/>
            <a:ext cx="8229600" cy="5041900"/>
          </a:xfrm>
        </p:spPr>
        <p:txBody>
          <a:bodyPr vert="horz">
            <a:normAutofit fontScale="92500" lnSpcReduction="20000"/>
          </a:bodyPr>
          <a:lstStyle/>
          <a:p>
            <a:pPr marL="57150" indent="0">
              <a:buNone/>
            </a:pPr>
            <a:r>
              <a:rPr lang="en-US" dirty="0" err="1" smtClean="0"/>
              <a:t>Psychoeducation</a:t>
            </a:r>
            <a:r>
              <a:rPr lang="en-US" dirty="0" smtClean="0"/>
              <a:t>: CBT Manuals and Self-Help Books</a:t>
            </a:r>
          </a:p>
          <a:p>
            <a:pPr marL="514350" indent="-457200"/>
            <a:r>
              <a:rPr lang="en-US" i="1" dirty="0" smtClean="0"/>
              <a:t>Talking Back to OCD: The Program that Helps Kids and Teens Say “No Way” and Parents Say “Way to Go” </a:t>
            </a:r>
            <a:r>
              <a:rPr lang="en-US" dirty="0" smtClean="0"/>
              <a:t>by John March</a:t>
            </a:r>
          </a:p>
          <a:p>
            <a:pPr marL="514350" indent="-457200"/>
            <a:r>
              <a:rPr lang="en-US" i="1" dirty="0" smtClean="0"/>
              <a:t>Obsessive Compulsive Disorders: A Complete Guide to Getting Well and Staying Well </a:t>
            </a:r>
            <a:r>
              <a:rPr lang="en-US" dirty="0" smtClean="0"/>
              <a:t>by Fred </a:t>
            </a:r>
            <a:r>
              <a:rPr lang="en-US" dirty="0" err="1" smtClean="0"/>
              <a:t>Penzell</a:t>
            </a:r>
            <a:endParaRPr lang="en-US" dirty="0" smtClean="0"/>
          </a:p>
          <a:p>
            <a:pPr marL="514350" indent="-457200"/>
            <a:r>
              <a:rPr lang="en-US" i="1" dirty="0" smtClean="0"/>
              <a:t>Freeing Your Child from Obsessive Compulsive Disorder</a:t>
            </a:r>
            <a:r>
              <a:rPr lang="en-US" dirty="0" smtClean="0"/>
              <a:t> by Tamar </a:t>
            </a:r>
            <a:r>
              <a:rPr lang="en-US" dirty="0" err="1" smtClean="0"/>
              <a:t>Chansky</a:t>
            </a:r>
            <a:endParaRPr lang="en-US" dirty="0" smtClean="0"/>
          </a:p>
          <a:p>
            <a:pPr marL="514350" indent="-457200"/>
            <a:r>
              <a:rPr lang="en-US" i="1" dirty="0" smtClean="0"/>
              <a:t>What to Do When Your Child has Obsessive Compulsive Disorder: Strategies and Solutions </a:t>
            </a:r>
            <a:r>
              <a:rPr lang="en-US" dirty="0" smtClean="0"/>
              <a:t>by </a:t>
            </a:r>
            <a:r>
              <a:rPr lang="en-US" dirty="0" err="1" smtClean="0"/>
              <a:t>Aureen</a:t>
            </a:r>
            <a:r>
              <a:rPr lang="en-US" dirty="0" smtClean="0"/>
              <a:t> Pinto Wagner</a:t>
            </a:r>
            <a:endParaRPr lang="en-US" dirty="0"/>
          </a:p>
          <a:p>
            <a:pPr marL="457200" lvl="1" indent="0">
              <a:buNone/>
            </a:pPr>
            <a:endParaRPr lang="en-US" dirty="0" smtClean="0"/>
          </a:p>
          <a:p>
            <a:pPr lvl="1"/>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25867858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Treatment</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fontScale="85000" lnSpcReduction="10000"/>
          </a:bodyPr>
          <a:lstStyle/>
          <a:p>
            <a:r>
              <a:rPr lang="en-US" dirty="0" smtClean="0"/>
              <a:t>Medication</a:t>
            </a:r>
          </a:p>
          <a:p>
            <a:pPr lvl="1"/>
            <a:r>
              <a:rPr lang="en-US" dirty="0" smtClean="0"/>
              <a:t>Effect size ~0.46</a:t>
            </a:r>
          </a:p>
          <a:p>
            <a:pPr lvl="1"/>
            <a:r>
              <a:rPr lang="en-US" dirty="0" smtClean="0"/>
              <a:t>First line=Selective Serotonin Reuptake Inhibitors</a:t>
            </a:r>
            <a:r>
              <a:rPr lang="en-US" dirty="0"/>
              <a:t> </a:t>
            </a:r>
            <a:r>
              <a:rPr lang="en-US" dirty="0" smtClean="0"/>
              <a:t>(SSRI’s)</a:t>
            </a:r>
          </a:p>
          <a:p>
            <a:pPr lvl="2"/>
            <a:r>
              <a:rPr lang="en-US" dirty="0" smtClean="0"/>
              <a:t>*Fluoxetine, *fluvoxamine, paroxetine—age 8</a:t>
            </a:r>
          </a:p>
          <a:p>
            <a:pPr lvl="2"/>
            <a:r>
              <a:rPr lang="en-US" dirty="0" smtClean="0"/>
              <a:t>*Sertraline—age 6</a:t>
            </a:r>
          </a:p>
          <a:p>
            <a:pPr lvl="2"/>
            <a:r>
              <a:rPr lang="en-US" dirty="0" smtClean="0"/>
              <a:t>Citalopram, </a:t>
            </a:r>
            <a:r>
              <a:rPr lang="en-US" dirty="0" err="1" smtClean="0"/>
              <a:t>escitalopram</a:t>
            </a:r>
            <a:r>
              <a:rPr lang="en-US" dirty="0" smtClean="0"/>
              <a:t>– no FDA approval but clinically useful</a:t>
            </a:r>
          </a:p>
          <a:p>
            <a:pPr lvl="1"/>
            <a:r>
              <a:rPr lang="en-US" dirty="0" smtClean="0"/>
              <a:t>Tricyclic Antidepressant</a:t>
            </a:r>
          </a:p>
          <a:p>
            <a:pPr lvl="2"/>
            <a:r>
              <a:rPr lang="en-US" dirty="0" smtClean="0"/>
              <a:t>Clomipramine (&gt;age 5)</a:t>
            </a:r>
          </a:p>
          <a:p>
            <a:pPr lvl="1"/>
            <a:r>
              <a:rPr lang="en-US" dirty="0" smtClean="0"/>
              <a:t>Highest response rates with medication AND CBT</a:t>
            </a:r>
          </a:p>
          <a:p>
            <a:pPr lvl="2"/>
            <a:endParaRPr lang="en-US" sz="1700" dirty="0"/>
          </a:p>
          <a:p>
            <a:pPr marL="0" indent="0">
              <a:buNone/>
            </a:pPr>
            <a:endParaRPr lang="en-US" sz="1700" dirty="0" smtClean="0"/>
          </a:p>
          <a:p>
            <a:pPr marL="0" indent="0">
              <a:buNone/>
            </a:pPr>
            <a:r>
              <a:rPr lang="en-US" sz="1700" dirty="0" smtClean="0"/>
              <a:t>*most evidence</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91313297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Treatment</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fontScale="92500" lnSpcReduction="10000"/>
          </a:bodyPr>
          <a:lstStyle/>
          <a:p>
            <a:pPr marL="0" indent="0">
              <a:buNone/>
            </a:pPr>
            <a:r>
              <a:rPr lang="en-US" dirty="0" smtClean="0"/>
              <a:t>Non-responders or </a:t>
            </a:r>
            <a:r>
              <a:rPr lang="en-US" dirty="0"/>
              <a:t>p</a:t>
            </a:r>
            <a:r>
              <a:rPr lang="en-US" dirty="0" smtClean="0"/>
              <a:t>artial responders to </a:t>
            </a:r>
            <a:r>
              <a:rPr lang="en-US" dirty="0"/>
              <a:t>medication</a:t>
            </a:r>
            <a:r>
              <a:rPr lang="en-US" dirty="0" smtClean="0"/>
              <a:t>:</a:t>
            </a:r>
          </a:p>
          <a:p>
            <a:r>
              <a:rPr lang="en-US" dirty="0" smtClean="0"/>
              <a:t>Check </a:t>
            </a:r>
            <a:r>
              <a:rPr lang="en-US" dirty="0"/>
              <a:t>for </a:t>
            </a:r>
            <a:r>
              <a:rPr lang="en-US" dirty="0" smtClean="0"/>
              <a:t>comorbidities</a:t>
            </a:r>
          </a:p>
          <a:p>
            <a:r>
              <a:rPr lang="en-US" dirty="0" smtClean="0"/>
              <a:t>Combine </a:t>
            </a:r>
            <a:r>
              <a:rPr lang="en-US" dirty="0"/>
              <a:t>with </a:t>
            </a:r>
            <a:r>
              <a:rPr lang="en-US" dirty="0" smtClean="0"/>
              <a:t>CBT</a:t>
            </a:r>
            <a:endParaRPr lang="en-US" dirty="0"/>
          </a:p>
          <a:p>
            <a:r>
              <a:rPr lang="en-US" dirty="0" smtClean="0"/>
              <a:t>Change to another SSRI or clomipramine</a:t>
            </a:r>
          </a:p>
          <a:p>
            <a:r>
              <a:rPr lang="en-US" dirty="0" smtClean="0"/>
              <a:t>Augment with antipsychotic </a:t>
            </a:r>
          </a:p>
          <a:p>
            <a:pPr lvl="1"/>
            <a:r>
              <a:rPr lang="en-US" dirty="0" smtClean="0"/>
              <a:t>Haloperidol</a:t>
            </a:r>
          </a:p>
          <a:p>
            <a:pPr lvl="1"/>
            <a:r>
              <a:rPr lang="en-US" dirty="0" err="1" smtClean="0"/>
              <a:t>Quetiapine</a:t>
            </a:r>
            <a:endParaRPr lang="en-US" dirty="0" smtClean="0"/>
          </a:p>
          <a:p>
            <a:pPr lvl="1"/>
            <a:r>
              <a:rPr lang="en-US" dirty="0" smtClean="0"/>
              <a:t>Risperidone</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429316359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rPr>
              <a:t>OCD </a:t>
            </a:r>
            <a:r>
              <a:rPr lang="en-AU" sz="1800" b="1" spc="150" dirty="0">
                <a:ln w="11430"/>
                <a:solidFill>
                  <a:schemeClr val="bg1">
                    <a:lumMod val="75000"/>
                  </a:schemeClr>
                </a:solidFill>
              </a:rPr>
              <a:t>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Support Groups and Associations</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p:txBody>
          <a:bodyPr vert="horz"/>
          <a:lstStyle/>
          <a:p>
            <a:pPr marL="457200" lvl="1" indent="0">
              <a:buNone/>
            </a:pPr>
            <a:r>
              <a:rPr lang="en-US" dirty="0" smtClean="0">
                <a:hlinkClick r:id="rId3"/>
              </a:rPr>
              <a:t>http://www.geonius.com/ocd/organizations.html</a:t>
            </a:r>
            <a:endParaRPr lang="en-US" dirty="0"/>
          </a:p>
        </p:txBody>
      </p:sp>
      <p:pic>
        <p:nvPicPr>
          <p:cNvPr id="8"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pic>
        <p:nvPicPr>
          <p:cNvPr id="4" name="Picture 3" descr="Screen Shot 2016-01-03 at 3.26.0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9300" y="2400300"/>
            <a:ext cx="2159000" cy="1549400"/>
          </a:xfrm>
          <a:prstGeom prst="rect">
            <a:avLst/>
          </a:prstGeom>
        </p:spPr>
      </p:pic>
    </p:spTree>
    <p:extLst>
      <p:ext uri="{BB962C8B-B14F-4D97-AF65-F5344CB8AC3E}">
        <p14:creationId xmlns:p14="http://schemas.microsoft.com/office/powerpoint/2010/main" val="4108086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Epidemiology</a:t>
            </a:r>
          </a:p>
        </p:txBody>
      </p:sp>
      <p:sp>
        <p:nvSpPr>
          <p:cNvPr id="3" name="Content Placeholder 2"/>
          <p:cNvSpPr>
            <a:spLocks noGrp="1"/>
          </p:cNvSpPr>
          <p:nvPr>
            <p:ph idx="1"/>
          </p:nvPr>
        </p:nvSpPr>
        <p:spPr/>
        <p:txBody>
          <a:bodyPr>
            <a:normAutofit lnSpcReduction="10000"/>
          </a:bodyPr>
          <a:lstStyle/>
          <a:p>
            <a:r>
              <a:rPr lang="tr-TR" dirty="0" smtClean="0"/>
              <a:t>School refusal</a:t>
            </a:r>
          </a:p>
          <a:p>
            <a:pPr lvl="1"/>
            <a:r>
              <a:rPr lang="tr-TR" dirty="0" smtClean="0"/>
              <a:t>Mostly seen during major life transitions</a:t>
            </a:r>
          </a:p>
          <a:p>
            <a:pPr lvl="1"/>
            <a:r>
              <a:rPr lang="tr-TR" dirty="0" smtClean="0"/>
              <a:t>Treatment &amp; prognosis are good for chidren under the age of 10</a:t>
            </a:r>
          </a:p>
          <a:p>
            <a:r>
              <a:rPr lang="tr-TR" dirty="0" smtClean="0"/>
              <a:t>GAD</a:t>
            </a:r>
          </a:p>
          <a:p>
            <a:pPr lvl="1"/>
            <a:r>
              <a:rPr lang="tr-TR" dirty="0" smtClean="0"/>
              <a:t>The most common anxiety disorder among adolescents</a:t>
            </a:r>
          </a:p>
          <a:p>
            <a:pPr lvl="1"/>
            <a:r>
              <a:rPr lang="tr-TR" dirty="0" smtClean="0"/>
              <a:t>The median age for onset is 10</a:t>
            </a:r>
          </a:p>
          <a:p>
            <a:pPr lvl="1"/>
            <a:r>
              <a:rPr lang="tr-TR" smtClean="0"/>
              <a:t># &amp; intensity of the symptoms increases by age</a:t>
            </a:r>
          </a:p>
          <a:p>
            <a:pPr lvl="1"/>
            <a:endParaRPr lang="tr-TR" dirty="0"/>
          </a:p>
        </p:txBody>
      </p:sp>
    </p:spTree>
    <p:extLst>
      <p:ext uri="{BB962C8B-B14F-4D97-AF65-F5344CB8AC3E}">
        <p14:creationId xmlns:p14="http://schemas.microsoft.com/office/powerpoint/2010/main" val="3970878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Epidemiology</a:t>
            </a:r>
          </a:p>
        </p:txBody>
      </p:sp>
      <p:sp>
        <p:nvSpPr>
          <p:cNvPr id="3" name="Content Placeholder 2"/>
          <p:cNvSpPr>
            <a:spLocks noGrp="1"/>
          </p:cNvSpPr>
          <p:nvPr>
            <p:ph idx="1"/>
          </p:nvPr>
        </p:nvSpPr>
        <p:spPr/>
        <p:txBody>
          <a:bodyPr/>
          <a:lstStyle/>
          <a:p>
            <a:r>
              <a:rPr lang="tr-TR" dirty="0" smtClean="0"/>
              <a:t>Panic disorder</a:t>
            </a:r>
          </a:p>
          <a:p>
            <a:pPr lvl="1"/>
            <a:r>
              <a:rPr lang="tr-TR" dirty="0" smtClean="0"/>
              <a:t>Cognitive sysmtoms may not be seen in children</a:t>
            </a:r>
          </a:p>
          <a:p>
            <a:pPr lvl="1"/>
            <a:r>
              <a:rPr lang="tr-TR" dirty="0" smtClean="0"/>
              <a:t>Uncued may be cued!</a:t>
            </a:r>
          </a:p>
          <a:p>
            <a:pPr lvl="1"/>
            <a:r>
              <a:rPr lang="tr-TR" dirty="0" smtClean="0"/>
              <a:t>%16 report panic ataccks btw ages of 12 – 17</a:t>
            </a:r>
          </a:p>
          <a:p>
            <a:pPr lvl="1"/>
            <a:r>
              <a:rPr lang="tr-TR" dirty="0" smtClean="0"/>
              <a:t>Panic attacks F=M, panic disorder F&gt;M</a:t>
            </a:r>
          </a:p>
        </p:txBody>
      </p:sp>
    </p:spTree>
    <p:extLst>
      <p:ext uri="{BB962C8B-B14F-4D97-AF65-F5344CB8AC3E}">
        <p14:creationId xmlns:p14="http://schemas.microsoft.com/office/powerpoint/2010/main" val="2034587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Anxiety Disorders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Comorbidity</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fontScale="92500" lnSpcReduction="10000"/>
          </a:bodyPr>
          <a:lstStyle/>
          <a:p>
            <a:r>
              <a:rPr lang="en-US" dirty="0" smtClean="0"/>
              <a:t>Much overlap between the various anxiety disorders</a:t>
            </a:r>
          </a:p>
          <a:p>
            <a:r>
              <a:rPr lang="en-US" dirty="0" smtClean="0"/>
              <a:t>Overlap between anxiety and depression</a:t>
            </a:r>
          </a:p>
          <a:p>
            <a:r>
              <a:rPr lang="en-US" dirty="0" smtClean="0"/>
              <a:t>80-90% have more than one disorder</a:t>
            </a:r>
          </a:p>
          <a:p>
            <a:r>
              <a:rPr lang="en-US" dirty="0" smtClean="0"/>
              <a:t>75% have more than one anxiety disorder</a:t>
            </a:r>
          </a:p>
          <a:p>
            <a:r>
              <a:rPr lang="en-US" dirty="0" smtClean="0"/>
              <a:t>10-30% have additional mood disorder</a:t>
            </a:r>
          </a:p>
          <a:p>
            <a:r>
              <a:rPr lang="en-US" dirty="0" smtClean="0"/>
              <a:t>25% of the younger children have an additional behavioral disorder</a:t>
            </a:r>
          </a:p>
          <a:p>
            <a:r>
              <a:rPr lang="en-US" dirty="0" smtClean="0"/>
              <a:t>Overlap with alcohol abuse appears later</a:t>
            </a:r>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270014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Anxiety Disorders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Epidemiology: Prevalence</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r>
              <a:rPr lang="en-US" dirty="0" smtClean="0"/>
              <a:t>Variable across countries and studies</a:t>
            </a:r>
          </a:p>
          <a:p>
            <a:r>
              <a:rPr lang="en-US" dirty="0" smtClean="0"/>
              <a:t>~5% in Western populations</a:t>
            </a:r>
          </a:p>
          <a:p>
            <a:r>
              <a:rPr lang="en-US" dirty="0" smtClean="0"/>
              <a:t>Prevalence:</a:t>
            </a:r>
          </a:p>
          <a:p>
            <a:pPr lvl="1"/>
            <a:r>
              <a:rPr lang="en-US" dirty="0" smtClean="0"/>
              <a:t>Highest rates for specific phobias</a:t>
            </a:r>
          </a:p>
          <a:p>
            <a:pPr lvl="1"/>
            <a:r>
              <a:rPr lang="en-US" dirty="0" smtClean="0"/>
              <a:t>Moderate for separation anxiety, generalized anxiety, social phobia</a:t>
            </a:r>
          </a:p>
          <a:p>
            <a:pPr lvl="1"/>
            <a:r>
              <a:rPr lang="en-US" dirty="0" smtClean="0"/>
              <a:t>Lower for obsessive compulsive disorder</a:t>
            </a:r>
          </a:p>
          <a:p>
            <a:pPr lvl="1"/>
            <a:r>
              <a:rPr lang="en-US" dirty="0" smtClean="0"/>
              <a:t>Lowest for post traumatic </a:t>
            </a:r>
            <a:r>
              <a:rPr lang="en-US" dirty="0"/>
              <a:t>stress disorder</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406689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Anxiety Disorders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Epidemiology: Gender distribution</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r>
              <a:rPr lang="en-US" dirty="0" smtClean="0"/>
              <a:t>General Population: </a:t>
            </a:r>
          </a:p>
          <a:p>
            <a:pPr lvl="1"/>
            <a:r>
              <a:rPr lang="en-US" dirty="0" smtClean="0"/>
              <a:t>females&gt;males</a:t>
            </a:r>
          </a:p>
          <a:p>
            <a:pPr lvl="1"/>
            <a:r>
              <a:rPr lang="en-US" dirty="0" smtClean="0"/>
              <a:t>As much as 1.5-2 x F&gt;M</a:t>
            </a:r>
          </a:p>
          <a:p>
            <a:r>
              <a:rPr lang="en-US" dirty="0" smtClean="0"/>
              <a:t>Difference appears as young as 5 years of age</a:t>
            </a:r>
          </a:p>
          <a:p>
            <a:r>
              <a:rPr lang="en-US" dirty="0" smtClean="0"/>
              <a:t>In treatment seeking populations in Western societies M=F</a:t>
            </a:r>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706006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Anxiety Disorders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Age of Onset</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00200"/>
            <a:ext cx="8229600" cy="5257800"/>
          </a:xfrm>
        </p:spPr>
        <p:txBody>
          <a:bodyPr vert="horz">
            <a:normAutofit fontScale="92500" lnSpcReduction="10000"/>
          </a:bodyPr>
          <a:lstStyle/>
          <a:p>
            <a:r>
              <a:rPr lang="en-US" dirty="0" smtClean="0"/>
              <a:t>Some of the earliest disorders to appear</a:t>
            </a:r>
          </a:p>
          <a:p>
            <a:r>
              <a:rPr lang="en-US" dirty="0" smtClean="0"/>
              <a:t>Begin by mid childhood to mid adolescence</a:t>
            </a:r>
          </a:p>
          <a:p>
            <a:r>
              <a:rPr lang="en-US" dirty="0" smtClean="0"/>
              <a:t>Association with temperamental inhibition and fearfulness</a:t>
            </a:r>
          </a:p>
          <a:p>
            <a:r>
              <a:rPr lang="en-US" dirty="0" smtClean="0"/>
              <a:t>Average ages of onset:</a:t>
            </a:r>
          </a:p>
          <a:p>
            <a:pPr lvl="1"/>
            <a:r>
              <a:rPr lang="en-US" dirty="0" smtClean="0"/>
              <a:t>Animal phobias ~ 6-7 </a:t>
            </a:r>
            <a:r>
              <a:rPr lang="en-US" dirty="0" err="1" smtClean="0"/>
              <a:t>yrs</a:t>
            </a:r>
            <a:endParaRPr lang="en-US" dirty="0" smtClean="0"/>
          </a:p>
          <a:p>
            <a:pPr lvl="1"/>
            <a:r>
              <a:rPr lang="en-US" dirty="0" smtClean="0"/>
              <a:t>Separation anxiety d</a:t>
            </a:r>
            <a:r>
              <a:rPr lang="en-US" dirty="0"/>
              <a:t> </a:t>
            </a:r>
            <a:r>
              <a:rPr lang="en-US" dirty="0" smtClean="0"/>
              <a:t> ~7-8 </a:t>
            </a:r>
            <a:r>
              <a:rPr lang="en-US" dirty="0" err="1" smtClean="0"/>
              <a:t>yrs</a:t>
            </a:r>
            <a:endParaRPr lang="en-US" dirty="0" smtClean="0"/>
          </a:p>
          <a:p>
            <a:pPr lvl="1"/>
            <a:r>
              <a:rPr lang="en-US" dirty="0" smtClean="0"/>
              <a:t>GAD ~ 10-12 </a:t>
            </a:r>
            <a:r>
              <a:rPr lang="en-US" dirty="0" err="1" smtClean="0"/>
              <a:t>yrs</a:t>
            </a:r>
            <a:endParaRPr lang="en-US" dirty="0" smtClean="0"/>
          </a:p>
          <a:p>
            <a:pPr lvl="1"/>
            <a:r>
              <a:rPr lang="en-US" dirty="0" smtClean="0"/>
              <a:t>Social anxiety d ~ 11-13 </a:t>
            </a:r>
            <a:r>
              <a:rPr lang="en-US" dirty="0" err="1" smtClean="0"/>
              <a:t>yrs</a:t>
            </a:r>
            <a:endParaRPr lang="en-US" dirty="0" smtClean="0"/>
          </a:p>
          <a:p>
            <a:pPr lvl="1"/>
            <a:r>
              <a:rPr lang="en-US" dirty="0" smtClean="0"/>
              <a:t>OCD ~13-15 </a:t>
            </a:r>
            <a:r>
              <a:rPr lang="en-US" dirty="0" err="1" smtClean="0"/>
              <a:t>yrs</a:t>
            </a:r>
            <a:endParaRPr lang="en-US" dirty="0" smtClean="0"/>
          </a:p>
          <a:p>
            <a:pPr lvl="1"/>
            <a:r>
              <a:rPr lang="en-US" dirty="0" smtClean="0"/>
              <a:t>Panic </a:t>
            </a:r>
            <a:r>
              <a:rPr lang="en-US" dirty="0"/>
              <a:t>d</a:t>
            </a:r>
            <a:r>
              <a:rPr lang="en-US" dirty="0" smtClean="0"/>
              <a:t> ~ 22-24 </a:t>
            </a:r>
            <a:r>
              <a:rPr lang="en-US" dirty="0" err="1" smtClean="0"/>
              <a:t>yrs</a:t>
            </a:r>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786243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Basics</a:t>
            </a:r>
          </a:p>
        </p:txBody>
      </p:sp>
      <p:sp>
        <p:nvSpPr>
          <p:cNvPr id="3" name="Content Placeholder 2"/>
          <p:cNvSpPr>
            <a:spLocks noGrp="1"/>
          </p:cNvSpPr>
          <p:nvPr>
            <p:ph idx="1"/>
          </p:nvPr>
        </p:nvSpPr>
        <p:spPr/>
        <p:txBody>
          <a:bodyPr/>
          <a:lstStyle/>
          <a:p>
            <a:r>
              <a:rPr lang="tr-TR" dirty="0" smtClean="0"/>
              <a:t>Problems w/ categorization</a:t>
            </a:r>
          </a:p>
          <a:p>
            <a:pPr lvl="1"/>
            <a:r>
              <a:rPr lang="tr-TR" dirty="0" smtClean="0"/>
              <a:t>Problems w/ clear distinction of disorders</a:t>
            </a:r>
          </a:p>
          <a:p>
            <a:pPr lvl="1"/>
            <a:r>
              <a:rPr lang="tr-TR" dirty="0" smtClean="0"/>
              <a:t>High comorbidity</a:t>
            </a:r>
          </a:p>
          <a:p>
            <a:pPr lvl="1"/>
            <a:r>
              <a:rPr lang="tr-TR" dirty="0" smtClean="0"/>
              <a:t>Separate disorders may be manifestation of one or more general dispositions toward the development of internalizing difficulties</a:t>
            </a:r>
          </a:p>
          <a:p>
            <a:pPr lvl="2"/>
            <a:r>
              <a:rPr lang="tr-TR" dirty="0" smtClean="0"/>
              <a:t>Cultural differences</a:t>
            </a:r>
          </a:p>
          <a:p>
            <a:pPr lvl="1"/>
            <a:endParaRPr lang="tr-TR" dirty="0"/>
          </a:p>
        </p:txBody>
      </p:sp>
    </p:spTree>
    <p:extLst>
      <p:ext uri="{BB962C8B-B14F-4D97-AF65-F5344CB8AC3E}">
        <p14:creationId xmlns:p14="http://schemas.microsoft.com/office/powerpoint/2010/main" val="3704111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rPr>
              <a:t>Anxiety Disorders </a:t>
            </a:r>
            <a:r>
              <a:rPr lang="en-AU" sz="1800" b="1" spc="150" dirty="0">
                <a:ln w="11430"/>
                <a:solidFill>
                  <a:schemeClr val="bg1">
                    <a:lumMod val="75000"/>
                  </a:schemeClr>
                </a:solidFill>
              </a:rPr>
              <a:t>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Course</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p:txBody>
          <a:bodyPr vert="horz">
            <a:normAutofit fontScale="92500" lnSpcReduction="20000"/>
          </a:bodyPr>
          <a:lstStyle/>
          <a:p>
            <a:pPr marL="514350" indent="-457200"/>
            <a:r>
              <a:rPr lang="en-US" dirty="0" smtClean="0"/>
              <a:t>Among the most stable</a:t>
            </a:r>
          </a:p>
          <a:p>
            <a:pPr marL="514350" indent="-457200"/>
            <a:r>
              <a:rPr lang="en-US" dirty="0" smtClean="0"/>
              <a:t>Little spontaneous remission</a:t>
            </a:r>
          </a:p>
          <a:p>
            <a:pPr marL="514350" indent="-457200"/>
            <a:r>
              <a:rPr lang="en-US" dirty="0" smtClean="0"/>
              <a:t>Increased risk in adolescence: </a:t>
            </a:r>
            <a:endParaRPr lang="en-US" dirty="0"/>
          </a:p>
          <a:p>
            <a:pPr marL="914400" lvl="1" indent="-457200"/>
            <a:r>
              <a:rPr lang="en-US" dirty="0" smtClean="0"/>
              <a:t>Anxiety and mood disorders</a:t>
            </a:r>
          </a:p>
          <a:p>
            <a:pPr marL="514350" indent="-457200"/>
            <a:r>
              <a:rPr lang="en-US" dirty="0" smtClean="0"/>
              <a:t>Increased risk in adulthood:</a:t>
            </a:r>
          </a:p>
          <a:p>
            <a:pPr marL="914400" lvl="1" indent="-457200"/>
            <a:r>
              <a:rPr lang="en-US" dirty="0" smtClean="0"/>
              <a:t>Anxiety and </a:t>
            </a:r>
            <a:r>
              <a:rPr lang="en-US" sz="2600" dirty="0" smtClean="0"/>
              <a:t>mood </a:t>
            </a:r>
            <a:r>
              <a:rPr lang="en-US" dirty="0" smtClean="0"/>
              <a:t>disorders</a:t>
            </a:r>
          </a:p>
          <a:p>
            <a:pPr marL="914400" lvl="1" indent="-457200"/>
            <a:r>
              <a:rPr lang="en-US" dirty="0" smtClean="0"/>
              <a:t>Substance use</a:t>
            </a:r>
          </a:p>
          <a:p>
            <a:pPr marL="914400" lvl="1" indent="-457200"/>
            <a:r>
              <a:rPr lang="en-US" dirty="0" smtClean="0"/>
              <a:t>Suicide</a:t>
            </a:r>
            <a:endParaRPr lang="en-US" dirty="0"/>
          </a:p>
          <a:p>
            <a:pPr marL="514350" indent="-457200"/>
            <a:r>
              <a:rPr lang="en-US" dirty="0" smtClean="0"/>
              <a:t>No association with family size, parental marital status, educational attainment, intelligence</a:t>
            </a:r>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4274739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rPr>
              <a:t>Anxiety Disorders </a:t>
            </a:r>
            <a:r>
              <a:rPr lang="en-AU" sz="1800" b="1" spc="150" dirty="0">
                <a:ln w="11430"/>
                <a:solidFill>
                  <a:schemeClr val="bg1">
                    <a:lumMod val="75000"/>
                  </a:schemeClr>
                </a:solidFill>
              </a:rPr>
              <a:t>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Assessment: General</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a:xfrm>
            <a:off x="457200" y="1600200"/>
            <a:ext cx="8229600" cy="5257800"/>
          </a:xfrm>
        </p:spPr>
        <p:txBody>
          <a:bodyPr vert="horz">
            <a:normAutofit/>
          </a:bodyPr>
          <a:lstStyle/>
          <a:p>
            <a:pPr marL="514350" indent="-457200"/>
            <a:r>
              <a:rPr lang="en-US" dirty="0" smtClean="0"/>
              <a:t>3 Parts: Questionnaires, diagnostic interview, behavioral observation</a:t>
            </a:r>
          </a:p>
          <a:p>
            <a:pPr marL="514350" indent="-457200"/>
            <a:r>
              <a:rPr lang="en-US" dirty="0" smtClean="0"/>
              <a:t>Use clinical judgment to combine information from various sources</a:t>
            </a:r>
          </a:p>
          <a:p>
            <a:pPr marL="914400" lvl="1" indent="-457200"/>
            <a:r>
              <a:rPr lang="en-US" dirty="0" smtClean="0"/>
              <a:t>Separate interview with children &gt; 8yrs old</a:t>
            </a:r>
          </a:p>
          <a:p>
            <a:pPr marL="914400" lvl="1" indent="-457200"/>
            <a:r>
              <a:rPr lang="en-US" dirty="0" smtClean="0"/>
              <a:t>Anxious kids “fake good”</a:t>
            </a:r>
          </a:p>
          <a:p>
            <a:pPr marL="914400" lvl="1" indent="-457200"/>
            <a:r>
              <a:rPr lang="en-US" dirty="0" smtClean="0"/>
              <a:t>Anxious parents may exaggerate symptoms</a:t>
            </a:r>
          </a:p>
          <a:p>
            <a:pPr marL="514350" indent="-457200"/>
            <a:r>
              <a:rPr lang="en-US" dirty="0" smtClean="0"/>
              <a:t>Identify motivation behind behaviors</a:t>
            </a:r>
          </a:p>
          <a:p>
            <a:pPr marL="514350" indent="-457200"/>
            <a:r>
              <a:rPr lang="en-US" dirty="0" smtClean="0"/>
              <a:t>Determine primary disorder and treat first</a:t>
            </a:r>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854597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rPr>
              <a:t>Anxiety Disorders </a:t>
            </a:r>
            <a:r>
              <a:rPr lang="en-AU" sz="1800" b="1" spc="150" dirty="0">
                <a:ln w="11430"/>
                <a:solidFill>
                  <a:schemeClr val="bg1">
                    <a:lumMod val="75000"/>
                  </a:schemeClr>
                </a:solidFill>
              </a:rPr>
              <a:t>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Assessment: Questionnaires</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a:xfrm>
            <a:off x="457200" y="1600200"/>
            <a:ext cx="8229600" cy="5257800"/>
          </a:xfrm>
        </p:spPr>
        <p:txBody>
          <a:bodyPr vert="horz">
            <a:normAutofit fontScale="70000" lnSpcReduction="20000"/>
          </a:bodyPr>
          <a:lstStyle/>
          <a:p>
            <a:pPr marL="514350" indent="-457200"/>
            <a:r>
              <a:rPr lang="en-US" dirty="0" smtClean="0">
                <a:hlinkClick r:id="rId3"/>
              </a:rPr>
              <a:t>Spence Children's Anxiety Scale (SCAS)</a:t>
            </a:r>
            <a:endParaRPr lang="en-US" dirty="0" smtClean="0"/>
          </a:p>
          <a:p>
            <a:pPr marL="514350" indent="-457200"/>
            <a:r>
              <a:rPr lang="en-US" dirty="0" smtClean="0">
                <a:hlinkClick r:id="rId4"/>
              </a:rPr>
              <a:t>Screen for Child Anxiety Related Disorders (SCARED)</a:t>
            </a:r>
            <a:endParaRPr lang="en-US" dirty="0" smtClean="0"/>
          </a:p>
          <a:p>
            <a:pPr marL="514350" indent="-457200"/>
            <a:r>
              <a:rPr lang="en-US" dirty="0" smtClean="0">
                <a:hlinkClick r:id="rId5"/>
              </a:rPr>
              <a:t>Multidimensional Anxiety Scale for Children (MASC 2)</a:t>
            </a:r>
            <a:endParaRPr lang="en-US" dirty="0" smtClean="0"/>
          </a:p>
          <a:p>
            <a:pPr marL="514350" indent="-457200"/>
            <a:r>
              <a:rPr lang="en-US" dirty="0" smtClean="0">
                <a:hlinkClick r:id="rId6"/>
              </a:rPr>
              <a:t>Preschool Anxiety Scale Revised (PASR)</a:t>
            </a:r>
            <a:endParaRPr lang="en-US" dirty="0" smtClean="0"/>
          </a:p>
          <a:p>
            <a:pPr marL="514350" indent="-457200"/>
            <a:r>
              <a:rPr lang="en-US" dirty="0" smtClean="0"/>
              <a:t>Revised Children’s Manifest Anxiety Scale (RCMAS)</a:t>
            </a:r>
          </a:p>
          <a:p>
            <a:pPr marL="514350" indent="-457200"/>
            <a:r>
              <a:rPr lang="en-US" dirty="0" smtClean="0"/>
              <a:t>State Trait Anxiety Inventory for Children (STAIC)</a:t>
            </a:r>
          </a:p>
          <a:p>
            <a:pPr marL="514350" indent="-457200"/>
            <a:r>
              <a:rPr lang="en-US" dirty="0" smtClean="0"/>
              <a:t>Beck Anxiety Inventory for Youth</a:t>
            </a:r>
          </a:p>
          <a:p>
            <a:pPr marL="514350" indent="-457200"/>
            <a:r>
              <a:rPr lang="en-US" dirty="0" smtClean="0"/>
              <a:t>Children’s Moods, Fears and Worries</a:t>
            </a:r>
          </a:p>
          <a:p>
            <a:pPr marL="514350" indent="-457200"/>
            <a:r>
              <a:rPr lang="en-US" dirty="0" smtClean="0">
                <a:hlinkClick r:id="rId7"/>
              </a:rPr>
              <a:t>Fear Survey Schedule for Children Revised (FSSC-R)</a:t>
            </a:r>
            <a:endParaRPr lang="en-US" dirty="0" smtClean="0"/>
          </a:p>
          <a:p>
            <a:pPr marL="514350" indent="-457200"/>
            <a:r>
              <a:rPr lang="en-US" dirty="0" smtClean="0"/>
              <a:t>Social Phobia and Anxiety Inventory for Children (SPAIC)</a:t>
            </a:r>
          </a:p>
          <a:p>
            <a:pPr marL="514350" indent="-457200"/>
            <a:r>
              <a:rPr lang="en-US" dirty="0" smtClean="0"/>
              <a:t>Social Anxiety Scale for Children-Revised (SASC-R)</a:t>
            </a:r>
          </a:p>
          <a:p>
            <a:pPr marL="514350" indent="-457200"/>
            <a:r>
              <a:rPr lang="en-US" dirty="0" smtClean="0"/>
              <a:t>Children’s Anxiety Sensitivity Index (CASI)</a:t>
            </a:r>
          </a:p>
          <a:p>
            <a:pPr marL="514350" indent="-457200"/>
            <a:r>
              <a:rPr lang="en-US" dirty="0" smtClean="0"/>
              <a:t>Children’s Automatic Thoughts Scale (CATS)</a:t>
            </a:r>
          </a:p>
          <a:p>
            <a:pPr marL="514350" indent="-457200"/>
            <a:r>
              <a:rPr lang="en-US" dirty="0" smtClean="0"/>
              <a:t>School Anxiety Scale-Teacher Report (SAS-TR)</a:t>
            </a:r>
          </a:p>
          <a:p>
            <a:pPr marL="514350" indent="-457200"/>
            <a:r>
              <a:rPr lang="en-US" dirty="0" smtClean="0"/>
              <a:t>Children’s Anxiety Life Interference Scale (CALIS)</a:t>
            </a:r>
          </a:p>
          <a:p>
            <a:pPr marL="514350" indent="-457200"/>
            <a:endParaRPr lang="en-US" dirty="0" smtClean="0"/>
          </a:p>
        </p:txBody>
      </p:sp>
      <p:pic>
        <p:nvPicPr>
          <p:cNvPr id="8" name="Picture 3"/>
          <p:cNvPicPr>
            <a:picLocks noChangeAspect="1" noChangeArrowheads="1"/>
          </p:cNvPicPr>
          <p:nvPr/>
        </p:nvPicPr>
        <p:blipFill>
          <a:blip r:embed="rId8"/>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705531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rPr>
              <a:t>Anxiety Disorders </a:t>
            </a:r>
            <a:r>
              <a:rPr lang="en-AU" sz="1800" b="1" spc="150" dirty="0">
                <a:ln w="11430"/>
                <a:solidFill>
                  <a:schemeClr val="bg1">
                    <a:lumMod val="75000"/>
                  </a:schemeClr>
                </a:solidFill>
              </a:rPr>
              <a:t>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Assessment: Diagnostic Interview</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a:xfrm>
            <a:off x="457200" y="1600200"/>
            <a:ext cx="8229600" cy="5257800"/>
          </a:xfrm>
        </p:spPr>
        <p:txBody>
          <a:bodyPr vert="horz">
            <a:normAutofit/>
          </a:bodyPr>
          <a:lstStyle/>
          <a:p>
            <a:pPr marL="914400" lvl="1" indent="-457200"/>
            <a:r>
              <a:rPr lang="en-US" dirty="0" smtClean="0"/>
              <a:t>Kiddie Schedule for Affective Disorders and Schizophrenia (K-SADS) </a:t>
            </a:r>
            <a:r>
              <a:rPr lang="en-US" sz="2400" dirty="0" smtClean="0">
                <a:hlinkClick r:id="rId3"/>
              </a:rPr>
              <a:t>http://www.psychiatry.pitt.edu/node/8233</a:t>
            </a:r>
            <a:endParaRPr lang="en-US" sz="2400" dirty="0" smtClean="0"/>
          </a:p>
          <a:p>
            <a:pPr marL="914400" lvl="1" indent="-457200"/>
            <a:r>
              <a:rPr lang="en-US" dirty="0" smtClean="0"/>
              <a:t>Developmental and Wellbeing Assessment (DAWBA)</a:t>
            </a:r>
          </a:p>
          <a:p>
            <a:pPr marL="857250" lvl="2" indent="0">
              <a:buNone/>
            </a:pPr>
            <a:r>
              <a:rPr lang="en-US" dirty="0" smtClean="0">
                <a:hlinkClick r:id="rId4"/>
              </a:rPr>
              <a:t>http://www.dawba.com</a:t>
            </a:r>
            <a:endParaRPr lang="en-US" dirty="0" smtClean="0"/>
          </a:p>
          <a:p>
            <a:pPr marL="914400" lvl="1" indent="-457200"/>
            <a:r>
              <a:rPr lang="en-US" dirty="0" smtClean="0"/>
              <a:t>Diagnostic Interview Schedule for Children (DISC)</a:t>
            </a:r>
          </a:p>
          <a:p>
            <a:pPr marL="914400" lvl="1" indent="-457200"/>
            <a:r>
              <a:rPr lang="en-US" dirty="0" smtClean="0"/>
              <a:t>Anxiety Disorders Interview Schedule for Children (ADIS-C)</a:t>
            </a:r>
          </a:p>
          <a:p>
            <a:pPr marL="914400" lvl="1" indent="-457200"/>
            <a:r>
              <a:rPr lang="en-US" dirty="0" smtClean="0"/>
              <a:t>Preschool Age Psychiatric Assessment (PAPA)</a:t>
            </a:r>
          </a:p>
        </p:txBody>
      </p:sp>
      <p:pic>
        <p:nvPicPr>
          <p:cNvPr id="8" name="Picture 3"/>
          <p:cNvPicPr>
            <a:picLocks noChangeAspect="1" noChangeArrowheads="1"/>
          </p:cNvPicPr>
          <p:nvPr/>
        </p:nvPicPr>
        <p:blipFill>
          <a:blip r:embed="rId5"/>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1848616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rPr>
              <a:t>Anxiety Disorders </a:t>
            </a:r>
            <a:r>
              <a:rPr lang="en-AU" sz="1800" b="1" spc="150" dirty="0">
                <a:ln w="11430"/>
                <a:solidFill>
                  <a:schemeClr val="bg1">
                    <a:lumMod val="75000"/>
                  </a:schemeClr>
                </a:solidFill>
              </a:rPr>
              <a:t>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Risk and Maintaining Factors</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p:txBody>
          <a:bodyPr vert="horz">
            <a:normAutofit/>
          </a:bodyPr>
          <a:lstStyle/>
          <a:p>
            <a:pPr marL="57150" indent="0">
              <a:buNone/>
            </a:pPr>
            <a:r>
              <a:rPr lang="en-US" dirty="0" smtClean="0"/>
              <a:t>Family transmission:</a:t>
            </a:r>
          </a:p>
          <a:p>
            <a:pPr marL="514350" indent="-457200"/>
            <a:r>
              <a:rPr lang="en-US" dirty="0" smtClean="0"/>
              <a:t>Anxiety and inhibited temperament runs in families</a:t>
            </a:r>
          </a:p>
          <a:p>
            <a:pPr marL="514350" indent="-457200"/>
            <a:r>
              <a:rPr lang="en-US" dirty="0" smtClean="0"/>
              <a:t>1</a:t>
            </a:r>
            <a:r>
              <a:rPr lang="en-US" baseline="30000" dirty="0" smtClean="0"/>
              <a:t>st</a:t>
            </a:r>
            <a:r>
              <a:rPr lang="en-US" dirty="0" smtClean="0"/>
              <a:t> degree relatives at risk for anxiety and mood disorders</a:t>
            </a:r>
          </a:p>
          <a:p>
            <a:pPr marL="514350" indent="-457200"/>
            <a:r>
              <a:rPr lang="en-US" dirty="0" smtClean="0"/>
              <a:t>Transmission of specific disorders have some specificity</a:t>
            </a:r>
          </a:p>
          <a:p>
            <a:pPr marL="514350" indent="-457200"/>
            <a:r>
              <a:rPr lang="en-US" dirty="0"/>
              <a:t>Genetic and environmental influences</a:t>
            </a:r>
          </a:p>
          <a:p>
            <a:pPr marL="514350" indent="-457200"/>
            <a:endParaRPr lang="en-US" dirty="0" smtClean="0"/>
          </a:p>
          <a:p>
            <a:pPr marL="57150" indent="0">
              <a:buNone/>
            </a:pPr>
            <a:endParaRPr lang="en-US" dirty="0" smtClean="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672668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rPr>
              <a:t>Anxiety Disorders </a:t>
            </a:r>
            <a:r>
              <a:rPr lang="en-AU" sz="1800" b="1" spc="150" dirty="0">
                <a:ln w="11430"/>
                <a:solidFill>
                  <a:schemeClr val="bg1">
                    <a:lumMod val="75000"/>
                  </a:schemeClr>
                </a:solidFill>
              </a:rPr>
              <a:t>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Risk and Maintaining Factors</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p:txBody>
          <a:bodyPr vert="horz">
            <a:normAutofit/>
          </a:bodyPr>
          <a:lstStyle/>
          <a:p>
            <a:pPr marL="57150" indent="0">
              <a:buNone/>
            </a:pPr>
            <a:r>
              <a:rPr lang="en-US" dirty="0" smtClean="0"/>
              <a:t>Genetic Factors:</a:t>
            </a:r>
          </a:p>
          <a:p>
            <a:pPr marL="514350" indent="-457200"/>
            <a:r>
              <a:rPr lang="en-US" dirty="0" smtClean="0"/>
              <a:t>~40% variance mediated by genetics</a:t>
            </a:r>
          </a:p>
          <a:p>
            <a:pPr marL="514350" indent="-457200"/>
            <a:r>
              <a:rPr lang="en-US" dirty="0" smtClean="0"/>
              <a:t>Twin studies show 30-40% variance by heritability</a:t>
            </a:r>
          </a:p>
          <a:p>
            <a:pPr marL="514350" indent="-457200"/>
            <a:r>
              <a:rPr lang="en-US" dirty="0" smtClean="0"/>
              <a:t>Especially high with general neuroticism</a:t>
            </a:r>
          </a:p>
          <a:p>
            <a:pPr marL="514350" indent="-457200"/>
            <a:r>
              <a:rPr lang="en-US" dirty="0" smtClean="0"/>
              <a:t>Most studied is 5HTTLPR gene</a:t>
            </a:r>
          </a:p>
          <a:p>
            <a:pPr marL="514350" indent="-457200"/>
            <a:r>
              <a:rPr lang="en-US" dirty="0" smtClean="0"/>
              <a:t>2 short alleles on 5HTT gene increase environmental responsiveness</a:t>
            </a:r>
            <a:endParaRPr lang="en-US" dirty="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502549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rPr>
              <a:t>Anxiety Disorders </a:t>
            </a:r>
            <a:r>
              <a:rPr lang="en-AU" sz="1800" b="1" spc="150" dirty="0">
                <a:ln w="11430"/>
                <a:solidFill>
                  <a:schemeClr val="bg1">
                    <a:lumMod val="75000"/>
                  </a:schemeClr>
                </a:solidFill>
              </a:rPr>
              <a:t>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Risk and Maintaining Factors</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a:xfrm>
            <a:off x="457200" y="1600200"/>
            <a:ext cx="8229600" cy="5099075"/>
          </a:xfrm>
        </p:spPr>
        <p:txBody>
          <a:bodyPr vert="horz">
            <a:normAutofit fontScale="92500" lnSpcReduction="20000"/>
          </a:bodyPr>
          <a:lstStyle/>
          <a:p>
            <a:pPr marL="57150" indent="0">
              <a:buNone/>
            </a:pPr>
            <a:r>
              <a:rPr lang="en-US" dirty="0" smtClean="0"/>
              <a:t>Temperamental Factors:</a:t>
            </a:r>
          </a:p>
          <a:p>
            <a:pPr marL="514350" indent="-457200"/>
            <a:r>
              <a:rPr lang="en-US" dirty="0" smtClean="0"/>
              <a:t>Best studied and most clearly </a:t>
            </a:r>
          </a:p>
          <a:p>
            <a:pPr marL="57150" indent="0">
              <a:buNone/>
            </a:pPr>
            <a:r>
              <a:rPr lang="en-US" dirty="0"/>
              <a:t>	</a:t>
            </a:r>
            <a:r>
              <a:rPr lang="en-US" dirty="0" smtClean="0"/>
              <a:t>established risk factor</a:t>
            </a:r>
            <a:r>
              <a:rPr lang="en-US" dirty="0" smtClean="0">
                <a:sym typeface="Symbol"/>
              </a:rPr>
              <a:t>˃</a:t>
            </a:r>
            <a:r>
              <a:rPr lang="en-US" dirty="0" smtClean="0"/>
              <a:t>inhibition	</a:t>
            </a:r>
          </a:p>
          <a:p>
            <a:pPr marL="914400" lvl="1" indent="-457200"/>
            <a:r>
              <a:rPr lang="en-US" dirty="0" smtClean="0"/>
              <a:t>Withdrawal in face of novelty</a:t>
            </a:r>
          </a:p>
          <a:p>
            <a:pPr marL="914400" lvl="1" indent="-457200"/>
            <a:r>
              <a:rPr lang="en-US" dirty="0" smtClean="0"/>
              <a:t>Lack of smiling</a:t>
            </a:r>
          </a:p>
          <a:p>
            <a:pPr marL="914400" lvl="1" indent="-457200"/>
            <a:r>
              <a:rPr lang="en-US" dirty="0" smtClean="0"/>
              <a:t>Lack of talk</a:t>
            </a:r>
          </a:p>
          <a:p>
            <a:pPr marL="914400" lvl="1" indent="-457200"/>
            <a:r>
              <a:rPr lang="en-US" dirty="0" smtClean="0"/>
              <a:t>Limited eye contact</a:t>
            </a:r>
          </a:p>
          <a:p>
            <a:pPr marL="914400" lvl="1" indent="-457200"/>
            <a:r>
              <a:rPr lang="en-US" dirty="0" smtClean="0"/>
              <a:t>Close </a:t>
            </a:r>
            <a:r>
              <a:rPr lang="en-US" dirty="0"/>
              <a:t>proximity to attachment </a:t>
            </a:r>
            <a:r>
              <a:rPr lang="en-US" dirty="0" smtClean="0"/>
              <a:t>figure</a:t>
            </a:r>
          </a:p>
          <a:p>
            <a:pPr marL="914400" lvl="1" indent="-457200"/>
            <a:r>
              <a:rPr lang="en-US" dirty="0"/>
              <a:t>Slowness to warm up to strangers or </a:t>
            </a:r>
            <a:r>
              <a:rPr lang="en-US" dirty="0" smtClean="0"/>
              <a:t>peers</a:t>
            </a:r>
          </a:p>
          <a:p>
            <a:pPr marL="914400" lvl="1" indent="-457200"/>
            <a:r>
              <a:rPr lang="en-US" dirty="0" smtClean="0"/>
              <a:t>Unwillingness to explore new situations</a:t>
            </a:r>
          </a:p>
          <a:p>
            <a:pPr marL="514350" indent="-457200"/>
            <a:r>
              <a:rPr lang="en-US" dirty="0" smtClean="0"/>
              <a:t>Inhibited preschool kids 2-4x more likely to </a:t>
            </a:r>
          </a:p>
          <a:p>
            <a:pPr marL="57150" indent="0">
              <a:buNone/>
            </a:pPr>
            <a:r>
              <a:rPr lang="en-US" dirty="0"/>
              <a:t>	</a:t>
            </a:r>
            <a:r>
              <a:rPr lang="en-US" dirty="0" smtClean="0"/>
              <a:t>have anxiety by middle childhood</a:t>
            </a:r>
            <a:endParaRPr lang="en-US" dirty="0"/>
          </a:p>
          <a:p>
            <a:pPr marL="514350" indent="-457200"/>
            <a:endParaRPr lang="en-US" dirty="0" smtClean="0"/>
          </a:p>
          <a:p>
            <a:pPr marL="57150" indent="0">
              <a:buNone/>
            </a:pPr>
            <a:endParaRPr lang="en-US" dirty="0" smtClean="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4" name="Picture 3" descr="Screen Shot 2016-07-12 at 1.37.4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9620" y="1775344"/>
            <a:ext cx="2619218" cy="2625160"/>
          </a:xfrm>
          <a:prstGeom prst="rect">
            <a:avLst/>
          </a:prstGeom>
        </p:spPr>
      </p:pic>
    </p:spTree>
    <p:extLst>
      <p:ext uri="{BB962C8B-B14F-4D97-AF65-F5344CB8AC3E}">
        <p14:creationId xmlns:p14="http://schemas.microsoft.com/office/powerpoint/2010/main" val="1801200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rPr>
              <a:t>Anxiety Disorders </a:t>
            </a:r>
            <a:r>
              <a:rPr lang="en-AU" sz="1800" b="1" spc="150" dirty="0">
                <a:ln w="11430"/>
                <a:solidFill>
                  <a:schemeClr val="bg1">
                    <a:lumMod val="75000"/>
                  </a:schemeClr>
                </a:solidFill>
              </a:rPr>
              <a:t>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Risk and Maintaining Factors</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p:txBody>
          <a:bodyPr vert="horz">
            <a:normAutofit fontScale="92500" lnSpcReduction="10000"/>
          </a:bodyPr>
          <a:lstStyle/>
          <a:p>
            <a:pPr marL="0" indent="0">
              <a:buNone/>
            </a:pPr>
            <a:r>
              <a:rPr lang="en-US" dirty="0"/>
              <a:t>Parent and family </a:t>
            </a:r>
            <a:r>
              <a:rPr lang="en-US" dirty="0" smtClean="0"/>
              <a:t>factors:</a:t>
            </a:r>
          </a:p>
          <a:p>
            <a:r>
              <a:rPr lang="en-US" dirty="0" smtClean="0"/>
              <a:t>Evidence difficult to obtain</a:t>
            </a:r>
          </a:p>
          <a:p>
            <a:r>
              <a:rPr lang="en-US" dirty="0" smtClean="0"/>
              <a:t>Data not consistent</a:t>
            </a:r>
          </a:p>
          <a:p>
            <a:r>
              <a:rPr lang="en-US" dirty="0" smtClean="0"/>
              <a:t>Parenting characteristics:</a:t>
            </a:r>
          </a:p>
          <a:p>
            <a:pPr lvl="1"/>
            <a:r>
              <a:rPr lang="en-US" dirty="0" smtClean="0"/>
              <a:t>Overprotection</a:t>
            </a:r>
          </a:p>
          <a:p>
            <a:pPr lvl="1"/>
            <a:r>
              <a:rPr lang="en-US" dirty="0" smtClean="0"/>
              <a:t>Intrusiveness</a:t>
            </a:r>
          </a:p>
          <a:p>
            <a:pPr lvl="1"/>
            <a:r>
              <a:rPr lang="en-US" dirty="0" smtClean="0"/>
              <a:t>Negativity</a:t>
            </a:r>
          </a:p>
          <a:p>
            <a:r>
              <a:rPr lang="en-US" dirty="0" smtClean="0"/>
              <a:t>Parental modeling and communication of fear </a:t>
            </a:r>
          </a:p>
          <a:p>
            <a:r>
              <a:rPr lang="en-US" dirty="0" smtClean="0"/>
              <a:t>Sexual abuse, physical abuse, family violence</a:t>
            </a:r>
          </a:p>
          <a:p>
            <a:pPr marL="57150" indent="0">
              <a:buNone/>
            </a:pPr>
            <a:endParaRPr lang="en-US" dirty="0" smtClean="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6106541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rPr>
              <a:t>Anxiety Disorders </a:t>
            </a:r>
            <a:r>
              <a:rPr lang="en-AU" sz="1800" b="1" spc="150" dirty="0">
                <a:ln w="11430"/>
                <a:solidFill>
                  <a:schemeClr val="bg1">
                    <a:lumMod val="75000"/>
                  </a:schemeClr>
                </a:solidFill>
              </a:rPr>
              <a:t>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Risk and Maintaining Factors</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p:txBody>
          <a:bodyPr vert="horz">
            <a:normAutofit/>
          </a:bodyPr>
          <a:lstStyle/>
          <a:p>
            <a:pPr marL="0" indent="0">
              <a:buNone/>
            </a:pPr>
            <a:r>
              <a:rPr lang="en-US" dirty="0" smtClean="0"/>
              <a:t>Life Events:</a:t>
            </a:r>
          </a:p>
          <a:p>
            <a:r>
              <a:rPr lang="en-US" dirty="0" smtClean="0"/>
              <a:t>Increased negative life events</a:t>
            </a:r>
          </a:p>
          <a:p>
            <a:r>
              <a:rPr lang="en-US" dirty="0" smtClean="0"/>
              <a:t>Greatest difference on dependent events</a:t>
            </a:r>
          </a:p>
          <a:p>
            <a:r>
              <a:rPr lang="en-US" dirty="0" smtClean="0"/>
              <a:t>Bullying and teasing</a:t>
            </a:r>
          </a:p>
          <a:p>
            <a:r>
              <a:rPr lang="en-US" dirty="0" smtClean="0"/>
              <a:t>Neglect and rejection by peers</a:t>
            </a:r>
          </a:p>
          <a:p>
            <a:pPr marL="57150" indent="0">
              <a:buNone/>
            </a:pPr>
            <a:endParaRPr lang="en-US" dirty="0" smtClean="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962972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rPr>
              <a:t>Anxiety Disorders </a:t>
            </a:r>
            <a:r>
              <a:rPr lang="en-AU" sz="1800" b="1" spc="150" dirty="0">
                <a:ln w="11430"/>
                <a:solidFill>
                  <a:schemeClr val="bg1">
                    <a:lumMod val="75000"/>
                  </a:schemeClr>
                </a:solidFill>
              </a:rPr>
              <a:t>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Risk and Maintaining Factors</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p:txBody>
          <a:bodyPr vert="horz">
            <a:normAutofit/>
          </a:bodyPr>
          <a:lstStyle/>
          <a:p>
            <a:pPr marL="0" indent="0">
              <a:buNone/>
            </a:pPr>
            <a:r>
              <a:rPr lang="en-US" dirty="0" smtClean="0"/>
              <a:t>Cognitive Biases:</a:t>
            </a:r>
          </a:p>
          <a:p>
            <a:r>
              <a:rPr lang="en-US" dirty="0" smtClean="0"/>
              <a:t>Heightened threat beliefs and expectations</a:t>
            </a:r>
          </a:p>
          <a:p>
            <a:r>
              <a:rPr lang="en-US" dirty="0" smtClean="0"/>
              <a:t>Specific to disorder type</a:t>
            </a:r>
          </a:p>
          <a:p>
            <a:r>
              <a:rPr lang="en-US" dirty="0" smtClean="0"/>
              <a:t>Decrease with successful treatment</a:t>
            </a:r>
          </a:p>
          <a:p>
            <a:r>
              <a:rPr lang="en-US" dirty="0" smtClean="0"/>
              <a:t>Bias in attention toward threat</a:t>
            </a:r>
          </a:p>
          <a:p>
            <a:r>
              <a:rPr lang="en-US" dirty="0" smtClean="0"/>
              <a:t>Bias to interpret ambiguous info as threat</a:t>
            </a:r>
          </a:p>
          <a:p>
            <a:pPr marL="57150" indent="0">
              <a:buNone/>
            </a:pPr>
            <a:endParaRPr lang="en-US" dirty="0" smtClean="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433929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Anxiety Disorders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Outline</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199" y="1417638"/>
            <a:ext cx="3848101" cy="5084600"/>
          </a:xfrm>
        </p:spPr>
        <p:txBody>
          <a:bodyPr>
            <a:normAutofit fontScale="92500" lnSpcReduction="20000"/>
          </a:bodyPr>
          <a:lstStyle/>
          <a:p>
            <a:r>
              <a:rPr lang="en-US" dirty="0" smtClean="0"/>
              <a:t>The Basics</a:t>
            </a:r>
          </a:p>
          <a:p>
            <a:r>
              <a:rPr lang="en-US" dirty="0" smtClean="0"/>
              <a:t>Description and diagnosis</a:t>
            </a:r>
          </a:p>
          <a:p>
            <a:r>
              <a:rPr lang="en-US" dirty="0" smtClean="0"/>
              <a:t>Comorbidity</a:t>
            </a:r>
          </a:p>
          <a:p>
            <a:r>
              <a:rPr lang="en-US" dirty="0" smtClean="0"/>
              <a:t>Epidemiology</a:t>
            </a:r>
          </a:p>
          <a:p>
            <a:r>
              <a:rPr lang="en-US" dirty="0" smtClean="0"/>
              <a:t>Assessment</a:t>
            </a:r>
          </a:p>
          <a:p>
            <a:r>
              <a:rPr lang="en-US" dirty="0" smtClean="0"/>
              <a:t>Risk and maintaining </a:t>
            </a:r>
            <a:r>
              <a:rPr lang="en-US" dirty="0"/>
              <a:t>f</a:t>
            </a:r>
            <a:r>
              <a:rPr lang="en-US" dirty="0" smtClean="0"/>
              <a:t>actors</a:t>
            </a:r>
          </a:p>
          <a:p>
            <a:r>
              <a:rPr lang="en-US" dirty="0" smtClean="0"/>
              <a:t>Treatment</a:t>
            </a:r>
          </a:p>
          <a:p>
            <a:r>
              <a:rPr lang="en-US" dirty="0" smtClean="0"/>
              <a:t>Prevention and early </a:t>
            </a:r>
            <a:r>
              <a:rPr lang="en-US" dirty="0"/>
              <a:t>i</a:t>
            </a:r>
            <a:r>
              <a:rPr lang="en-US" dirty="0" smtClean="0"/>
              <a:t>ntervention</a:t>
            </a:r>
            <a:endParaRPr lang="en-US" dirty="0"/>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2" name="Picture 1" descr="Screen Shot 2015-10-25 at 7.12.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5301" y="1417638"/>
            <a:ext cx="4381499" cy="4871111"/>
          </a:xfrm>
          <a:prstGeom prst="rect">
            <a:avLst/>
          </a:prstGeom>
        </p:spPr>
      </p:pic>
      <p:pic>
        <p:nvPicPr>
          <p:cNvPr id="9"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786297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rPr>
              <a:t>Anxiety Disorders </a:t>
            </a:r>
            <a:r>
              <a:rPr lang="en-AU" sz="1800" b="1" spc="150" dirty="0">
                <a:ln w="11430"/>
                <a:solidFill>
                  <a:schemeClr val="bg1">
                    <a:lumMod val="75000"/>
                  </a:schemeClr>
                </a:solidFill>
              </a:rPr>
              <a:t>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Treatment</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p:txBody>
          <a:bodyPr vert="horz">
            <a:normAutofit fontScale="85000" lnSpcReduction="20000"/>
          </a:bodyPr>
          <a:lstStyle/>
          <a:p>
            <a:pPr marL="57150" indent="0">
              <a:buNone/>
            </a:pPr>
            <a:r>
              <a:rPr lang="en-US" dirty="0" smtClean="0"/>
              <a:t>Psychopharmacology:</a:t>
            </a:r>
          </a:p>
          <a:p>
            <a:pPr marL="514350" indent="-457200"/>
            <a:r>
              <a:rPr lang="en-US" dirty="0" smtClean="0"/>
              <a:t>Selective Serotonin Reuptake Inhibitors (SSRIs)</a:t>
            </a:r>
          </a:p>
          <a:p>
            <a:pPr marL="514350" indent="-457200"/>
            <a:r>
              <a:rPr lang="en-US" dirty="0" smtClean="0"/>
              <a:t>Most studies focus on OCD</a:t>
            </a:r>
          </a:p>
          <a:p>
            <a:pPr marL="514350" indent="-457200"/>
            <a:r>
              <a:rPr lang="en-US" dirty="0" smtClean="0"/>
              <a:t>Little difference between agents, except paroxetine not recommended</a:t>
            </a:r>
          </a:p>
          <a:p>
            <a:pPr marL="514350" indent="-457200"/>
            <a:r>
              <a:rPr lang="en-US" dirty="0" smtClean="0"/>
              <a:t>Treatment generally 10-15 weeks</a:t>
            </a:r>
          </a:p>
          <a:p>
            <a:pPr marL="514350" indent="-457200"/>
            <a:r>
              <a:rPr lang="en-US" dirty="0" smtClean="0"/>
              <a:t>50-60% children respond </a:t>
            </a:r>
            <a:r>
              <a:rPr lang="en-US" dirty="0" err="1" smtClean="0"/>
              <a:t>vs</a:t>
            </a:r>
            <a:r>
              <a:rPr lang="en-US" dirty="0" smtClean="0"/>
              <a:t> 30% placebo</a:t>
            </a:r>
          </a:p>
          <a:p>
            <a:pPr marL="514350" indent="-457200"/>
            <a:r>
              <a:rPr lang="en-US" dirty="0" smtClean="0"/>
              <a:t>Medication effects may level off after 8 weeks</a:t>
            </a:r>
          </a:p>
          <a:p>
            <a:pPr marL="514350" indent="-457200"/>
            <a:r>
              <a:rPr lang="en-US" dirty="0" smtClean="0"/>
              <a:t>7% anxious kids discontinue due to adverse side effects</a:t>
            </a:r>
          </a:p>
          <a:p>
            <a:pPr marL="514350" indent="-457200"/>
            <a:r>
              <a:rPr lang="en-US" dirty="0" smtClean="0"/>
              <a:t>Monitor for suicidality</a:t>
            </a:r>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7898170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rPr>
              <a:t>Anxiety Disorders </a:t>
            </a:r>
            <a:r>
              <a:rPr lang="en-AU" sz="1800" b="1" spc="150" dirty="0">
                <a:ln w="11430"/>
                <a:solidFill>
                  <a:schemeClr val="bg1">
                    <a:lumMod val="75000"/>
                  </a:schemeClr>
                </a:solidFill>
              </a:rPr>
              <a:t>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Treatment</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a:xfrm>
            <a:off x="457199" y="1600200"/>
            <a:ext cx="8686799" cy="5257800"/>
          </a:xfrm>
        </p:spPr>
        <p:txBody>
          <a:bodyPr vert="horz">
            <a:normAutofit fontScale="70000" lnSpcReduction="20000"/>
          </a:bodyPr>
          <a:lstStyle/>
          <a:p>
            <a:pPr marL="57150" indent="0">
              <a:buNone/>
            </a:pPr>
            <a:r>
              <a:rPr lang="en-US" sz="3800" dirty="0" smtClean="0"/>
              <a:t>Skills-based programs:</a:t>
            </a:r>
          </a:p>
          <a:p>
            <a:pPr marL="514350" indent="-457200"/>
            <a:r>
              <a:rPr lang="en-US" sz="3800" dirty="0" err="1" smtClean="0"/>
              <a:t>Psychoeducation</a:t>
            </a:r>
            <a:endParaRPr lang="en-US" sz="3800" dirty="0" smtClean="0"/>
          </a:p>
          <a:p>
            <a:pPr marL="514350" indent="-457200"/>
            <a:r>
              <a:rPr lang="en-US" sz="3800" dirty="0" smtClean="0"/>
              <a:t>Relaxation</a:t>
            </a:r>
          </a:p>
          <a:p>
            <a:pPr marL="514350" indent="-457200"/>
            <a:r>
              <a:rPr lang="en-US" sz="3800" dirty="0" smtClean="0"/>
              <a:t>Exposure</a:t>
            </a:r>
          </a:p>
          <a:p>
            <a:pPr marL="514350" indent="-457200"/>
            <a:r>
              <a:rPr lang="en-US" sz="3800" dirty="0" smtClean="0"/>
              <a:t>Contingency management</a:t>
            </a:r>
          </a:p>
          <a:p>
            <a:pPr marL="514350" indent="-457200"/>
            <a:r>
              <a:rPr lang="en-US" sz="3800" dirty="0" smtClean="0"/>
              <a:t>Parent training</a:t>
            </a:r>
          </a:p>
          <a:p>
            <a:pPr marL="514350" indent="-457200"/>
            <a:r>
              <a:rPr lang="en-US" sz="3800" dirty="0" smtClean="0"/>
              <a:t>Cognitive restructuring</a:t>
            </a:r>
          </a:p>
          <a:p>
            <a:pPr marL="514350" indent="-457200"/>
            <a:r>
              <a:rPr lang="en-US" sz="3800" dirty="0" smtClean="0"/>
              <a:t>Social skills and assertiveness training</a:t>
            </a:r>
          </a:p>
          <a:p>
            <a:pPr marL="57150" indent="0">
              <a:buNone/>
            </a:pPr>
            <a:endParaRPr lang="en-US" sz="4600" dirty="0" smtClean="0"/>
          </a:p>
          <a:p>
            <a:pPr marL="57150" indent="0">
              <a:buNone/>
            </a:pPr>
            <a:r>
              <a:rPr lang="en-US" sz="4600" dirty="0" smtClean="0"/>
              <a:t>Generally 8-15 weeks</a:t>
            </a:r>
          </a:p>
          <a:p>
            <a:pPr marL="57150" indent="0">
              <a:buNone/>
            </a:pPr>
            <a:r>
              <a:rPr lang="en-US" sz="4600" dirty="0" smtClean="0"/>
              <a:t>1-2 hours/session</a:t>
            </a:r>
          </a:p>
          <a:p>
            <a:pPr marL="57150" indent="0">
              <a:buNone/>
            </a:pPr>
            <a:r>
              <a:rPr lang="en-US" sz="4600" dirty="0" smtClean="0"/>
              <a:t>Group or individual</a:t>
            </a:r>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4" name="Picture 3" descr="Screen Shot 2016-07-12 at 2.53.2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6766" y="1663481"/>
            <a:ext cx="1960034" cy="2715129"/>
          </a:xfrm>
          <a:prstGeom prst="rect">
            <a:avLst/>
          </a:prstGeom>
        </p:spPr>
      </p:pic>
      <p:sp>
        <p:nvSpPr>
          <p:cNvPr id="7" name="TextBox 6"/>
          <p:cNvSpPr txBox="1"/>
          <p:nvPr/>
        </p:nvSpPr>
        <p:spPr>
          <a:xfrm rot="10800000" flipV="1">
            <a:off x="6442128" y="4501085"/>
            <a:ext cx="2417234" cy="461665"/>
          </a:xfrm>
          <a:prstGeom prst="rect">
            <a:avLst/>
          </a:prstGeom>
          <a:noFill/>
        </p:spPr>
        <p:txBody>
          <a:bodyPr wrap="square" rtlCol="0">
            <a:spAutoFit/>
          </a:bodyPr>
          <a:lstStyle/>
          <a:p>
            <a:r>
              <a:rPr lang="en-US" sz="800" dirty="0" smtClean="0">
                <a:hlinkClick r:id="rId5"/>
              </a:rPr>
              <a:t>http://www.adaa.org/resources-professionals/podcasts/what-parents-need-know-about-treatment-children-with-anxiety-disord</a:t>
            </a:r>
            <a:endParaRPr lang="en-US" sz="800" dirty="0"/>
          </a:p>
        </p:txBody>
      </p:sp>
    </p:spTree>
    <p:extLst>
      <p:ext uri="{BB962C8B-B14F-4D97-AF65-F5344CB8AC3E}">
        <p14:creationId xmlns:p14="http://schemas.microsoft.com/office/powerpoint/2010/main" val="1162227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rPr>
              <a:t>Anxiety Disorders </a:t>
            </a:r>
            <a:r>
              <a:rPr lang="en-AU" sz="1800" b="1" spc="150" dirty="0">
                <a:ln w="11430"/>
                <a:solidFill>
                  <a:schemeClr val="bg1">
                    <a:lumMod val="75000"/>
                  </a:schemeClr>
                </a:solidFill>
              </a:rPr>
              <a:t>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Treatment: Skills-Based Programs</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p:txBody>
          <a:bodyPr vert="horz">
            <a:normAutofit/>
          </a:bodyPr>
          <a:lstStyle/>
          <a:p>
            <a:pPr marL="57150" indent="0">
              <a:buNone/>
            </a:pPr>
            <a:endParaRPr lang="en-US" dirty="0" smtClean="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6" name="Picture 5" descr="Screen Shot 2016-07-12 at 2.08.4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417638"/>
            <a:ext cx="8229600" cy="5215957"/>
          </a:xfrm>
          <a:prstGeom prst="rect">
            <a:avLst/>
          </a:prstGeom>
        </p:spPr>
      </p:pic>
    </p:spTree>
    <p:extLst>
      <p:ext uri="{BB962C8B-B14F-4D97-AF65-F5344CB8AC3E}">
        <p14:creationId xmlns:p14="http://schemas.microsoft.com/office/powerpoint/2010/main" val="7473981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rPr>
              <a:t>Anxiety Disorders </a:t>
            </a:r>
            <a:r>
              <a:rPr lang="en-AU" sz="1800" b="1" spc="150" dirty="0">
                <a:ln w="11430"/>
                <a:solidFill>
                  <a:schemeClr val="bg1">
                    <a:lumMod val="75000"/>
                  </a:schemeClr>
                </a:solidFill>
              </a:rPr>
              <a:t>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Prevention and Early Intervention</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p:txBody>
          <a:bodyPr vert="horz">
            <a:normAutofit lnSpcReduction="10000"/>
          </a:bodyPr>
          <a:lstStyle/>
          <a:p>
            <a:pPr marL="514350" indent="-457200"/>
            <a:r>
              <a:rPr lang="en-US" dirty="0" smtClean="0"/>
              <a:t>Universal programs</a:t>
            </a:r>
          </a:p>
          <a:p>
            <a:pPr marL="914400" lvl="1" indent="-457200"/>
            <a:r>
              <a:rPr lang="en-US" dirty="0" smtClean="0"/>
              <a:t>Broad emotional health</a:t>
            </a:r>
          </a:p>
          <a:p>
            <a:pPr marL="914400" lvl="1" indent="-457200"/>
            <a:r>
              <a:rPr lang="en-US" dirty="0" smtClean="0"/>
              <a:t>Small but meaningful effect sizes</a:t>
            </a:r>
          </a:p>
          <a:p>
            <a:r>
              <a:rPr lang="en-US" dirty="0" smtClean="0"/>
              <a:t>Selective programs</a:t>
            </a:r>
          </a:p>
          <a:p>
            <a:pPr lvl="1"/>
            <a:r>
              <a:rPr lang="en-US" dirty="0" smtClean="0"/>
              <a:t>Increased risk but no diagnosis</a:t>
            </a:r>
          </a:p>
          <a:p>
            <a:pPr lvl="1"/>
            <a:r>
              <a:rPr lang="en-US" dirty="0" smtClean="0"/>
              <a:t>Moderate effect sizes</a:t>
            </a:r>
          </a:p>
          <a:p>
            <a:r>
              <a:rPr lang="en-US" dirty="0" smtClean="0"/>
              <a:t>Indicated programs</a:t>
            </a:r>
          </a:p>
          <a:p>
            <a:pPr lvl="1"/>
            <a:r>
              <a:rPr lang="en-US" dirty="0" smtClean="0"/>
              <a:t>High score on risk factors like temperament</a:t>
            </a:r>
          </a:p>
          <a:p>
            <a:pPr lvl="1"/>
            <a:r>
              <a:rPr lang="en-US" dirty="0" smtClean="0"/>
              <a:t>Cool Little Kids for high parent anxiety</a:t>
            </a:r>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4" name="Picture 3" descr="Screen Shot 2016-07-12 at 3.16.2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9463" y="1600200"/>
            <a:ext cx="2547480" cy="1577917"/>
          </a:xfrm>
          <a:prstGeom prst="rect">
            <a:avLst/>
          </a:prstGeom>
        </p:spPr>
      </p:pic>
      <p:sp>
        <p:nvSpPr>
          <p:cNvPr id="5" name="TextBox 4"/>
          <p:cNvSpPr txBox="1"/>
          <p:nvPr/>
        </p:nvSpPr>
        <p:spPr>
          <a:xfrm>
            <a:off x="6160241" y="3152600"/>
            <a:ext cx="2983759" cy="215444"/>
          </a:xfrm>
          <a:prstGeom prst="rect">
            <a:avLst/>
          </a:prstGeom>
          <a:noFill/>
        </p:spPr>
        <p:txBody>
          <a:bodyPr wrap="none" rtlCol="0">
            <a:spAutoFit/>
          </a:bodyPr>
          <a:lstStyle/>
          <a:p>
            <a:r>
              <a:rPr lang="en-US" sz="800" dirty="0" smtClean="0">
                <a:hlinkClick r:id="rId5"/>
              </a:rPr>
              <a:t>https://www.youtube.com/watch?v=8pyanIgSJuw&amp;feature=relmfu</a:t>
            </a:r>
            <a:endParaRPr lang="en-US" sz="800" dirty="0"/>
          </a:p>
        </p:txBody>
      </p:sp>
    </p:spTree>
    <p:extLst>
      <p:ext uri="{BB962C8B-B14F-4D97-AF65-F5344CB8AC3E}">
        <p14:creationId xmlns:p14="http://schemas.microsoft.com/office/powerpoint/2010/main" val="7727033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rPr>
              <a:t>Anxiety Disorders </a:t>
            </a:r>
            <a:r>
              <a:rPr lang="en-AU" sz="1800" b="1" spc="150" dirty="0">
                <a:ln w="11430"/>
                <a:solidFill>
                  <a:schemeClr val="bg1">
                    <a:lumMod val="75000"/>
                  </a:schemeClr>
                </a:solidFill>
              </a:rPr>
              <a:t>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Conclusion</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p:txBody>
          <a:bodyPr vert="horz">
            <a:normAutofit/>
          </a:bodyPr>
          <a:lstStyle/>
          <a:p>
            <a:pPr marL="57150" indent="0">
              <a:buNone/>
            </a:pPr>
            <a:r>
              <a:rPr lang="en-US" dirty="0" smtClean="0"/>
              <a:t>Promising areas for growth:</a:t>
            </a:r>
          </a:p>
          <a:p>
            <a:pPr marL="514350" indent="-457200"/>
            <a:r>
              <a:rPr lang="en-US" dirty="0" smtClean="0"/>
              <a:t>Longitudinal research for risk factors</a:t>
            </a:r>
          </a:p>
          <a:p>
            <a:pPr marL="514350" indent="-457200"/>
            <a:r>
              <a:rPr lang="en-US" dirty="0" smtClean="0"/>
              <a:t>Gene-environment interactions</a:t>
            </a:r>
          </a:p>
          <a:p>
            <a:pPr marL="514350" indent="-457200"/>
            <a:r>
              <a:rPr lang="en-US" dirty="0" smtClean="0"/>
              <a:t>Peer interactions</a:t>
            </a:r>
          </a:p>
          <a:p>
            <a:pPr marL="514350" indent="-457200"/>
            <a:r>
              <a:rPr lang="en-US" dirty="0" smtClean="0"/>
              <a:t>Dissemination of treatments</a:t>
            </a:r>
          </a:p>
          <a:p>
            <a:pPr marL="514350" indent="-457200"/>
            <a:r>
              <a:rPr lang="en-US" dirty="0" smtClean="0"/>
              <a:t>Evaluation of novel developments</a:t>
            </a:r>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844173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5662980" y="4672667"/>
            <a:ext cx="3481020" cy="1228007"/>
          </a:xfr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ormAutofit fontScale="25000" lnSpcReduction="20000"/>
          </a:bodyPr>
          <a:lstStyle/>
          <a:p>
            <a:r>
              <a:rPr lang="en-US" sz="7200" dirty="0" smtClean="0"/>
              <a:t> </a:t>
            </a:r>
            <a:r>
              <a:rPr lang="en-US" sz="7200" dirty="0"/>
              <a:t>Eric Bui, Bonnie </a:t>
            </a:r>
            <a:r>
              <a:rPr lang="en-US" sz="7200" dirty="0" err="1"/>
              <a:t>Ohye</a:t>
            </a:r>
            <a:r>
              <a:rPr lang="en-US" sz="7200" dirty="0"/>
              <a:t>, Sophie </a:t>
            </a:r>
            <a:r>
              <a:rPr lang="en-US" sz="7200" dirty="0" err="1"/>
              <a:t>Palitz</a:t>
            </a:r>
            <a:r>
              <a:rPr lang="en-US" sz="7200" dirty="0"/>
              <a:t>, Bertrand </a:t>
            </a:r>
            <a:r>
              <a:rPr lang="en-US" sz="7200" dirty="0" err="1"/>
              <a:t>Olliac</a:t>
            </a:r>
            <a:r>
              <a:rPr lang="en-US" sz="7200" dirty="0"/>
              <a:t>, Nelly </a:t>
            </a:r>
            <a:r>
              <a:rPr lang="en-US" sz="7200" dirty="0" err="1"/>
              <a:t>Goutaudier</a:t>
            </a:r>
            <a:r>
              <a:rPr lang="en-US" sz="7200" dirty="0"/>
              <a:t>, Jean-Philippe Raynaud, </a:t>
            </a:r>
            <a:r>
              <a:rPr lang="en-US" sz="7200" dirty="0" err="1"/>
              <a:t>Kossi</a:t>
            </a:r>
            <a:r>
              <a:rPr lang="en-US" sz="7200" dirty="0"/>
              <a:t> B </a:t>
            </a:r>
            <a:r>
              <a:rPr lang="en-US" sz="7200" dirty="0" err="1"/>
              <a:t>Kounou</a:t>
            </a:r>
            <a:r>
              <a:rPr lang="en-US" sz="7200" dirty="0"/>
              <a:t> &amp; Frederick J Stoddard </a:t>
            </a:r>
            <a:r>
              <a:rPr lang="en-US" sz="7200" dirty="0" smtClean="0"/>
              <a:t>Jr</a:t>
            </a:r>
            <a:endParaRPr lang="en-US" dirty="0" smtClean="0"/>
          </a:p>
        </p:txBody>
      </p:sp>
      <p:sp>
        <p:nvSpPr>
          <p:cNvPr id="4" name="Title 1"/>
          <p:cNvSpPr>
            <a:spLocks noGrp="1"/>
          </p:cNvSpPr>
          <p:nvPr>
            <p:ph type="ctrTitle"/>
          </p:nvPr>
        </p:nvSpPr>
        <p:spPr>
          <a:xfrm>
            <a:off x="-94883" y="190500"/>
            <a:ext cx="5757863" cy="6465888"/>
          </a:xfrm>
        </p:spPr>
        <p:txBody>
          <a:bodyPr>
            <a:normAutofit/>
          </a:bodyPr>
          <a:lstStyle/>
          <a:p>
            <a:endParaRPr lang="en-US" sz="2000" b="1" dirty="0">
              <a:cs typeface="Arial"/>
            </a:endParaRPr>
          </a:p>
        </p:txBody>
      </p:sp>
      <p:sp>
        <p:nvSpPr>
          <p:cNvPr id="7" name="TextBox 6"/>
          <p:cNvSpPr txBox="1"/>
          <p:nvPr/>
        </p:nvSpPr>
        <p:spPr>
          <a:xfrm>
            <a:off x="5662980" y="-46548"/>
            <a:ext cx="3481020" cy="369332"/>
          </a:xfrm>
          <a:prstGeom prst="rect">
            <a:avLst/>
          </a:prstGeom>
          <a:solidFill>
            <a:srgbClr val="008000"/>
          </a:solidFill>
          <a:ln>
            <a:noFill/>
          </a:ln>
        </p:spPr>
        <p:txBody>
          <a:bodyPr wrap="square" rtlCol="0">
            <a:spAutoFit/>
          </a:bodyPr>
          <a:lstStyle/>
          <a:p>
            <a:pPr algn="ctr"/>
            <a:r>
              <a:rPr lang="en-US" dirty="0">
                <a:solidFill>
                  <a:prstClr val="white"/>
                </a:solidFill>
              </a:rPr>
              <a:t>ANXIETY DISORDERS</a:t>
            </a:r>
          </a:p>
        </p:txBody>
      </p:sp>
      <p:sp>
        <p:nvSpPr>
          <p:cNvPr id="8" name="TextBox 7"/>
          <p:cNvSpPr txBox="1"/>
          <p:nvPr/>
        </p:nvSpPr>
        <p:spPr>
          <a:xfrm>
            <a:off x="5662980" y="692116"/>
            <a:ext cx="3481020" cy="3785652"/>
          </a:xfrm>
          <a:prstGeom prst="rect">
            <a:avLst/>
          </a:prstGeom>
          <a:noFill/>
          <a:ln>
            <a:solidFill>
              <a:srgbClr val="008000"/>
            </a:solidFill>
          </a:ln>
        </p:spPr>
        <p:txBody>
          <a:bodyPr wrap="square" rtlCol="0">
            <a:spAutoFit/>
          </a:bodyPr>
          <a:lstStyle/>
          <a:p>
            <a:pPr algn="ctr"/>
            <a:r>
              <a:rPr lang="en-AU" sz="4000" dirty="0" smtClean="0">
                <a:solidFill>
                  <a:srgbClr val="008000"/>
                </a:solidFill>
              </a:rPr>
              <a:t>Acute </a:t>
            </a:r>
            <a:r>
              <a:rPr lang="en-AU" sz="4000" dirty="0">
                <a:solidFill>
                  <a:srgbClr val="008000"/>
                </a:solidFill>
              </a:rPr>
              <a:t>and Chronic Reactions to Trauma </a:t>
            </a:r>
            <a:r>
              <a:rPr lang="en-US" sz="4000" dirty="0" smtClean="0">
                <a:solidFill>
                  <a:srgbClr val="008000"/>
                </a:solidFill>
              </a:rPr>
              <a:t>in Children and Adolescents</a:t>
            </a:r>
            <a:endParaRPr lang="en-US" sz="4000" dirty="0">
              <a:solidFill>
                <a:srgbClr val="008000"/>
              </a:solidFill>
            </a:endParaRPr>
          </a:p>
        </p:txBody>
      </p:sp>
      <p:sp>
        <p:nvSpPr>
          <p:cNvPr id="9" name="TextBox 8"/>
          <p:cNvSpPr txBox="1"/>
          <p:nvPr/>
        </p:nvSpPr>
        <p:spPr>
          <a:xfrm>
            <a:off x="5662980" y="6550223"/>
            <a:ext cx="3481020" cy="307777"/>
          </a:xfrm>
          <a:prstGeom prst="rect">
            <a:avLst/>
          </a:prstGeom>
          <a:solidFill>
            <a:srgbClr val="008000"/>
          </a:solidFill>
          <a:ln>
            <a:noFill/>
          </a:ln>
        </p:spPr>
        <p:txBody>
          <a:bodyPr wrap="square" rtlCol="0">
            <a:spAutoFit/>
          </a:bodyPr>
          <a:lstStyle/>
          <a:p>
            <a:pPr algn="ctr"/>
            <a:r>
              <a:rPr lang="en-US" sz="1400" dirty="0" smtClean="0">
                <a:solidFill>
                  <a:prstClr val="white"/>
                </a:solidFill>
              </a:rPr>
              <a:t>Adapted by </a:t>
            </a:r>
            <a:r>
              <a:rPr lang="en-US" sz="1400" dirty="0" err="1" smtClean="0">
                <a:solidFill>
                  <a:prstClr val="white"/>
                </a:solidFill>
              </a:rPr>
              <a:t>Henrikje</a:t>
            </a:r>
            <a:r>
              <a:rPr lang="en-US" sz="1400" dirty="0" smtClean="0">
                <a:solidFill>
                  <a:prstClr val="white"/>
                </a:solidFill>
              </a:rPr>
              <a:t> </a:t>
            </a:r>
            <a:r>
              <a:rPr lang="en-US" sz="1400" dirty="0" err="1" smtClean="0">
                <a:solidFill>
                  <a:prstClr val="white"/>
                </a:solidFill>
              </a:rPr>
              <a:t>Klasen</a:t>
            </a:r>
            <a:r>
              <a:rPr lang="en-US" sz="1400" dirty="0" smtClean="0">
                <a:solidFill>
                  <a:prstClr val="white"/>
                </a:solidFill>
              </a:rPr>
              <a:t> &amp; Julie Chilton</a:t>
            </a:r>
          </a:p>
        </p:txBody>
      </p:sp>
      <p:sp>
        <p:nvSpPr>
          <p:cNvPr id="10" name="TextBox 9"/>
          <p:cNvSpPr txBox="1"/>
          <p:nvPr/>
        </p:nvSpPr>
        <p:spPr>
          <a:xfrm>
            <a:off x="5662980" y="322784"/>
            <a:ext cx="3481020" cy="369332"/>
          </a:xfrm>
          <a:prstGeom prst="rect">
            <a:avLst/>
          </a:prstGeom>
          <a:solidFill>
            <a:schemeClr val="bg1">
              <a:lumMod val="65000"/>
            </a:schemeClr>
          </a:solidFill>
          <a:ln>
            <a:solidFill>
              <a:schemeClr val="bg1">
                <a:lumMod val="65000"/>
              </a:schemeClr>
            </a:solidFill>
          </a:ln>
        </p:spPr>
        <p:txBody>
          <a:bodyPr wrap="square" rtlCol="0">
            <a:spAutoFit/>
          </a:bodyPr>
          <a:lstStyle/>
          <a:p>
            <a:pPr algn="ctr"/>
            <a:r>
              <a:rPr lang="en-US" dirty="0" smtClean="0">
                <a:solidFill>
                  <a:prstClr val="white"/>
                </a:solidFill>
              </a:rPr>
              <a:t>Chapter F.4 </a:t>
            </a:r>
          </a:p>
        </p:txBody>
      </p:sp>
      <p:sp>
        <p:nvSpPr>
          <p:cNvPr id="11" name="TextBox 10"/>
          <p:cNvSpPr txBox="1"/>
          <p:nvPr/>
        </p:nvSpPr>
        <p:spPr>
          <a:xfrm>
            <a:off x="5662980" y="5911766"/>
            <a:ext cx="3481020" cy="646331"/>
          </a:xfrm>
          <a:prstGeom prst="rect">
            <a:avLst/>
          </a:prstGeom>
          <a:solidFill>
            <a:schemeClr val="bg1">
              <a:lumMod val="50000"/>
            </a:schemeClr>
          </a:solidFill>
          <a:ln>
            <a:noFill/>
          </a:ln>
        </p:spPr>
        <p:txBody>
          <a:bodyPr wrap="square" rtlCol="0">
            <a:spAutoFit/>
          </a:bodyPr>
          <a:lstStyle/>
          <a:p>
            <a:pPr algn="ctr"/>
            <a:r>
              <a:rPr lang="en-US" dirty="0" smtClean="0">
                <a:ln w="18415" cmpd="sng">
                  <a:solidFill>
                    <a:srgbClr val="FFFFFF"/>
                  </a:solidFill>
                  <a:prstDash val="solid"/>
                </a:ln>
                <a:solidFill>
                  <a:prstClr val="white"/>
                </a:solidFill>
                <a:effectLst>
                  <a:outerShdw blurRad="63500" dir="3600000" algn="tl" rotWithShape="0">
                    <a:srgbClr val="000000">
                      <a:alpha val="70000"/>
                    </a:srgbClr>
                  </a:outerShdw>
                </a:effectLst>
              </a:rPr>
              <a:t>Companion PowerPoint Presentation</a:t>
            </a:r>
            <a:endParaRPr lang="en-US" dirty="0">
              <a:ln w="18415" cmpd="sng">
                <a:solidFill>
                  <a:srgbClr val="FFFFFF"/>
                </a:solidFill>
                <a:prstDash val="solid"/>
              </a:ln>
              <a:solidFill>
                <a:prstClr val="white"/>
              </a:solidFill>
              <a:effectLst>
                <a:outerShdw blurRad="63500" dir="3600000" algn="tl" rotWithShape="0">
                  <a:srgbClr val="000000">
                    <a:alpha val="70000"/>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6548"/>
            <a:ext cx="5721703" cy="6973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33296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a:xfrm>
            <a:off x="457199" y="1600200"/>
            <a:ext cx="8373017" cy="5257799"/>
          </a:xfrm>
        </p:spPr>
        <p:txBody>
          <a:bodyPr vert="horz">
            <a:noAutofit/>
          </a:bodyPr>
          <a:lstStyle/>
          <a:p>
            <a:r>
              <a:rPr lang="en-US" sz="2800" dirty="0" smtClean="0"/>
              <a:t>157</a:t>
            </a:r>
            <a:r>
              <a:rPr lang="en-US" sz="2800" dirty="0"/>
              <a:t>-86 B.C</a:t>
            </a:r>
            <a:r>
              <a:rPr lang="en-US" sz="2800" dirty="0" smtClean="0"/>
              <a:t>. Caius Marius</a:t>
            </a:r>
          </a:p>
          <a:p>
            <a:pPr marL="0" indent="0">
              <a:buNone/>
            </a:pPr>
            <a:r>
              <a:rPr lang="en-US" sz="1800" dirty="0"/>
              <a:t>was gripped with an “</a:t>
            </a:r>
            <a:r>
              <a:rPr lang="en-US" sz="1800" i="1" dirty="0"/>
              <a:t>overpowering thought </a:t>
            </a:r>
            <a:endParaRPr lang="en-US" sz="1800" i="1" dirty="0" smtClean="0"/>
          </a:p>
          <a:p>
            <a:pPr marL="0" indent="0">
              <a:buNone/>
            </a:pPr>
            <a:r>
              <a:rPr lang="en-US" sz="1800" i="1" dirty="0" smtClean="0"/>
              <a:t>of </a:t>
            </a:r>
            <a:r>
              <a:rPr lang="en-US" sz="1800" i="1" dirty="0"/>
              <a:t>a new war, of fresh struggles, of </a:t>
            </a:r>
            <a:r>
              <a:rPr lang="en-US" sz="1800" i="1" dirty="0" smtClean="0"/>
              <a:t>terrors</a:t>
            </a:r>
          </a:p>
          <a:p>
            <a:pPr marL="0" indent="0">
              <a:buNone/>
            </a:pPr>
            <a:r>
              <a:rPr lang="en-US" sz="1800" i="1" dirty="0" smtClean="0"/>
              <a:t> </a:t>
            </a:r>
            <a:r>
              <a:rPr lang="en-US" sz="1800" i="1" dirty="0"/>
              <a:t>known </a:t>
            </a:r>
            <a:r>
              <a:rPr lang="en-US" sz="1800" i="1" dirty="0" smtClean="0"/>
              <a:t>by </a:t>
            </a:r>
            <a:r>
              <a:rPr lang="en-US" sz="1800" i="1" dirty="0"/>
              <a:t>experience to be dreadful</a:t>
            </a:r>
            <a:r>
              <a:rPr lang="en-US" sz="1800" dirty="0"/>
              <a:t>” </a:t>
            </a:r>
            <a:endParaRPr lang="en-US" sz="1800" dirty="0" smtClean="0"/>
          </a:p>
          <a:p>
            <a:pPr marL="0" indent="0">
              <a:buNone/>
            </a:pPr>
            <a:r>
              <a:rPr lang="en-US" sz="1800" dirty="0" smtClean="0"/>
              <a:t>and </a:t>
            </a:r>
            <a:r>
              <a:rPr lang="en-US" sz="1800" dirty="0"/>
              <a:t>“</a:t>
            </a:r>
            <a:r>
              <a:rPr lang="en-US" sz="1800" i="1" dirty="0"/>
              <a:t>was prey to </a:t>
            </a:r>
            <a:r>
              <a:rPr lang="en-US" sz="1800" i="1" dirty="0" smtClean="0"/>
              <a:t>nightly </a:t>
            </a:r>
            <a:r>
              <a:rPr lang="en-US" sz="1800" i="1" dirty="0"/>
              <a:t>terrors </a:t>
            </a:r>
            <a:r>
              <a:rPr lang="en-US" sz="1800" i="1" dirty="0" smtClean="0"/>
              <a:t>and</a:t>
            </a:r>
          </a:p>
          <a:p>
            <a:pPr marL="0" indent="0">
              <a:buNone/>
            </a:pPr>
            <a:r>
              <a:rPr lang="en-US" sz="1800" i="1" dirty="0" smtClean="0"/>
              <a:t>harassing </a:t>
            </a:r>
            <a:r>
              <a:rPr lang="en-US" sz="1800" i="1" dirty="0"/>
              <a:t>dreams</a:t>
            </a:r>
            <a:r>
              <a:rPr lang="en-US" sz="1800" dirty="0" smtClean="0"/>
              <a:t>”</a:t>
            </a:r>
          </a:p>
          <a:p>
            <a:pPr marL="0" indent="0">
              <a:buNone/>
            </a:pPr>
            <a:endParaRPr lang="en-US" sz="1800" dirty="0"/>
          </a:p>
          <a:p>
            <a:pPr marL="0" indent="0">
              <a:buNone/>
            </a:pPr>
            <a:endParaRPr lang="en-US" sz="1800" dirty="0"/>
          </a:p>
          <a:p>
            <a:pPr marL="0" indent="0">
              <a:buNone/>
            </a:pPr>
            <a:endParaRPr lang="en-US" sz="1800" dirty="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US" sz="3200" b="1" spc="150" dirty="0" smtClean="0">
                <a:ln w="11430"/>
                <a:solidFill>
                  <a:schemeClr val="bg1"/>
                </a:solidFill>
                <a:effectLst>
                  <a:outerShdw blurRad="25400" algn="tl" rotWithShape="0">
                    <a:srgbClr val="000000">
                      <a:alpha val="43000"/>
                    </a:srgbClr>
                  </a:outerShdw>
                </a:effectLst>
              </a:rPr>
              <a:t>Historical References</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3" name="Picture 2" descr="Screen Shot 2015-05-03 at 11.20.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3620" y="1794932"/>
            <a:ext cx="3033448" cy="4432659"/>
          </a:xfrm>
          <a:prstGeom prst="rect">
            <a:avLst/>
          </a:prstGeom>
        </p:spPr>
      </p:pic>
      <p:sp>
        <p:nvSpPr>
          <p:cNvPr id="4" name="TextBox 3"/>
          <p:cNvSpPr txBox="1"/>
          <p:nvPr/>
        </p:nvSpPr>
        <p:spPr>
          <a:xfrm>
            <a:off x="4521200" y="6339468"/>
            <a:ext cx="3505200" cy="369332"/>
          </a:xfrm>
          <a:prstGeom prst="rect">
            <a:avLst/>
          </a:prstGeom>
          <a:noFill/>
        </p:spPr>
        <p:txBody>
          <a:bodyPr wrap="square" rtlCol="0">
            <a:spAutoFit/>
          </a:bodyPr>
          <a:lstStyle/>
          <a:p>
            <a:r>
              <a:rPr lang="en-US" dirty="0" smtClean="0"/>
              <a:t>Iranian soldier during Iran-Iraq War</a:t>
            </a:r>
            <a:endParaRPr lang="en-US" dirty="0"/>
          </a:p>
        </p:txBody>
      </p:sp>
    </p:spTree>
    <p:extLst>
      <p:ext uri="{BB962C8B-B14F-4D97-AF65-F5344CB8AC3E}">
        <p14:creationId xmlns:p14="http://schemas.microsoft.com/office/powerpoint/2010/main" val="806345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a:xfrm>
            <a:off x="457199" y="1600201"/>
            <a:ext cx="8373017" cy="5088466"/>
          </a:xfrm>
        </p:spPr>
        <p:txBody>
          <a:bodyPr vert="horz">
            <a:noAutofit/>
          </a:bodyPr>
          <a:lstStyle/>
          <a:p>
            <a:pPr marL="0" indent="0">
              <a:buNone/>
            </a:pPr>
            <a:r>
              <a:rPr lang="en-US" sz="2800" dirty="0" smtClean="0"/>
              <a:t>1889 Hermann Oppenheim’s “Traumatic Neuroses”</a:t>
            </a:r>
          </a:p>
          <a:p>
            <a:pPr marL="0" indent="0">
              <a:buNone/>
            </a:pPr>
            <a:endParaRPr lang="en-US" sz="1800" dirty="0"/>
          </a:p>
          <a:p>
            <a:pPr marL="0" indent="0">
              <a:buNone/>
            </a:pPr>
            <a:endParaRPr lang="en-US" sz="1800" dirty="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US" sz="3200" b="1" spc="150" dirty="0" smtClean="0">
                <a:ln w="11430"/>
                <a:solidFill>
                  <a:schemeClr val="bg1"/>
                </a:solidFill>
                <a:effectLst>
                  <a:outerShdw blurRad="25400" algn="tl" rotWithShape="0">
                    <a:srgbClr val="000000">
                      <a:alpha val="43000"/>
                    </a:srgbClr>
                  </a:outerShdw>
                </a:effectLst>
              </a:rPr>
              <a:t>Historical References</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3" name="Picture 2" descr="Screen Shot 2015-05-03 at 10.53.2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7733" y="2438400"/>
            <a:ext cx="3505200" cy="4250266"/>
          </a:xfrm>
          <a:prstGeom prst="rect">
            <a:avLst/>
          </a:prstGeom>
        </p:spPr>
      </p:pic>
    </p:spTree>
    <p:extLst>
      <p:ext uri="{BB962C8B-B14F-4D97-AF65-F5344CB8AC3E}">
        <p14:creationId xmlns:p14="http://schemas.microsoft.com/office/powerpoint/2010/main" val="18222159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a:xfrm>
            <a:off x="457199" y="1600201"/>
            <a:ext cx="8373017" cy="5071532"/>
          </a:xfrm>
        </p:spPr>
        <p:txBody>
          <a:bodyPr vert="horz">
            <a:noAutofit/>
          </a:bodyPr>
          <a:lstStyle/>
          <a:p>
            <a:pPr marL="0" indent="0">
              <a:buNone/>
            </a:pPr>
            <a:r>
              <a:rPr lang="en-US" sz="2800" dirty="0" smtClean="0"/>
              <a:t>Trauma is defined as: </a:t>
            </a:r>
            <a:endParaRPr lang="en-US" sz="2800" dirty="0"/>
          </a:p>
          <a:p>
            <a:r>
              <a:rPr lang="en-US" sz="2400" dirty="0" smtClean="0"/>
              <a:t>Sudden</a:t>
            </a:r>
            <a:endParaRPr lang="en-US" sz="2400" dirty="0"/>
          </a:p>
          <a:p>
            <a:r>
              <a:rPr lang="en-US" sz="2400" dirty="0" smtClean="0"/>
              <a:t>Threat to life or physical integrity</a:t>
            </a:r>
          </a:p>
          <a:p>
            <a:r>
              <a:rPr lang="en-US" sz="2400" dirty="0" smtClean="0"/>
              <a:t>Outside normal experiences</a:t>
            </a:r>
          </a:p>
          <a:p>
            <a:pPr marL="57150" indent="0">
              <a:buNone/>
            </a:pPr>
            <a:endParaRPr lang="en-US" sz="2800" dirty="0"/>
          </a:p>
          <a:p>
            <a:pPr marL="57150" indent="0">
              <a:buNone/>
            </a:pPr>
            <a:r>
              <a:rPr lang="en-US" sz="2800" dirty="0" smtClean="0"/>
              <a:t>Two Types:</a:t>
            </a:r>
          </a:p>
          <a:p>
            <a:pPr marL="400050"/>
            <a:r>
              <a:rPr lang="en-US" sz="2400" dirty="0" smtClean="0"/>
              <a:t>Type 1: single event</a:t>
            </a:r>
          </a:p>
          <a:p>
            <a:pPr marL="400050"/>
            <a:r>
              <a:rPr lang="en-US" sz="2400" dirty="0" smtClean="0"/>
              <a:t>Type 2: long-standing/repeated </a:t>
            </a:r>
          </a:p>
          <a:p>
            <a:pPr marL="57150" indent="0">
              <a:buNone/>
            </a:pPr>
            <a:r>
              <a:rPr lang="en-US" sz="2400" dirty="0"/>
              <a:t>	</a:t>
            </a:r>
            <a:r>
              <a:rPr lang="en-US" sz="2400" dirty="0" smtClean="0"/>
              <a:t>(not in DSM-5)</a:t>
            </a:r>
          </a:p>
          <a:p>
            <a:pPr marL="57150" indent="0">
              <a:buNone/>
            </a:pPr>
            <a:endParaRPr lang="en-US" sz="2400" dirty="0" smtClean="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US" sz="3200" b="1" spc="150" dirty="0" smtClean="0">
                <a:ln w="11430"/>
                <a:solidFill>
                  <a:schemeClr val="bg1"/>
                </a:solidFill>
                <a:effectLst>
                  <a:outerShdw blurRad="25400" algn="tl" rotWithShape="0">
                    <a:srgbClr val="000000">
                      <a:alpha val="43000"/>
                    </a:srgbClr>
                  </a:outerShdw>
                </a:effectLst>
              </a:rPr>
              <a:t>General Considerations</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5-05-03 at 9.55.0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0933" y="1857116"/>
            <a:ext cx="2826657" cy="3459952"/>
          </a:xfrm>
          <a:prstGeom prst="rect">
            <a:avLst/>
          </a:prstGeom>
        </p:spPr>
      </p:pic>
    </p:spTree>
    <p:extLst>
      <p:ext uri="{BB962C8B-B14F-4D97-AF65-F5344CB8AC3E}">
        <p14:creationId xmlns:p14="http://schemas.microsoft.com/office/powerpoint/2010/main" val="29419762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Autofit/>
          </a:bodyPr>
          <a:lstStyle/>
          <a:p>
            <a:r>
              <a:rPr lang="en-US" altLang="tr-TR" sz="2800" dirty="0" smtClean="0">
                <a:latin typeface="Verdana" panose="020B0604030504040204" pitchFamily="34" charset="0"/>
                <a:ea typeface="ＭＳ Ｐゴシック" panose="020B0600070205080204" pitchFamily="34" charset="-128"/>
              </a:rPr>
              <a:t>Acute and Posttraumatic Stress Disorders</a:t>
            </a:r>
          </a:p>
        </p:txBody>
      </p:sp>
      <p:sp>
        <p:nvSpPr>
          <p:cNvPr id="20483" name="Content Placeholder 2"/>
          <p:cNvSpPr>
            <a:spLocks noGrp="1"/>
          </p:cNvSpPr>
          <p:nvPr>
            <p:ph idx="1"/>
          </p:nvPr>
        </p:nvSpPr>
        <p:spPr>
          <a:xfrm>
            <a:off x="457200" y="1600200"/>
            <a:ext cx="8229600" cy="5003800"/>
          </a:xfrm>
        </p:spPr>
        <p:txBody>
          <a:bodyPr>
            <a:normAutofit/>
          </a:bodyPr>
          <a:lstStyle/>
          <a:p>
            <a:r>
              <a:rPr lang="en-US" altLang="tr-TR" sz="2800" dirty="0" smtClean="0">
                <a:latin typeface="Verdana" panose="020B0604030504040204" pitchFamily="34" charset="0"/>
                <a:ea typeface="ＭＳ Ｐゴシック" panose="020B0600070205080204" pitchFamily="34" charset="-128"/>
              </a:rPr>
              <a:t>Traumatic stress</a:t>
            </a:r>
          </a:p>
          <a:p>
            <a:pPr lvl="1"/>
            <a:r>
              <a:rPr lang="en-US" altLang="tr-TR" sz="2400" dirty="0" smtClean="0">
                <a:latin typeface="Verdana" panose="020B0604030504040204" pitchFamily="34" charset="0"/>
                <a:ea typeface="ＭＳ Ｐゴシック" panose="020B0600070205080204" pitchFamily="34" charset="-128"/>
              </a:rPr>
              <a:t>Defined in the DSM-5 as an event that involves </a:t>
            </a:r>
            <a:endParaRPr lang="tr-TR" altLang="tr-TR" sz="2400" dirty="0" smtClean="0">
              <a:latin typeface="Verdana" panose="020B0604030504040204" pitchFamily="34" charset="0"/>
              <a:ea typeface="ＭＳ Ｐゴシック" panose="020B0600070205080204" pitchFamily="34" charset="-128"/>
            </a:endParaRPr>
          </a:p>
          <a:p>
            <a:pPr lvl="2"/>
            <a:r>
              <a:rPr lang="en-US" altLang="tr-TR" dirty="0" smtClean="0">
                <a:latin typeface="Verdana" panose="020B0604030504040204" pitchFamily="34" charset="0"/>
                <a:ea typeface="ＭＳ Ｐゴシック" panose="020B0600070205080204" pitchFamily="34" charset="-128"/>
              </a:rPr>
              <a:t>actual or threatened death, or serious injury, or sexual violence </a:t>
            </a:r>
            <a:endParaRPr lang="tr-TR" altLang="tr-TR" dirty="0" smtClean="0">
              <a:latin typeface="Verdana" panose="020B0604030504040204" pitchFamily="34" charset="0"/>
              <a:ea typeface="ＭＳ Ｐゴシック" panose="020B0600070205080204" pitchFamily="34" charset="-128"/>
            </a:endParaRPr>
          </a:p>
          <a:p>
            <a:pPr lvl="2"/>
            <a:r>
              <a:rPr lang="en-US" altLang="tr-TR" dirty="0" smtClean="0">
                <a:latin typeface="Verdana" panose="020B0604030504040204" pitchFamily="34" charset="0"/>
                <a:ea typeface="ＭＳ Ｐゴシック" panose="020B0600070205080204" pitchFamily="34" charset="-128"/>
              </a:rPr>
              <a:t>to self, or witnessing others experience trauma, </a:t>
            </a:r>
            <a:endParaRPr lang="tr-TR" altLang="tr-TR" dirty="0" smtClean="0">
              <a:latin typeface="Verdana" panose="020B0604030504040204" pitchFamily="34" charset="0"/>
              <a:ea typeface="ＭＳ Ｐゴシック" panose="020B0600070205080204" pitchFamily="34" charset="-128"/>
            </a:endParaRPr>
          </a:p>
          <a:p>
            <a:pPr lvl="2"/>
            <a:r>
              <a:rPr lang="en-US" altLang="tr-TR" dirty="0" smtClean="0">
                <a:latin typeface="Verdana" panose="020B0604030504040204" pitchFamily="34" charset="0"/>
                <a:ea typeface="ＭＳ Ｐゴシック" panose="020B0600070205080204" pitchFamily="34" charset="-128"/>
              </a:rPr>
              <a:t>learning that loved ones have been traumatized, </a:t>
            </a:r>
            <a:endParaRPr lang="tr-TR" altLang="tr-TR" dirty="0" smtClean="0">
              <a:latin typeface="Verdana" panose="020B0604030504040204" pitchFamily="34" charset="0"/>
              <a:ea typeface="ＭＳ Ｐゴシック" panose="020B0600070205080204" pitchFamily="34" charset="-128"/>
            </a:endParaRPr>
          </a:p>
          <a:p>
            <a:pPr lvl="2"/>
            <a:r>
              <a:rPr lang="en-US" altLang="tr-TR" dirty="0" smtClean="0">
                <a:latin typeface="Verdana" panose="020B0604030504040204" pitchFamily="34" charset="0"/>
                <a:ea typeface="ＭＳ Ｐゴシック" panose="020B0600070205080204" pitchFamily="34" charset="-128"/>
              </a:rPr>
              <a:t>or repeatedly being exposed to details of trauma.</a:t>
            </a:r>
          </a:p>
        </p:txBody>
      </p:sp>
    </p:spTree>
    <p:custDataLst>
      <p:tags r:id="rId1"/>
    </p:custDataLst>
    <p:extLst>
      <p:ext uri="{BB962C8B-B14F-4D97-AF65-F5344CB8AC3E}">
        <p14:creationId xmlns:p14="http://schemas.microsoft.com/office/powerpoint/2010/main" val="931027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Anxiety Disorders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The Basics</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r>
              <a:rPr lang="en-US" dirty="0" smtClean="0"/>
              <a:t>“Internalizing” Disorders</a:t>
            </a:r>
          </a:p>
          <a:p>
            <a:r>
              <a:rPr lang="en-US" dirty="0" smtClean="0"/>
              <a:t>Once thought to be rare and low impact</a:t>
            </a:r>
          </a:p>
          <a:p>
            <a:r>
              <a:rPr lang="en-US" dirty="0" smtClean="0"/>
              <a:t>More studies recently</a:t>
            </a:r>
            <a:r>
              <a:rPr lang="tr-TR" dirty="0" smtClean="0"/>
              <a:t> f</a:t>
            </a:r>
            <a:r>
              <a:rPr lang="en-US" dirty="0" err="1" smtClean="0"/>
              <a:t>ocus</a:t>
            </a:r>
            <a:r>
              <a:rPr lang="en-US" dirty="0" smtClean="0"/>
              <a:t> on:</a:t>
            </a:r>
            <a:r>
              <a:rPr lang="tr-TR" dirty="0" smtClean="0"/>
              <a:t> </a:t>
            </a:r>
          </a:p>
          <a:p>
            <a:pPr lvl="1"/>
            <a:r>
              <a:rPr lang="en-US" dirty="0" smtClean="0"/>
              <a:t>Generalized Anxiety Disorder (GAD)</a:t>
            </a:r>
          </a:p>
          <a:p>
            <a:pPr lvl="1"/>
            <a:r>
              <a:rPr lang="en-US" dirty="0" smtClean="0"/>
              <a:t>Social Anxiety Disorder</a:t>
            </a:r>
          </a:p>
          <a:p>
            <a:pPr lvl="1"/>
            <a:r>
              <a:rPr lang="en-US" dirty="0" smtClean="0"/>
              <a:t>Specific Phobias</a:t>
            </a:r>
            <a:endParaRPr lang="tr-TR" dirty="0" smtClean="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090056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a:xfrm>
            <a:off x="457199" y="1600201"/>
            <a:ext cx="8373017" cy="5071532"/>
          </a:xfrm>
        </p:spPr>
        <p:txBody>
          <a:bodyPr vert="horz">
            <a:noAutofit/>
          </a:bodyPr>
          <a:lstStyle/>
          <a:p>
            <a:pPr marL="57150" indent="0">
              <a:buNone/>
            </a:pPr>
            <a:r>
              <a:rPr lang="en-US" dirty="0" smtClean="0"/>
              <a:t>DSM </a:t>
            </a:r>
            <a:r>
              <a:rPr lang="en-US" dirty="0"/>
              <a:t>5</a:t>
            </a:r>
            <a:r>
              <a:rPr lang="en-US" dirty="0" smtClean="0"/>
              <a:t> Changes:</a:t>
            </a:r>
          </a:p>
          <a:p>
            <a:pPr marL="514350" indent="-457200"/>
            <a:r>
              <a:rPr lang="en-US" sz="2400" dirty="0" smtClean="0"/>
              <a:t>Type 2 not included</a:t>
            </a:r>
          </a:p>
          <a:p>
            <a:pPr marL="514350" indent="-457200"/>
            <a:r>
              <a:rPr lang="en-US" sz="2400" dirty="0" smtClean="0"/>
              <a:t>No subjective reaction criterion</a:t>
            </a:r>
          </a:p>
          <a:p>
            <a:pPr marL="514350" indent="-457200"/>
            <a:r>
              <a:rPr lang="en-US" sz="2400" dirty="0"/>
              <a:t>E</a:t>
            </a:r>
            <a:r>
              <a:rPr lang="en-US" sz="2400" dirty="0" smtClean="0"/>
              <a:t>xposure through close family or friend added</a:t>
            </a:r>
          </a:p>
          <a:p>
            <a:pPr marL="514350" indent="-457200"/>
            <a:r>
              <a:rPr lang="en-US" sz="2400" dirty="0"/>
              <a:t>E</a:t>
            </a:r>
            <a:r>
              <a:rPr lang="en-US" sz="2400" dirty="0" smtClean="0"/>
              <a:t>xtreme and repeated exposure to aversive details included</a:t>
            </a:r>
          </a:p>
          <a:p>
            <a:pPr marL="514350" indent="-457200"/>
            <a:r>
              <a:rPr lang="en-US" sz="2400" dirty="0" smtClean="0"/>
              <a:t>Only work-related exposure through media</a:t>
            </a:r>
          </a:p>
          <a:p>
            <a:pPr marL="514350" indent="-457200"/>
            <a:r>
              <a:rPr lang="en-US" sz="2400" dirty="0" smtClean="0"/>
              <a:t>For children “negative alterations in cognitions and mood”</a:t>
            </a:r>
          </a:p>
          <a:p>
            <a:pPr marL="514350" indent="-457200"/>
            <a:r>
              <a:rPr lang="en-US" sz="2400" dirty="0"/>
              <a:t>D</a:t>
            </a:r>
            <a:r>
              <a:rPr lang="en-US" sz="2400" dirty="0" smtClean="0"/>
              <a:t>istinct category</a:t>
            </a:r>
          </a:p>
          <a:p>
            <a:pPr marL="514350" indent="-457200"/>
            <a:r>
              <a:rPr lang="en-US" sz="2400" dirty="0" smtClean="0"/>
              <a:t>New PTSD subcategory for children under 6</a:t>
            </a:r>
            <a:endParaRPr lang="en-US" sz="2400" dirty="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US" sz="3200" b="1" spc="150" dirty="0" smtClean="0">
                <a:ln w="11430"/>
                <a:solidFill>
                  <a:schemeClr val="bg1"/>
                </a:solidFill>
                <a:effectLst>
                  <a:outerShdw blurRad="25400" algn="tl" rotWithShape="0">
                    <a:srgbClr val="000000">
                      <a:alpha val="43000"/>
                    </a:srgbClr>
                  </a:outerShdw>
                </a:effectLst>
              </a:rPr>
              <a:t>General Considerations</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41677715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a:xfrm>
            <a:off x="457200" y="1600200"/>
            <a:ext cx="7308850" cy="4525963"/>
          </a:xfrm>
        </p:spPr>
        <p:txBody>
          <a:bodyPr vert="horz">
            <a:normAutofit/>
          </a:bodyPr>
          <a:lstStyle/>
          <a:p>
            <a:r>
              <a:rPr lang="en-US" dirty="0" smtClean="0"/>
              <a:t>Trauma is common</a:t>
            </a:r>
          </a:p>
          <a:p>
            <a:r>
              <a:rPr lang="en-US" dirty="0" smtClean="0"/>
              <a:t>About 20% of children develop PTSD after trauma</a:t>
            </a:r>
          </a:p>
          <a:p>
            <a:r>
              <a:rPr lang="en-US" dirty="0" smtClean="0"/>
              <a:t>Untreated symptoms may become chronic</a:t>
            </a:r>
          </a:p>
          <a:p>
            <a:r>
              <a:rPr lang="en-US" dirty="0" smtClean="0"/>
              <a:t>Some approaches may worsen PTSD</a:t>
            </a:r>
            <a:endParaRPr lang="en-US" dirty="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Why I</a:t>
            </a:r>
            <a:r>
              <a:rPr lang="en-AU" sz="3200" b="1" spc="150" dirty="0" smtClean="0">
                <a:ln w="11430"/>
                <a:solidFill>
                  <a:schemeClr val="bg1"/>
                </a:solidFill>
                <a:effectLst>
                  <a:outerShdw blurRad="25400" algn="tl" rotWithShape="0">
                    <a:srgbClr val="000000">
                      <a:alpha val="43000"/>
                    </a:srgbClr>
                  </a:outerShdw>
                </a:effectLst>
              </a:rPr>
              <a:t>s </a:t>
            </a:r>
            <a:r>
              <a:rPr lang="en-AU" sz="3200" b="1" spc="150" dirty="0">
                <a:ln w="11430"/>
                <a:solidFill>
                  <a:schemeClr val="bg1"/>
                </a:solidFill>
                <a:effectLst>
                  <a:outerShdw blurRad="25400" algn="tl" rotWithShape="0">
                    <a:srgbClr val="000000">
                      <a:alpha val="43000"/>
                    </a:srgbClr>
                  </a:outerShdw>
                </a:effectLst>
              </a:rPr>
              <a:t>T</a:t>
            </a:r>
            <a:r>
              <a:rPr lang="en-AU" sz="3200" b="1" spc="150" dirty="0" smtClean="0">
                <a:ln w="11430"/>
                <a:solidFill>
                  <a:schemeClr val="bg1"/>
                </a:solidFill>
                <a:effectLst>
                  <a:outerShdw blurRad="25400" algn="tl" rotWithShape="0">
                    <a:srgbClr val="000000">
                      <a:alpha val="43000"/>
                    </a:srgbClr>
                  </a:outerShdw>
                </a:effectLst>
              </a:rPr>
              <a:t>his </a:t>
            </a:r>
            <a:r>
              <a:rPr lang="en-AU" sz="3200" b="1" spc="150" dirty="0">
                <a:ln w="11430"/>
                <a:solidFill>
                  <a:schemeClr val="bg1"/>
                </a:solidFill>
                <a:effectLst>
                  <a:outerShdw blurRad="25400" algn="tl" rotWithShape="0">
                    <a:srgbClr val="000000">
                      <a:alpha val="43000"/>
                    </a:srgbClr>
                  </a:outerShdw>
                </a:effectLst>
              </a:rPr>
              <a:t>I</a:t>
            </a:r>
            <a:r>
              <a:rPr lang="en-AU" sz="3200" b="1" spc="150" dirty="0" smtClean="0">
                <a:ln w="11430"/>
                <a:solidFill>
                  <a:schemeClr val="bg1"/>
                </a:solidFill>
                <a:effectLst>
                  <a:outerShdw blurRad="25400" algn="tl" rotWithShape="0">
                    <a:srgbClr val="000000">
                      <a:alpha val="43000"/>
                    </a:srgbClr>
                  </a:outerShdw>
                </a:effectLst>
              </a:rPr>
              <a:t>mportant?</a:t>
            </a:r>
            <a:endParaRPr lang="en-AU" sz="1200" b="1" spc="150" dirty="0" smtClean="0">
              <a:ln w="11430"/>
              <a:solidFill>
                <a:schemeClr val="bg1"/>
              </a:solidFill>
              <a:effectLst>
                <a:outerShdw blurRad="25400" algn="tl" rotWithShape="0">
                  <a:srgbClr val="000000">
                    <a:alpha val="43000"/>
                  </a:srgbClr>
                </a:outerShdw>
              </a:effectLst>
            </a:endParaRPr>
          </a:p>
          <a:p>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6004628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p:txBody>
          <a:bodyPr vert="horz">
            <a:normAutofit/>
          </a:bodyPr>
          <a:lstStyle/>
          <a:p>
            <a:pPr marL="0" indent="0">
              <a:buNone/>
            </a:pPr>
            <a:r>
              <a:rPr lang="en-US" b="1" dirty="0" smtClean="0"/>
              <a:t>Definition—according to duration of symptoms after the trauma:</a:t>
            </a:r>
          </a:p>
          <a:p>
            <a:r>
              <a:rPr lang="en-US" dirty="0" err="1" smtClean="0"/>
              <a:t>Peri</a:t>
            </a:r>
            <a:r>
              <a:rPr lang="en-US" dirty="0" smtClean="0"/>
              <a:t>-traumatic:</a:t>
            </a:r>
          </a:p>
          <a:p>
            <a:pPr lvl="1"/>
            <a:r>
              <a:rPr lang="en-US" dirty="0" smtClean="0"/>
              <a:t> symptoms lasting minutes or hours</a:t>
            </a:r>
          </a:p>
          <a:p>
            <a:r>
              <a:rPr lang="en-US" dirty="0" smtClean="0"/>
              <a:t>Acute Stress Disorder (ASD):</a:t>
            </a:r>
          </a:p>
          <a:p>
            <a:pPr lvl="1"/>
            <a:r>
              <a:rPr lang="en-US" dirty="0" smtClean="0"/>
              <a:t>symptoms </a:t>
            </a:r>
            <a:r>
              <a:rPr lang="en-US" dirty="0"/>
              <a:t>lasting 2/3 </a:t>
            </a:r>
            <a:r>
              <a:rPr lang="en-US" dirty="0" smtClean="0"/>
              <a:t>days to 1 month</a:t>
            </a:r>
          </a:p>
          <a:p>
            <a:r>
              <a:rPr lang="en-US" dirty="0" smtClean="0"/>
              <a:t>Post-Traumatic Stress Disorder (PTSD):</a:t>
            </a:r>
          </a:p>
          <a:p>
            <a:pPr lvl="1"/>
            <a:r>
              <a:rPr lang="en-US" dirty="0" smtClean="0"/>
              <a:t>Symptoms for more than 1 month</a:t>
            </a:r>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The Basics:  ASD/ASR and </a:t>
            </a:r>
            <a:r>
              <a:rPr lang="en-AU" sz="3200" b="1" spc="150" dirty="0" smtClean="0">
                <a:ln w="11430"/>
                <a:solidFill>
                  <a:schemeClr val="bg1"/>
                </a:solidFill>
                <a:effectLst>
                  <a:outerShdw blurRad="25400" algn="tl" rotWithShape="0">
                    <a:srgbClr val="000000">
                      <a:alpha val="43000"/>
                    </a:srgbClr>
                  </a:outerShdw>
                </a:effectLst>
              </a:rPr>
              <a:t>PTSD</a:t>
            </a:r>
          </a:p>
          <a:p>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9929019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a:xfrm>
            <a:off x="457200" y="1600200"/>
            <a:ext cx="8229600" cy="4991100"/>
          </a:xfrm>
        </p:spPr>
        <p:txBody>
          <a:bodyPr vert="horz">
            <a:normAutofit lnSpcReduction="10000"/>
          </a:bodyPr>
          <a:lstStyle/>
          <a:p>
            <a:endParaRPr lang="en-US" b="1" dirty="0" smtClean="0"/>
          </a:p>
          <a:p>
            <a:r>
              <a:rPr lang="en-US" dirty="0" smtClean="0"/>
              <a:t>Depression</a:t>
            </a:r>
          </a:p>
          <a:p>
            <a:r>
              <a:rPr lang="en-US" dirty="0" smtClean="0"/>
              <a:t>Panic disorder</a:t>
            </a:r>
          </a:p>
          <a:p>
            <a:r>
              <a:rPr lang="en-US" dirty="0" smtClean="0"/>
              <a:t>Specific phobias</a:t>
            </a:r>
          </a:p>
          <a:p>
            <a:r>
              <a:rPr lang="en-US" dirty="0" smtClean="0"/>
              <a:t>Behavioral problems</a:t>
            </a:r>
          </a:p>
          <a:p>
            <a:r>
              <a:rPr lang="en-US" dirty="0" err="1" smtClean="0"/>
              <a:t>Attentional</a:t>
            </a:r>
            <a:r>
              <a:rPr lang="en-US" dirty="0" smtClean="0"/>
              <a:t> problems</a:t>
            </a:r>
          </a:p>
          <a:p>
            <a:r>
              <a:rPr lang="en-US" dirty="0" smtClean="0"/>
              <a:t>Regression</a:t>
            </a:r>
            <a:endParaRPr lang="tr-TR" dirty="0" smtClean="0"/>
          </a:p>
          <a:p>
            <a:r>
              <a:rPr lang="tr-TR" dirty="0" smtClean="0">
                <a:hlinkClick r:id="rId3" action="ppaction://hlinkfile"/>
              </a:rPr>
              <a:t>Reactive attachment disorder </a:t>
            </a:r>
            <a:endParaRPr lang="tr-TR" dirty="0" smtClean="0"/>
          </a:p>
          <a:p>
            <a:r>
              <a:rPr lang="tr-TR" dirty="0" smtClean="0"/>
              <a:t>Disinhibited social engagement disorder </a:t>
            </a:r>
            <a:endParaRPr lang="en-US" dirty="0" smtClean="0"/>
          </a:p>
          <a:p>
            <a:pPr marL="0" indent="0">
              <a:buNone/>
            </a:pPr>
            <a:endParaRPr lang="en-US" b="1" dirty="0" smtClean="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The Basics:  </a:t>
            </a:r>
            <a:r>
              <a:rPr lang="en-AU" sz="3200" b="1" spc="150" dirty="0" smtClean="0">
                <a:ln w="11430"/>
                <a:solidFill>
                  <a:schemeClr val="bg1"/>
                </a:solidFill>
                <a:effectLst>
                  <a:outerShdw blurRad="25400" algn="tl" rotWithShape="0">
                    <a:srgbClr val="000000">
                      <a:alpha val="43000"/>
                    </a:srgbClr>
                  </a:outerShdw>
                </a:effectLst>
              </a:rPr>
              <a:t>Other Reactions to Trauma</a:t>
            </a:r>
          </a:p>
          <a:p>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5-05-04 at 9.18.01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5469" y="2489199"/>
            <a:ext cx="3631331" cy="2607734"/>
          </a:xfrm>
          <a:prstGeom prst="rect">
            <a:avLst/>
          </a:prstGeom>
        </p:spPr>
      </p:pic>
    </p:spTree>
    <p:extLst>
      <p:ext uri="{BB962C8B-B14F-4D97-AF65-F5344CB8AC3E}">
        <p14:creationId xmlns:p14="http://schemas.microsoft.com/office/powerpoint/2010/main" val="40214023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Epidemiology</a:t>
            </a:r>
            <a:endParaRPr lang="en-AU" sz="3200" b="1" spc="150" dirty="0" smtClean="0">
              <a:ln w="11430"/>
              <a:solidFill>
                <a:schemeClr val="bg1"/>
              </a:solidFill>
              <a:effectLst>
                <a:outerShdw blurRad="25400" algn="tl" rotWithShape="0">
                  <a:srgbClr val="000000">
                    <a:alpha val="43000"/>
                  </a:srgbClr>
                </a:outerShdw>
              </a:effectLst>
            </a:endParaRPr>
          </a:p>
          <a:p>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3" name="Vertical Text Placeholder 2"/>
          <p:cNvSpPr>
            <a:spLocks noGrp="1"/>
          </p:cNvSpPr>
          <p:nvPr>
            <p:ph type="body" orient="vert" idx="1"/>
          </p:nvPr>
        </p:nvSpPr>
        <p:spPr>
          <a:xfrm>
            <a:off x="457200" y="1600201"/>
            <a:ext cx="8111067" cy="4292600"/>
          </a:xfrm>
        </p:spPr>
        <p:txBody>
          <a:bodyPr vert="horz">
            <a:normAutofit fontScale="92500" lnSpcReduction="10000"/>
          </a:bodyPr>
          <a:lstStyle/>
          <a:p>
            <a:r>
              <a:rPr lang="en-US" dirty="0" smtClean="0"/>
              <a:t>ASD: </a:t>
            </a:r>
          </a:p>
          <a:p>
            <a:pPr lvl="1"/>
            <a:r>
              <a:rPr lang="en-US" dirty="0" smtClean="0"/>
              <a:t>8-10% of exposed children</a:t>
            </a:r>
          </a:p>
          <a:p>
            <a:pPr lvl="1"/>
            <a:r>
              <a:rPr lang="en-US" dirty="0" smtClean="0"/>
              <a:t>17% mean prevalence of exposed adults</a:t>
            </a:r>
          </a:p>
          <a:p>
            <a:pPr marL="0" indent="0">
              <a:buNone/>
            </a:pPr>
            <a:endParaRPr lang="en-US" dirty="0" smtClean="0"/>
          </a:p>
          <a:p>
            <a:r>
              <a:rPr lang="en-US" dirty="0" smtClean="0"/>
              <a:t>PTSD: </a:t>
            </a:r>
            <a:r>
              <a:rPr lang="en-US" dirty="0"/>
              <a:t> </a:t>
            </a:r>
            <a:endParaRPr lang="en-US" dirty="0" smtClean="0"/>
          </a:p>
          <a:p>
            <a:pPr lvl="1"/>
            <a:r>
              <a:rPr lang="en-US" dirty="0" smtClean="0"/>
              <a:t>16% exposed children</a:t>
            </a:r>
          </a:p>
          <a:p>
            <a:pPr lvl="1"/>
            <a:r>
              <a:rPr lang="en-US" dirty="0"/>
              <a:t>5</a:t>
            </a:r>
            <a:r>
              <a:rPr lang="en-US" dirty="0" smtClean="0"/>
              <a:t>% prevalence in US adolescents</a:t>
            </a:r>
          </a:p>
          <a:p>
            <a:pPr lvl="1"/>
            <a:r>
              <a:rPr lang="en-US" dirty="0" smtClean="0"/>
              <a:t>7-10% lifetime prevalence in US adults </a:t>
            </a:r>
          </a:p>
          <a:p>
            <a:pPr lvl="1"/>
            <a:r>
              <a:rPr lang="en-US" dirty="0" smtClean="0"/>
              <a:t>Females&gt;males</a:t>
            </a:r>
          </a:p>
          <a:p>
            <a:pPr marL="0" indent="0">
              <a:buNone/>
            </a:pPr>
            <a:endParaRPr lang="en-US" dirty="0" smtClean="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6465289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27900" y="4653705"/>
            <a:ext cx="184666" cy="369332"/>
          </a:xfrm>
          <a:prstGeom prst="rect">
            <a:avLst/>
          </a:prstGeom>
          <a:noFill/>
        </p:spPr>
        <p:txBody>
          <a:bodyPr wrap="none" rtlCol="0">
            <a:spAutoFit/>
          </a:bodyPr>
          <a:lstStyle/>
          <a:p>
            <a:endParaRPr lang="en-US" dirty="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Clinical F</a:t>
            </a:r>
            <a:r>
              <a:rPr lang="en-AU" sz="3200" b="1" spc="150" dirty="0" smtClean="0">
                <a:ln w="11430"/>
                <a:solidFill>
                  <a:schemeClr val="bg1"/>
                </a:solidFill>
                <a:effectLst>
                  <a:outerShdw blurRad="25400" algn="tl" rotWithShape="0">
                    <a:srgbClr val="000000">
                      <a:alpha val="43000"/>
                    </a:srgbClr>
                  </a:outerShdw>
                </a:effectLst>
              </a:rPr>
              <a:t>eatures: </a:t>
            </a:r>
            <a:r>
              <a:rPr lang="en-AU" sz="3200" b="1" spc="150" dirty="0">
                <a:ln w="11430"/>
                <a:solidFill>
                  <a:schemeClr val="bg1"/>
                </a:solidFill>
                <a:effectLst>
                  <a:outerShdw blurRad="25400" algn="tl" rotWithShape="0">
                    <a:srgbClr val="000000">
                      <a:alpha val="43000"/>
                    </a:srgbClr>
                  </a:outerShdw>
                </a:effectLst>
              </a:rPr>
              <a:t>Peri-Traumatic Reactions</a:t>
            </a:r>
            <a:endParaRPr lang="en-AU" sz="3200" b="1" spc="150" dirty="0" smtClean="0">
              <a:ln w="11430"/>
              <a:solidFill>
                <a:schemeClr val="bg1"/>
              </a:solidFill>
              <a:effectLst>
                <a:outerShdw blurRad="25400" algn="tl" rotWithShape="0">
                  <a:srgbClr val="000000">
                    <a:alpha val="43000"/>
                  </a:srgbClr>
                </a:outerShdw>
              </a:effectLst>
            </a:endParaRPr>
          </a:p>
          <a:p>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3" name="Vertical Text Placeholder 2"/>
          <p:cNvSpPr>
            <a:spLocks noGrp="1"/>
          </p:cNvSpPr>
          <p:nvPr>
            <p:ph type="body" orient="vert" idx="1"/>
          </p:nvPr>
        </p:nvSpPr>
        <p:spPr/>
        <p:txBody>
          <a:bodyPr vert="horz">
            <a:normAutofit/>
          </a:bodyPr>
          <a:lstStyle/>
          <a:p>
            <a:r>
              <a:rPr lang="en-US" dirty="0"/>
              <a:t>M</a:t>
            </a:r>
            <a:r>
              <a:rPr lang="en-US" dirty="0" smtClean="0"/>
              <a:t>inutes to hours after event</a:t>
            </a:r>
          </a:p>
          <a:p>
            <a:r>
              <a:rPr lang="en-US" dirty="0" smtClean="0"/>
              <a:t>Increased likelihood of PTSD and ASD </a:t>
            </a:r>
          </a:p>
          <a:p>
            <a:pPr lvl="1"/>
            <a:r>
              <a:rPr lang="en-US" dirty="0" err="1" smtClean="0"/>
              <a:t>Peri</a:t>
            </a:r>
            <a:r>
              <a:rPr lang="en-US" dirty="0" smtClean="0"/>
              <a:t>-traumatic distress:</a:t>
            </a:r>
          </a:p>
          <a:p>
            <a:pPr lvl="2"/>
            <a:r>
              <a:rPr lang="en-US" dirty="0" smtClean="0"/>
              <a:t>Fear, horror, helplessness, sadness, guilt, shame, fright, loss of bowel/bladder control etc.</a:t>
            </a:r>
          </a:p>
          <a:p>
            <a:pPr lvl="1"/>
            <a:r>
              <a:rPr lang="en-US" dirty="0" err="1" smtClean="0"/>
              <a:t>Peri</a:t>
            </a:r>
            <a:r>
              <a:rPr lang="en-US" dirty="0" smtClean="0"/>
              <a:t>-traumatic dissociation:</a:t>
            </a:r>
          </a:p>
          <a:p>
            <a:pPr lvl="2"/>
            <a:r>
              <a:rPr lang="en-US" dirty="0" smtClean="0"/>
              <a:t>Blanking out, feeling on autopilot, time distortion, depersonalization, </a:t>
            </a:r>
            <a:r>
              <a:rPr lang="en-US" dirty="0" err="1" smtClean="0"/>
              <a:t>derealization</a:t>
            </a:r>
            <a:r>
              <a:rPr lang="en-US" dirty="0" smtClean="0"/>
              <a:t>, confusion, amnesia, reduced awareness</a:t>
            </a: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6874283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27900" y="4653705"/>
            <a:ext cx="184666" cy="369332"/>
          </a:xfrm>
          <a:prstGeom prst="rect">
            <a:avLst/>
          </a:prstGeom>
          <a:noFill/>
        </p:spPr>
        <p:txBody>
          <a:bodyPr wrap="none" rtlCol="0">
            <a:spAutoFit/>
          </a:bodyPr>
          <a:lstStyle/>
          <a:p>
            <a:endParaRPr lang="en-US" dirty="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2400" b="1" spc="150" dirty="0">
                <a:ln w="11430"/>
                <a:solidFill>
                  <a:schemeClr val="bg1"/>
                </a:solidFill>
                <a:effectLst>
                  <a:outerShdw blurRad="25400" algn="tl" rotWithShape="0">
                    <a:srgbClr val="000000">
                      <a:alpha val="43000"/>
                    </a:srgbClr>
                  </a:outerShdw>
                </a:effectLst>
              </a:rPr>
              <a:t>Clinical F</a:t>
            </a:r>
            <a:r>
              <a:rPr lang="en-AU" sz="2400" b="1" spc="150" dirty="0" smtClean="0">
                <a:ln w="11430"/>
                <a:solidFill>
                  <a:schemeClr val="bg1"/>
                </a:solidFill>
                <a:effectLst>
                  <a:outerShdw blurRad="25400" algn="tl" rotWithShape="0">
                    <a:srgbClr val="000000">
                      <a:alpha val="43000"/>
                    </a:srgbClr>
                  </a:outerShdw>
                </a:effectLst>
              </a:rPr>
              <a:t>eatures</a:t>
            </a:r>
            <a:r>
              <a:rPr lang="en-AU" sz="2400" b="1" spc="150" dirty="0">
                <a:ln w="11430"/>
                <a:solidFill>
                  <a:schemeClr val="bg1"/>
                </a:solidFill>
                <a:effectLst>
                  <a:outerShdw blurRad="25400" algn="tl" rotWithShape="0">
                    <a:srgbClr val="000000">
                      <a:alpha val="43000"/>
                    </a:srgbClr>
                  </a:outerShdw>
                </a:effectLst>
              </a:rPr>
              <a:t>: </a:t>
            </a:r>
            <a:r>
              <a:rPr lang="en-AU" sz="2400" b="1" spc="150" dirty="0" smtClean="0">
                <a:ln w="11430"/>
                <a:solidFill>
                  <a:schemeClr val="bg1"/>
                </a:solidFill>
                <a:effectLst>
                  <a:outerShdw blurRad="25400" algn="tl" rotWithShape="0">
                    <a:srgbClr val="000000">
                      <a:alpha val="43000"/>
                    </a:srgbClr>
                  </a:outerShdw>
                </a:effectLst>
              </a:rPr>
              <a:t>Acute Stress Reaction/Disorder</a:t>
            </a:r>
          </a:p>
          <a:p>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3" name="Vertical Text Placeholder 2"/>
          <p:cNvSpPr>
            <a:spLocks noGrp="1"/>
          </p:cNvSpPr>
          <p:nvPr>
            <p:ph type="body" orient="vert" idx="1"/>
          </p:nvPr>
        </p:nvSpPr>
        <p:spPr>
          <a:xfrm>
            <a:off x="457200" y="1600200"/>
            <a:ext cx="8229600" cy="4525963"/>
          </a:xfrm>
        </p:spPr>
        <p:txBody>
          <a:bodyPr vert="horz">
            <a:normAutofit/>
          </a:bodyPr>
          <a:lstStyle/>
          <a:p>
            <a:r>
              <a:rPr lang="en-US" dirty="0" smtClean="0"/>
              <a:t>Symptoms 2-3 days to 1 month after trauma </a:t>
            </a:r>
            <a:endParaRPr lang="en-US" sz="2000" dirty="0" smtClean="0">
              <a:solidFill>
                <a:srgbClr val="FF0000"/>
              </a:solidFill>
            </a:endParaRPr>
          </a:p>
          <a:p>
            <a:r>
              <a:rPr lang="en-US" dirty="0" smtClean="0"/>
              <a:t>Symptoms:</a:t>
            </a:r>
          </a:p>
          <a:p>
            <a:pPr lvl="1"/>
            <a:r>
              <a:rPr lang="en-US" dirty="0" smtClean="0"/>
              <a:t>Intrusion</a:t>
            </a:r>
          </a:p>
          <a:p>
            <a:pPr lvl="1"/>
            <a:r>
              <a:rPr lang="en-US" dirty="0" smtClean="0"/>
              <a:t>Dissociative symptoms</a:t>
            </a:r>
          </a:p>
          <a:p>
            <a:pPr lvl="1"/>
            <a:r>
              <a:rPr lang="en-US" dirty="0" smtClean="0"/>
              <a:t>Avoidance symptoms</a:t>
            </a:r>
          </a:p>
          <a:p>
            <a:pPr lvl="1"/>
            <a:r>
              <a:rPr lang="en-US" dirty="0" smtClean="0"/>
              <a:t>Arousal symptoms</a:t>
            </a:r>
          </a:p>
          <a:p>
            <a:r>
              <a:rPr lang="en-US" dirty="0" smtClean="0"/>
              <a:t>Clinically significant distress or impairment</a:t>
            </a: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6712320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547100" cy="4792133"/>
          </a:xfrm>
        </p:spPr>
        <p:txBody>
          <a:bodyPr vert="horz">
            <a:normAutofit/>
          </a:bodyPr>
          <a:lstStyle/>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sz="2000" dirty="0" smtClean="0">
              <a:hlinkClick r:id=""/>
            </a:endParaRPr>
          </a:p>
          <a:p>
            <a:pPr marL="0" indent="0">
              <a:buNone/>
            </a:pPr>
            <a:endParaRPr lang="en-US" sz="2000" dirty="0" smtClean="0">
              <a:hlinkClick r:id=""/>
            </a:endParaRPr>
          </a:p>
          <a:p>
            <a:pPr marL="0" indent="0" algn="ctr">
              <a:buNone/>
            </a:pPr>
            <a:r>
              <a:rPr lang="en-US" sz="2000" dirty="0" smtClean="0">
                <a:hlinkClick r:id=""/>
              </a:rPr>
              <a:t>http://www.monkeysee.com/play/21549-non-military-ptsd</a:t>
            </a:r>
            <a:endParaRPr lang="en-US" sz="2000" dirty="0" smtClean="0"/>
          </a:p>
        </p:txBody>
      </p:sp>
      <p:sp>
        <p:nvSpPr>
          <p:cNvPr id="5" name="TextBox 4"/>
          <p:cNvSpPr txBox="1"/>
          <p:nvPr/>
        </p:nvSpPr>
        <p:spPr>
          <a:xfrm>
            <a:off x="7327900" y="4653705"/>
            <a:ext cx="184666" cy="369332"/>
          </a:xfrm>
          <a:prstGeom prst="rect">
            <a:avLst/>
          </a:prstGeom>
          <a:noFill/>
        </p:spPr>
        <p:txBody>
          <a:bodyPr wrap="none" rtlCol="0">
            <a:spAutoFit/>
          </a:bodyPr>
          <a:lstStyle/>
          <a:p>
            <a:endParaRPr lang="en-US" dirty="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smtClean="0">
                <a:ln w="11430"/>
                <a:solidFill>
                  <a:schemeClr val="bg1"/>
                </a:solidFill>
                <a:effectLst>
                  <a:outerShdw blurRad="25400" algn="tl" rotWithShape="0">
                    <a:srgbClr val="000000">
                      <a:alpha val="43000"/>
                    </a:srgbClr>
                  </a:outerShdw>
                </a:effectLst>
              </a:rPr>
              <a:t>The Basics: PTSD</a:t>
            </a:r>
          </a:p>
          <a:p>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5-05-03 at 11.11.2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7734" y="1930401"/>
            <a:ext cx="3990765" cy="3265172"/>
          </a:xfrm>
          <a:prstGeom prst="rect">
            <a:avLst/>
          </a:prstGeom>
        </p:spPr>
      </p:pic>
    </p:spTree>
    <p:extLst>
      <p:ext uri="{BB962C8B-B14F-4D97-AF65-F5344CB8AC3E}">
        <p14:creationId xmlns:p14="http://schemas.microsoft.com/office/powerpoint/2010/main" val="19650570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04800" y="1600200"/>
            <a:ext cx="8699500" cy="5143500"/>
          </a:xfrm>
        </p:spPr>
        <p:txBody>
          <a:bodyPr vert="horz">
            <a:normAutofit fontScale="77500" lnSpcReduction="20000"/>
          </a:bodyPr>
          <a:lstStyle/>
          <a:p>
            <a:pPr>
              <a:lnSpc>
                <a:spcPct val="120000"/>
              </a:lnSpc>
            </a:pPr>
            <a:r>
              <a:rPr lang="en-US" dirty="0" smtClean="0"/>
              <a:t>Debate over application of adult criteria</a:t>
            </a:r>
          </a:p>
          <a:p>
            <a:pPr>
              <a:lnSpc>
                <a:spcPct val="120000"/>
              </a:lnSpc>
            </a:pPr>
            <a:r>
              <a:rPr lang="en-US" dirty="0" smtClean="0"/>
              <a:t>Exposure to death or threatened death, actual or threatened serious injury, actual or threatened sexual assault</a:t>
            </a:r>
          </a:p>
          <a:p>
            <a:pPr marL="914400" lvl="1" indent="-514350">
              <a:lnSpc>
                <a:spcPct val="120000"/>
              </a:lnSpc>
              <a:buFont typeface="+mj-lt"/>
              <a:buAutoNum type="arabicPeriod"/>
            </a:pPr>
            <a:r>
              <a:rPr lang="en-US" dirty="0" smtClean="0"/>
              <a:t>ONE symptom of intrusion (flashbacks, nightmares etc.)</a:t>
            </a:r>
          </a:p>
          <a:p>
            <a:pPr marL="914400" lvl="1" indent="-514350">
              <a:lnSpc>
                <a:spcPct val="120000"/>
              </a:lnSpc>
              <a:buFont typeface="+mj-lt"/>
              <a:buAutoNum type="arabicPeriod"/>
            </a:pPr>
            <a:r>
              <a:rPr lang="en-US" dirty="0" smtClean="0"/>
              <a:t>Persistent avoidance</a:t>
            </a:r>
          </a:p>
          <a:p>
            <a:pPr marL="914400" lvl="1" indent="-514350">
              <a:lnSpc>
                <a:spcPct val="120000"/>
              </a:lnSpc>
              <a:buFont typeface="+mj-lt"/>
              <a:buAutoNum type="arabicPeriod"/>
            </a:pPr>
            <a:r>
              <a:rPr lang="en-US" dirty="0" smtClean="0"/>
              <a:t>TWO symptoms of negative alterations in mood or cognition (e.g., blame, emotional numbing, withdrawal etc.)</a:t>
            </a:r>
          </a:p>
          <a:p>
            <a:pPr marL="914400" lvl="1" indent="-514350">
              <a:lnSpc>
                <a:spcPct val="120000"/>
              </a:lnSpc>
              <a:buFont typeface="+mj-lt"/>
              <a:buAutoNum type="arabicPeriod"/>
            </a:pPr>
            <a:r>
              <a:rPr lang="en-US" dirty="0" smtClean="0"/>
              <a:t>TWO symptoms of alterations in arousal or reactivity (e.g., startle, irritability, sleep disturbance)</a:t>
            </a:r>
          </a:p>
          <a:p>
            <a:pPr>
              <a:lnSpc>
                <a:spcPct val="120000"/>
              </a:lnSpc>
            </a:pPr>
            <a:r>
              <a:rPr lang="en-US" dirty="0" smtClean="0"/>
              <a:t>Present more than 1 month</a:t>
            </a:r>
          </a:p>
          <a:p>
            <a:pPr>
              <a:lnSpc>
                <a:spcPct val="120000"/>
              </a:lnSpc>
            </a:pPr>
            <a:r>
              <a:rPr lang="en-US" dirty="0" smtClean="0"/>
              <a:t>Significant distress or impairment</a:t>
            </a:r>
            <a:endParaRPr lang="tr-TR" dirty="0" smtClean="0"/>
          </a:p>
          <a:p>
            <a:pPr>
              <a:lnSpc>
                <a:spcPct val="120000"/>
              </a:lnSpc>
            </a:pPr>
            <a:r>
              <a:rPr lang="tr-TR" dirty="0" smtClean="0"/>
              <a:t>? Childbirth related PTSD</a:t>
            </a:r>
            <a:endParaRPr lang="en-US" dirty="0" smtClean="0"/>
          </a:p>
          <a:p>
            <a:pPr marL="514350" indent="-514350">
              <a:buFont typeface="+mj-lt"/>
              <a:buAutoNum type="arabicPeriod"/>
            </a:pPr>
            <a:endParaRPr lang="en-US" dirty="0" smtClean="0"/>
          </a:p>
        </p:txBody>
      </p:sp>
      <p:sp>
        <p:nvSpPr>
          <p:cNvPr id="5" name="TextBox 4"/>
          <p:cNvSpPr txBox="1"/>
          <p:nvPr/>
        </p:nvSpPr>
        <p:spPr>
          <a:xfrm>
            <a:off x="7327900" y="4653705"/>
            <a:ext cx="184666" cy="369332"/>
          </a:xfrm>
          <a:prstGeom prst="rect">
            <a:avLst/>
          </a:prstGeom>
          <a:noFill/>
        </p:spPr>
        <p:txBody>
          <a:bodyPr wrap="none" rtlCol="0">
            <a:spAutoFit/>
          </a:bodyPr>
          <a:lstStyle/>
          <a:p>
            <a:endParaRPr lang="en-US" dirty="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Clinical F</a:t>
            </a:r>
            <a:r>
              <a:rPr lang="en-AU" sz="3200" b="1" spc="150" dirty="0" smtClean="0">
                <a:ln w="11430"/>
                <a:solidFill>
                  <a:schemeClr val="bg1"/>
                </a:solidFill>
                <a:effectLst>
                  <a:outerShdw blurRad="25400" algn="tl" rotWithShape="0">
                    <a:srgbClr val="000000">
                      <a:alpha val="43000"/>
                    </a:srgbClr>
                  </a:outerShdw>
                </a:effectLst>
              </a:rPr>
              <a:t>eatures: PTSD</a:t>
            </a:r>
          </a:p>
          <a:p>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4833730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27900" y="4653705"/>
            <a:ext cx="184666" cy="369332"/>
          </a:xfrm>
          <a:prstGeom prst="rect">
            <a:avLst/>
          </a:prstGeom>
          <a:noFill/>
        </p:spPr>
        <p:txBody>
          <a:bodyPr wrap="none" rtlCol="0">
            <a:spAutoFit/>
          </a:bodyPr>
          <a:lstStyle/>
          <a:p>
            <a:endParaRPr lang="en-US" dirty="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smtClean="0">
                <a:ln w="11430"/>
                <a:solidFill>
                  <a:schemeClr val="bg1"/>
                </a:solidFill>
                <a:effectLst>
                  <a:outerShdw blurRad="25400" algn="tl" rotWithShape="0">
                    <a:srgbClr val="000000">
                      <a:alpha val="43000"/>
                    </a:srgbClr>
                  </a:outerShdw>
                </a:effectLst>
              </a:rPr>
              <a:t>Risk Factors: PTSD</a:t>
            </a:r>
          </a:p>
          <a:p>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8" name="Content Placeholder 7"/>
          <p:cNvSpPr>
            <a:spLocks noGrp="1"/>
          </p:cNvSpPr>
          <p:nvPr>
            <p:ph sz="half" idx="1"/>
          </p:nvPr>
        </p:nvSpPr>
        <p:spPr/>
        <p:txBody>
          <a:bodyPr>
            <a:normAutofit fontScale="77500" lnSpcReduction="20000"/>
          </a:bodyPr>
          <a:lstStyle/>
          <a:p>
            <a:pPr marL="0" indent="0">
              <a:buNone/>
            </a:pPr>
            <a:r>
              <a:rPr lang="en-US" b="1" dirty="0"/>
              <a:t>Pre-Trauma</a:t>
            </a:r>
          </a:p>
          <a:p>
            <a:pPr marL="0" indent="0">
              <a:buNone/>
            </a:pPr>
            <a:r>
              <a:rPr lang="en-US" b="1" dirty="0"/>
              <a:t>Small to medium effect sizes:</a:t>
            </a:r>
          </a:p>
          <a:p>
            <a:r>
              <a:rPr lang="en-US" dirty="0"/>
              <a:t>Female gender</a:t>
            </a:r>
          </a:p>
          <a:p>
            <a:r>
              <a:rPr lang="en-US" dirty="0"/>
              <a:t>Low intelligence</a:t>
            </a:r>
          </a:p>
          <a:p>
            <a:r>
              <a:rPr lang="en-US" dirty="0"/>
              <a:t>Low SES</a:t>
            </a:r>
          </a:p>
          <a:p>
            <a:r>
              <a:rPr lang="en-US" dirty="0"/>
              <a:t>Pre-trauma life events</a:t>
            </a:r>
          </a:p>
          <a:p>
            <a:r>
              <a:rPr lang="en-US" dirty="0"/>
              <a:t>Pre-trauma low self-esteem</a:t>
            </a:r>
          </a:p>
          <a:p>
            <a:r>
              <a:rPr lang="en-US" dirty="0"/>
              <a:t>Pre-trauma psychological problems in youth </a:t>
            </a:r>
          </a:p>
          <a:p>
            <a:pPr marL="0" indent="0">
              <a:buNone/>
            </a:pPr>
            <a:r>
              <a:rPr lang="en-US" dirty="0"/>
              <a:t>     and </a:t>
            </a:r>
            <a:r>
              <a:rPr lang="en-US" dirty="0" smtClean="0"/>
              <a:t>parents</a:t>
            </a:r>
            <a:endParaRPr lang="tr-TR" dirty="0"/>
          </a:p>
          <a:p>
            <a:r>
              <a:rPr lang="tr-TR" dirty="0" smtClean="0"/>
              <a:t>Pre-neurobiological activity</a:t>
            </a:r>
          </a:p>
          <a:p>
            <a:pPr lvl="1"/>
            <a:r>
              <a:rPr lang="tr-TR" dirty="0" smtClean="0"/>
              <a:t>Pre-level of arousal</a:t>
            </a:r>
          </a:p>
        </p:txBody>
      </p:sp>
      <p:sp>
        <p:nvSpPr>
          <p:cNvPr id="9" name="Content Placeholder 8"/>
          <p:cNvSpPr>
            <a:spLocks noGrp="1"/>
          </p:cNvSpPr>
          <p:nvPr>
            <p:ph sz="half" idx="2"/>
          </p:nvPr>
        </p:nvSpPr>
        <p:spPr/>
        <p:txBody>
          <a:bodyPr>
            <a:normAutofit fontScale="77500" lnSpcReduction="20000"/>
          </a:bodyPr>
          <a:lstStyle/>
          <a:p>
            <a:pPr marL="0" indent="0">
              <a:buNone/>
            </a:pPr>
            <a:r>
              <a:rPr lang="en-US" b="1" dirty="0"/>
              <a:t>Post and </a:t>
            </a:r>
            <a:r>
              <a:rPr lang="en-US" b="1" dirty="0" err="1"/>
              <a:t>Peri</a:t>
            </a:r>
            <a:r>
              <a:rPr lang="en-US" b="1" dirty="0"/>
              <a:t>-Trauma</a:t>
            </a:r>
          </a:p>
          <a:p>
            <a:pPr marL="0" indent="0">
              <a:buNone/>
            </a:pPr>
            <a:r>
              <a:rPr lang="en-US" b="1" dirty="0"/>
              <a:t>Medium to large effect sizes:</a:t>
            </a:r>
          </a:p>
          <a:p>
            <a:r>
              <a:rPr lang="en-US" dirty="0" err="1"/>
              <a:t>Peri</a:t>
            </a:r>
            <a:r>
              <a:rPr lang="en-US" dirty="0"/>
              <a:t>-trauma fear</a:t>
            </a:r>
          </a:p>
          <a:p>
            <a:r>
              <a:rPr lang="en-US" dirty="0"/>
              <a:t>Perceived life threat</a:t>
            </a:r>
          </a:p>
          <a:p>
            <a:r>
              <a:rPr lang="en-US" dirty="0"/>
              <a:t>Low social support</a:t>
            </a:r>
          </a:p>
          <a:p>
            <a:r>
              <a:rPr lang="tr-TR" dirty="0" smtClean="0"/>
              <a:t>Coping skills</a:t>
            </a:r>
          </a:p>
          <a:p>
            <a:pPr lvl="1"/>
            <a:r>
              <a:rPr lang="en-US" dirty="0" smtClean="0"/>
              <a:t>Social withdrawal</a:t>
            </a:r>
            <a:endParaRPr lang="tr-TR" dirty="0" smtClean="0"/>
          </a:p>
          <a:p>
            <a:pPr lvl="1"/>
            <a:r>
              <a:rPr lang="en-US" dirty="0"/>
              <a:t>Use of distraction and thought </a:t>
            </a:r>
            <a:r>
              <a:rPr lang="en-US" dirty="0" smtClean="0"/>
              <a:t>suppression</a:t>
            </a:r>
            <a:endParaRPr lang="en-US" dirty="0"/>
          </a:p>
          <a:p>
            <a:r>
              <a:rPr lang="en-US" dirty="0"/>
              <a:t>Psychiatric comorbidity</a:t>
            </a:r>
          </a:p>
          <a:p>
            <a:r>
              <a:rPr lang="en-US" dirty="0"/>
              <a:t>Poor family functioning</a:t>
            </a:r>
          </a:p>
          <a:p>
            <a:r>
              <a:rPr lang="tr-TR" dirty="0" smtClean="0"/>
              <a:t>Level of exposure</a:t>
            </a:r>
          </a:p>
          <a:p>
            <a:r>
              <a:rPr lang="tr-TR" dirty="0" smtClean="0"/>
              <a:t>Type of traumatic event</a:t>
            </a:r>
            <a:endParaRPr lang="en-US" dirty="0"/>
          </a:p>
        </p:txBody>
      </p:sp>
    </p:spTree>
    <p:extLst>
      <p:ext uri="{BB962C8B-B14F-4D97-AF65-F5344CB8AC3E}">
        <p14:creationId xmlns:p14="http://schemas.microsoft.com/office/powerpoint/2010/main" val="4152645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normAutofit/>
          </a:bodyPr>
          <a:lstStyle/>
          <a:p>
            <a:r>
              <a:rPr lang="tr-TR" dirty="0"/>
              <a:t>Definitions &amp; </a:t>
            </a:r>
            <a:r>
              <a:rPr lang="tr-TR" dirty="0" smtClean="0"/>
              <a:t>Classification</a:t>
            </a:r>
            <a:endParaRPr lang="en-US" dirty="0" smtClean="0">
              <a:latin typeface="Verdana" pitchFamily="-112" charset="0"/>
              <a:ea typeface="ＭＳ Ｐゴシック" pitchFamily="-112" charset="-128"/>
            </a:endParaRPr>
          </a:p>
        </p:txBody>
      </p:sp>
      <p:sp>
        <p:nvSpPr>
          <p:cNvPr id="26627" name="Rectangle 5"/>
          <p:cNvSpPr>
            <a:spLocks noGrp="1" noChangeArrowheads="1"/>
          </p:cNvSpPr>
          <p:nvPr>
            <p:ph idx="1"/>
          </p:nvPr>
        </p:nvSpPr>
        <p:spPr>
          <a:xfrm>
            <a:off x="437745" y="1600200"/>
            <a:ext cx="8083685" cy="4681538"/>
          </a:xfrm>
        </p:spPr>
        <p:txBody>
          <a:bodyPr/>
          <a:lstStyle/>
          <a:p>
            <a:r>
              <a:rPr lang="en-US" sz="2400" b="1" dirty="0" smtClean="0">
                <a:latin typeface="Verdana" pitchFamily="-112" charset="0"/>
                <a:ea typeface="ＭＳ Ｐゴシック" pitchFamily="-112" charset="-128"/>
              </a:rPr>
              <a:t>Anxiety</a:t>
            </a:r>
          </a:p>
          <a:p>
            <a:pPr lvl="1"/>
            <a:r>
              <a:rPr lang="tr-TR" sz="2000" dirty="0" err="1" smtClean="0"/>
              <a:t>Either</a:t>
            </a:r>
            <a:r>
              <a:rPr lang="tr-TR" sz="2000" dirty="0" smtClean="0"/>
              <a:t> a </a:t>
            </a:r>
            <a:r>
              <a:rPr lang="tr-TR" sz="2000" dirty="0" err="1" smtClean="0"/>
              <a:t>mood</a:t>
            </a:r>
            <a:r>
              <a:rPr lang="tr-TR" sz="2000" dirty="0" smtClean="0"/>
              <a:t> </a:t>
            </a:r>
            <a:r>
              <a:rPr lang="tr-TR" sz="2000" dirty="0" err="1" smtClean="0"/>
              <a:t>or</a:t>
            </a:r>
            <a:r>
              <a:rPr lang="tr-TR" sz="2000" dirty="0" smtClean="0"/>
              <a:t> a </a:t>
            </a:r>
            <a:r>
              <a:rPr lang="tr-TR" sz="2000" dirty="0" err="1" smtClean="0"/>
              <a:t>syndrome</a:t>
            </a:r>
            <a:endParaRPr lang="tr-TR" sz="2000" dirty="0" smtClean="0"/>
          </a:p>
          <a:p>
            <a:pPr lvl="2"/>
            <a:r>
              <a:rPr lang="en-US" altLang="tr-TR" sz="1800" b="1" i="1" dirty="0" smtClean="0">
                <a:solidFill>
                  <a:schemeClr val="tx1">
                    <a:lumMod val="50000"/>
                    <a:lumOff val="50000"/>
                  </a:schemeClr>
                </a:solidFill>
              </a:rPr>
              <a:t>Mood</a:t>
            </a:r>
            <a:r>
              <a:rPr lang="tr-TR" altLang="tr-TR" sz="1800" b="1" i="1" dirty="0" smtClean="0">
                <a:solidFill>
                  <a:schemeClr val="tx1">
                    <a:lumMod val="50000"/>
                    <a:lumOff val="50000"/>
                  </a:schemeClr>
                </a:solidFill>
              </a:rPr>
              <a:t>: </a:t>
            </a:r>
            <a:r>
              <a:rPr lang="tr-TR" altLang="tr-TR" sz="1800" i="1" dirty="0" smtClean="0">
                <a:solidFill>
                  <a:schemeClr val="tx1">
                    <a:lumMod val="50000"/>
                    <a:lumOff val="50000"/>
                  </a:schemeClr>
                </a:solidFill>
              </a:rPr>
              <a:t>A</a:t>
            </a:r>
            <a:r>
              <a:rPr lang="en-US" altLang="tr-TR" sz="1800" i="1" dirty="0" smtClean="0">
                <a:solidFill>
                  <a:schemeClr val="tx1">
                    <a:lumMod val="50000"/>
                    <a:lumOff val="50000"/>
                  </a:schemeClr>
                </a:solidFill>
              </a:rPr>
              <a:t> pervasive</a:t>
            </a:r>
            <a:r>
              <a:rPr lang="tr-TR" altLang="tr-TR" sz="1800" i="1" dirty="0" smtClean="0">
                <a:solidFill>
                  <a:schemeClr val="tx1">
                    <a:lumMod val="50000"/>
                    <a:lumOff val="50000"/>
                  </a:schemeClr>
                </a:solidFill>
              </a:rPr>
              <a:t> </a:t>
            </a:r>
            <a:r>
              <a:rPr lang="en-US" altLang="tr-TR" sz="1800" i="1" dirty="0" smtClean="0">
                <a:solidFill>
                  <a:schemeClr val="tx1">
                    <a:lumMod val="50000"/>
                    <a:lumOff val="50000"/>
                  </a:schemeClr>
                </a:solidFill>
              </a:rPr>
              <a:t>and sustained emotional response that, in its extreme form, can</a:t>
            </a:r>
            <a:r>
              <a:rPr lang="tr-TR" altLang="tr-TR" sz="1800" i="1" dirty="0" smtClean="0">
                <a:solidFill>
                  <a:schemeClr val="tx1">
                    <a:lumMod val="50000"/>
                    <a:lumOff val="50000"/>
                  </a:schemeClr>
                </a:solidFill>
              </a:rPr>
              <a:t> </a:t>
            </a:r>
            <a:r>
              <a:rPr lang="en-US" altLang="tr-TR" sz="1800" i="1" dirty="0" smtClean="0">
                <a:solidFill>
                  <a:schemeClr val="tx1">
                    <a:lumMod val="50000"/>
                    <a:lumOff val="50000"/>
                  </a:schemeClr>
                </a:solidFill>
              </a:rPr>
              <a:t>color the person’s perception of the world (APA, 2000). </a:t>
            </a:r>
            <a:endParaRPr lang="tr-TR" sz="1800" i="1" dirty="0" smtClean="0">
              <a:solidFill>
                <a:schemeClr val="tx1">
                  <a:lumMod val="50000"/>
                  <a:lumOff val="50000"/>
                </a:schemeClr>
              </a:solidFill>
              <a:latin typeface="Verdana" pitchFamily="-112" charset="0"/>
              <a:ea typeface="ＭＳ Ｐゴシック" pitchFamily="-112" charset="-128"/>
            </a:endParaRPr>
          </a:p>
          <a:p>
            <a:pPr lvl="1"/>
            <a:r>
              <a:rPr lang="en-US" sz="2000" dirty="0" smtClean="0">
                <a:latin typeface="Verdana" pitchFamily="-112" charset="0"/>
                <a:ea typeface="ＭＳ Ｐゴシック" pitchFamily="-112" charset="-128"/>
              </a:rPr>
              <a:t>Associated with the anticipation of future problems</a:t>
            </a:r>
          </a:p>
          <a:p>
            <a:pPr lvl="1"/>
            <a:r>
              <a:rPr lang="en-US" sz="2000" dirty="0" smtClean="0">
                <a:latin typeface="Verdana" pitchFamily="-112" charset="0"/>
                <a:ea typeface="ＭＳ Ｐゴシック" pitchFamily="-112" charset="-128"/>
              </a:rPr>
              <a:t>Involves more general or diffuse emotional reactions</a:t>
            </a:r>
          </a:p>
          <a:p>
            <a:pPr lvl="1"/>
            <a:r>
              <a:rPr lang="en-US" sz="2000" dirty="0" smtClean="0">
                <a:latin typeface="Verdana" pitchFamily="-112" charset="0"/>
                <a:ea typeface="ＭＳ Ｐゴシック" pitchFamily="-112" charset="-128"/>
              </a:rPr>
              <a:t>The emotional experience is </a:t>
            </a:r>
            <a:r>
              <a:rPr lang="en-US" sz="2000" dirty="0" smtClean="0">
                <a:solidFill>
                  <a:srgbClr val="7030A0"/>
                </a:solidFill>
                <a:latin typeface="Verdana" pitchFamily="-112" charset="0"/>
                <a:ea typeface="ＭＳ Ｐゴシック" pitchFamily="-112" charset="-128"/>
              </a:rPr>
              <a:t>out of proportion </a:t>
            </a:r>
            <a:r>
              <a:rPr lang="en-US" sz="2000" dirty="0" smtClean="0">
                <a:latin typeface="Verdana" pitchFamily="-112" charset="0"/>
                <a:ea typeface="ＭＳ Ｐゴシック" pitchFamily="-112" charset="-128"/>
              </a:rPr>
              <a:t>to the threat.</a:t>
            </a:r>
            <a:endParaRPr lang="tr-TR" sz="2000" dirty="0" smtClean="0">
              <a:latin typeface="Verdana" pitchFamily="-112" charset="0"/>
              <a:ea typeface="ＭＳ Ｐゴシック" pitchFamily="-112" charset="-128"/>
            </a:endParaRPr>
          </a:p>
          <a:p>
            <a:pPr marL="520700" indent="-514350">
              <a:buFont typeface="+mj-lt"/>
              <a:buAutoNum type="arabicPeriod"/>
            </a:pPr>
            <a:r>
              <a:rPr lang="tr-TR" sz="2000" dirty="0" err="1" smtClean="0"/>
              <a:t>high</a:t>
            </a:r>
            <a:r>
              <a:rPr lang="tr-TR" sz="2000" dirty="0" smtClean="0"/>
              <a:t> </a:t>
            </a:r>
            <a:r>
              <a:rPr lang="tr-TR" sz="2000" dirty="0" err="1" smtClean="0"/>
              <a:t>levels</a:t>
            </a:r>
            <a:r>
              <a:rPr lang="tr-TR" sz="2000" dirty="0" smtClean="0"/>
              <a:t> of </a:t>
            </a:r>
            <a:r>
              <a:rPr lang="en-US" sz="2000" dirty="0" smtClean="0"/>
              <a:t>diffuse negative</a:t>
            </a:r>
            <a:r>
              <a:rPr lang="tr-TR" sz="2000" dirty="0" smtClean="0"/>
              <a:t> </a:t>
            </a:r>
            <a:r>
              <a:rPr lang="en-US" sz="2000" dirty="0" smtClean="0"/>
              <a:t>emotion</a:t>
            </a:r>
            <a:endParaRPr lang="tr-TR" sz="2000" dirty="0" smtClean="0"/>
          </a:p>
          <a:p>
            <a:pPr marL="520700" indent="-514350">
              <a:buFont typeface="+mj-lt"/>
              <a:buAutoNum type="arabicPeriod"/>
            </a:pPr>
            <a:r>
              <a:rPr lang="en-US" sz="2000" dirty="0" smtClean="0"/>
              <a:t>a sense of uncontrollability</a:t>
            </a:r>
            <a:r>
              <a:rPr lang="tr-TR" sz="2000" dirty="0" smtClean="0"/>
              <a:t> &amp; unpredictability</a:t>
            </a:r>
          </a:p>
          <a:p>
            <a:pPr marL="520700" indent="-514350">
              <a:buFont typeface="+mj-lt"/>
              <a:buAutoNum type="arabicPeriod"/>
            </a:pPr>
            <a:r>
              <a:rPr lang="en-US" sz="2000" dirty="0" smtClean="0"/>
              <a:t>a shift in attention to a primary self-focus or a state of</a:t>
            </a:r>
            <a:r>
              <a:rPr lang="tr-TR" sz="2000" dirty="0" smtClean="0"/>
              <a:t> </a:t>
            </a:r>
            <a:r>
              <a:rPr lang="en-US" sz="2000" dirty="0" smtClean="0"/>
              <a:t>self</a:t>
            </a:r>
            <a:r>
              <a:rPr lang="tr-TR" sz="2000" dirty="0" smtClean="0"/>
              <a:t>-</a:t>
            </a:r>
            <a:r>
              <a:rPr lang="en-US" sz="2000" dirty="0" smtClean="0"/>
              <a:t>preoccupation</a:t>
            </a:r>
            <a:r>
              <a:rPr lang="tr-TR" sz="2000" dirty="0" smtClean="0"/>
              <a:t> </a:t>
            </a:r>
            <a:r>
              <a:rPr lang="tr-TR" sz="1600" dirty="0" smtClean="0"/>
              <a:t>(</a:t>
            </a:r>
            <a:r>
              <a:rPr lang="tr-TR" sz="1600" dirty="0" err="1" smtClean="0"/>
              <a:t>Barlow</a:t>
            </a:r>
            <a:r>
              <a:rPr lang="tr-TR" sz="1600" dirty="0" smtClean="0"/>
              <a:t>, 2004)</a:t>
            </a:r>
            <a:endParaRPr lang="tr-TR" sz="2000" dirty="0" smtClean="0">
              <a:latin typeface="Verdana" pitchFamily="-112" charset="0"/>
              <a:ea typeface="ＭＳ Ｐゴシック" pitchFamily="-112" charset="-128"/>
            </a:endParaRPr>
          </a:p>
          <a:p>
            <a:pPr lvl="1"/>
            <a:endParaRPr lang="en-US" dirty="0" smtClean="0">
              <a:latin typeface="Verdana" pitchFamily="-112" charset="0"/>
              <a:ea typeface="ＭＳ Ｐゴシック" pitchFamily="-112" charset="-128"/>
            </a:endParaRPr>
          </a:p>
        </p:txBody>
      </p:sp>
    </p:spTree>
    <p:extLst>
      <p:ext uri="{BB962C8B-B14F-4D97-AF65-F5344CB8AC3E}">
        <p14:creationId xmlns:p14="http://schemas.microsoft.com/office/powerpoint/2010/main" val="100774922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p:txBody>
          <a:bodyPr vert="horz">
            <a:normAutofit fontScale="77500" lnSpcReduction="20000"/>
          </a:bodyPr>
          <a:lstStyle/>
          <a:p>
            <a:r>
              <a:rPr lang="en-US" dirty="0" smtClean="0"/>
              <a:t>Adjustment disorder </a:t>
            </a:r>
            <a:r>
              <a:rPr lang="en-US" sz="2600" dirty="0" smtClean="0"/>
              <a:t>*</a:t>
            </a:r>
            <a:endParaRPr lang="tr-TR" sz="2600" dirty="0" smtClean="0"/>
          </a:p>
          <a:p>
            <a:pPr lvl="1"/>
            <a:r>
              <a:rPr lang="en-US" dirty="0"/>
              <a:t>the stressor does not need to be “traumatic”</a:t>
            </a:r>
            <a:endParaRPr lang="en-US" dirty="0" smtClean="0"/>
          </a:p>
          <a:p>
            <a:r>
              <a:rPr lang="en-US" dirty="0" smtClean="0"/>
              <a:t>Anxiety disorder</a:t>
            </a:r>
            <a:endParaRPr lang="tr-TR" dirty="0" smtClean="0"/>
          </a:p>
          <a:p>
            <a:pPr lvl="1"/>
            <a:r>
              <a:rPr lang="tr-TR" dirty="0" smtClean="0"/>
              <a:t>Preoccupation focuses on traumatic event</a:t>
            </a:r>
            <a:endParaRPr lang="en-US" dirty="0" smtClean="0"/>
          </a:p>
          <a:p>
            <a:r>
              <a:rPr lang="en-US" dirty="0" smtClean="0"/>
              <a:t>OCD</a:t>
            </a:r>
          </a:p>
          <a:p>
            <a:r>
              <a:rPr lang="en-US" dirty="0" smtClean="0"/>
              <a:t>Depression</a:t>
            </a:r>
            <a:endParaRPr lang="tr-TR" dirty="0" smtClean="0"/>
          </a:p>
          <a:p>
            <a:pPr lvl="1"/>
            <a:r>
              <a:rPr lang="en-US" dirty="0"/>
              <a:t>lack re-experiencing the trauma or related avoidance. </a:t>
            </a:r>
            <a:endParaRPr lang="en-US" dirty="0" smtClean="0"/>
          </a:p>
          <a:p>
            <a:r>
              <a:rPr lang="en-US" dirty="0" smtClean="0"/>
              <a:t>Dissociative disorders</a:t>
            </a:r>
          </a:p>
          <a:p>
            <a:r>
              <a:rPr lang="en-US" dirty="0" smtClean="0"/>
              <a:t>Conversion disorder</a:t>
            </a:r>
          </a:p>
          <a:p>
            <a:r>
              <a:rPr lang="en-US" dirty="0" smtClean="0"/>
              <a:t>Psychosis</a:t>
            </a:r>
          </a:p>
          <a:p>
            <a:r>
              <a:rPr lang="en-US" dirty="0" smtClean="0"/>
              <a:t>Substance abuse</a:t>
            </a:r>
          </a:p>
          <a:p>
            <a:r>
              <a:rPr lang="en-US" dirty="0" smtClean="0"/>
              <a:t>Traumatic brain injury</a:t>
            </a:r>
          </a:p>
          <a:p>
            <a:endParaRPr lang="en-US" dirty="0" smtClean="0"/>
          </a:p>
          <a:p>
            <a:endParaRPr lang="en-US" dirty="0"/>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Differential </a:t>
            </a:r>
            <a:r>
              <a:rPr lang="en-AU" sz="3200" b="1" spc="150" dirty="0" smtClean="0">
                <a:ln w="11430"/>
                <a:solidFill>
                  <a:schemeClr val="bg1"/>
                </a:solidFill>
                <a:effectLst>
                  <a:outerShdw blurRad="25400" algn="tl" rotWithShape="0">
                    <a:srgbClr val="000000">
                      <a:alpha val="43000"/>
                    </a:srgbClr>
                  </a:outerShdw>
                </a:effectLst>
              </a:rPr>
              <a:t>Diagnosis/Co-Morbidity</a:t>
            </a:r>
          </a:p>
          <a:p>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4651625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horz">
            <a:normAutofit/>
          </a:bodyPr>
          <a:lstStyle/>
          <a:p>
            <a:r>
              <a:rPr lang="en-US" sz="4000" dirty="0" smtClean="0"/>
              <a:t>PTSD often improves during the first year after the event</a:t>
            </a:r>
          </a:p>
          <a:p>
            <a:r>
              <a:rPr lang="en-US" sz="4000" dirty="0" smtClean="0"/>
              <a:t>When untreated, course can be chronic and disabling</a:t>
            </a:r>
          </a:p>
          <a:p>
            <a:r>
              <a:rPr lang="en-US" sz="4000" dirty="0" smtClean="0"/>
              <a:t>There is limited data especially on children and adolescents</a:t>
            </a:r>
          </a:p>
        </p:txBody>
      </p:sp>
      <p:sp>
        <p:nvSpPr>
          <p:cNvPr id="5" name="TextBox 4"/>
          <p:cNvSpPr txBox="1"/>
          <p:nvPr/>
        </p:nvSpPr>
        <p:spPr>
          <a:xfrm>
            <a:off x="7327900" y="4653705"/>
            <a:ext cx="184666" cy="369332"/>
          </a:xfrm>
          <a:prstGeom prst="rect">
            <a:avLst/>
          </a:prstGeom>
          <a:noFill/>
        </p:spPr>
        <p:txBody>
          <a:bodyPr wrap="none" rtlCol="0">
            <a:spAutoFit/>
          </a:bodyPr>
          <a:lstStyle/>
          <a:p>
            <a:endParaRPr lang="en-US" dirty="0"/>
          </a:p>
        </p:txBody>
      </p:sp>
      <p:sp>
        <p:nvSpPr>
          <p:cNvPr id="7"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smtClean="0">
                <a:ln w="11430"/>
                <a:solidFill>
                  <a:schemeClr val="bg1"/>
                </a:solidFill>
                <a:effectLst>
                  <a:outerShdw blurRad="25400" algn="tl" rotWithShape="0">
                    <a:srgbClr val="000000">
                      <a:alpha val="43000"/>
                    </a:srgbClr>
                  </a:outerShdw>
                </a:effectLst>
              </a:rPr>
              <a:t>Course</a:t>
            </a:r>
          </a:p>
          <a:p>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9277423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p:txBody>
          <a:bodyPr vert="horz">
            <a:normAutofit/>
          </a:bodyPr>
          <a:lstStyle/>
          <a:p>
            <a:r>
              <a:rPr lang="en-US" dirty="0" smtClean="0"/>
              <a:t>Open ended questions (avoid leading questions)</a:t>
            </a:r>
            <a:endParaRPr lang="en-US" dirty="0"/>
          </a:p>
          <a:p>
            <a:r>
              <a:rPr lang="en-US" dirty="0" smtClean="0"/>
              <a:t>Use play in younger children</a:t>
            </a:r>
          </a:p>
          <a:p>
            <a:r>
              <a:rPr lang="en-US" dirty="0" smtClean="0"/>
              <a:t>Engage caregivers and form therapeutic alliance </a:t>
            </a:r>
          </a:p>
          <a:p>
            <a:r>
              <a:rPr lang="en-US" dirty="0" smtClean="0"/>
              <a:t>Assess environment</a:t>
            </a:r>
          </a:p>
          <a:p>
            <a:r>
              <a:rPr lang="en-US" dirty="0" smtClean="0"/>
              <a:t>Talk to child with parents AND</a:t>
            </a:r>
          </a:p>
          <a:p>
            <a:pPr marL="400050" lvl="1" indent="0">
              <a:buNone/>
            </a:pPr>
            <a:r>
              <a:rPr lang="en-US" sz="3200" dirty="0" smtClean="0"/>
              <a:t>on his/her own</a:t>
            </a:r>
            <a:endParaRPr lang="en-US" sz="3200" dirty="0">
              <a:solidFill>
                <a:srgbClr val="FF0000"/>
              </a:solidFill>
            </a:endParaRPr>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AU" sz="1800" b="1" spc="150" dirty="0" smtClean="0">
              <a:ln w="11430"/>
              <a:solidFill>
                <a:srgbClr val="FFFF00"/>
              </a:solidFill>
              <a:effectLst>
                <a:outerShdw blurRad="25400" algn="tl" rotWithShape="0">
                  <a:srgbClr val="000000">
                    <a:alpha val="43000"/>
                  </a:srgbClr>
                </a:outerShdw>
              </a:effectLst>
            </a:endParaRPr>
          </a:p>
          <a:p>
            <a:r>
              <a:rPr lang="en-AU" sz="1800" b="1" spc="150" dirty="0" smtClean="0">
                <a:ln w="11430"/>
                <a:solidFill>
                  <a:srgbClr val="FFFF00"/>
                </a:solidFill>
                <a:effectLst>
                  <a:outerShdw blurRad="25400" algn="tl" rotWithShape="0">
                    <a:srgbClr val="000000">
                      <a:alpha val="43000"/>
                    </a:srgbClr>
                  </a:outerShdw>
                </a:effectLst>
              </a:rPr>
              <a:t>Acute </a:t>
            </a:r>
            <a:r>
              <a:rPr lang="en-AU" sz="1800" b="1" spc="150" dirty="0">
                <a:ln w="11430"/>
                <a:solidFill>
                  <a:srgbClr val="FFFF00"/>
                </a:solidFill>
                <a:effectLst>
                  <a:outerShdw blurRad="25400" algn="tl" rotWithShape="0">
                    <a:srgbClr val="000000">
                      <a:alpha val="43000"/>
                    </a:srgbClr>
                  </a:outerShdw>
                </a:effectLst>
              </a:rPr>
              <a:t>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smtClean="0">
                <a:ln w="11430"/>
                <a:solidFill>
                  <a:schemeClr val="bg1"/>
                </a:solidFill>
                <a:effectLst>
                  <a:outerShdw blurRad="25400" algn="tl" rotWithShape="0">
                    <a:srgbClr val="000000">
                      <a:alpha val="43000"/>
                    </a:srgbClr>
                  </a:outerShdw>
                </a:effectLst>
              </a:rPr>
              <a:t>Assessment &amp; Diagnosis</a:t>
            </a:r>
          </a:p>
          <a:p>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9663966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p:cNvSpPr>
            <a:spLocks noGrp="1"/>
          </p:cNvSpPr>
          <p:nvPr>
            <p:ph type="body" orient="vert" idx="1"/>
          </p:nvPr>
        </p:nvSpPr>
        <p:spPr>
          <a:xfrm>
            <a:off x="528320" y="2038865"/>
            <a:ext cx="8501380" cy="4087298"/>
          </a:xfrm>
        </p:spPr>
        <p:txBody>
          <a:bodyPr vert="horz">
            <a:normAutofit/>
          </a:bodyPr>
          <a:lstStyle/>
          <a:p>
            <a:r>
              <a:rPr lang="en-US" dirty="0" smtClean="0"/>
              <a:t>Prevent ASD and PTSD</a:t>
            </a:r>
          </a:p>
          <a:p>
            <a:r>
              <a:rPr lang="en-US" dirty="0" smtClean="0"/>
              <a:t>In PTSD:</a:t>
            </a:r>
          </a:p>
          <a:p>
            <a:pPr lvl="1"/>
            <a:r>
              <a:rPr lang="en-US" dirty="0" smtClean="0"/>
              <a:t>Reduce symptoms</a:t>
            </a:r>
          </a:p>
          <a:p>
            <a:pPr lvl="1"/>
            <a:r>
              <a:rPr lang="en-US" dirty="0" smtClean="0"/>
              <a:t>Reduce distress</a:t>
            </a:r>
          </a:p>
          <a:p>
            <a:pPr lvl="1"/>
            <a:r>
              <a:rPr lang="en-US" dirty="0" smtClean="0"/>
              <a:t>Reduce impairment</a:t>
            </a:r>
            <a:endParaRPr lang="en-US" dirty="0"/>
          </a:p>
        </p:txBody>
      </p:sp>
      <p:sp>
        <p:nvSpPr>
          <p:cNvPr id="7"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smtClean="0">
                <a:ln w="11430"/>
                <a:solidFill>
                  <a:schemeClr val="bg1"/>
                </a:solidFill>
                <a:effectLst>
                  <a:outerShdw blurRad="25400" algn="tl" rotWithShape="0">
                    <a:srgbClr val="000000">
                      <a:alpha val="43000"/>
                    </a:srgbClr>
                  </a:outerShdw>
                </a:effectLst>
              </a:rPr>
              <a:t>Aims of Treatment</a:t>
            </a:r>
          </a:p>
          <a:p>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3" name="Picture 2" descr="Screen Shot 2015-05-03 at 11.17.1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9928" y="1777999"/>
            <a:ext cx="3466872" cy="3454401"/>
          </a:xfrm>
          <a:prstGeom prst="rect">
            <a:avLst/>
          </a:prstGeom>
        </p:spPr>
      </p:pic>
      <p:sp>
        <p:nvSpPr>
          <p:cNvPr id="4" name="TextBox 3"/>
          <p:cNvSpPr txBox="1"/>
          <p:nvPr/>
        </p:nvSpPr>
        <p:spPr>
          <a:xfrm>
            <a:off x="5219928" y="5264834"/>
            <a:ext cx="2789539" cy="738664"/>
          </a:xfrm>
          <a:prstGeom prst="rect">
            <a:avLst/>
          </a:prstGeom>
          <a:noFill/>
        </p:spPr>
        <p:txBody>
          <a:bodyPr wrap="square" rtlCol="0">
            <a:spAutoFit/>
          </a:bodyPr>
          <a:lstStyle/>
          <a:p>
            <a:pPr algn="ctr"/>
            <a:r>
              <a:rPr lang="en-US" sz="1400" dirty="0" smtClean="0"/>
              <a:t>Dr. Yoshiro Ono, Japanese child psychiatrist  in the aftermath of the 2011 tsunami </a:t>
            </a:r>
            <a:endParaRPr lang="en-US" sz="1400" dirty="0"/>
          </a:p>
        </p:txBody>
      </p:sp>
    </p:spTree>
    <p:extLst>
      <p:ext uri="{BB962C8B-B14F-4D97-AF65-F5344CB8AC3E}">
        <p14:creationId xmlns:p14="http://schemas.microsoft.com/office/powerpoint/2010/main" val="27631629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C5670D-F6B9-4EFD-AD25-76E78480079B}" type="slidenum">
              <a:rPr lang="en-AU"/>
              <a:pPr eaLnBrk="1" hangingPunct="1"/>
              <a:t>54</a:t>
            </a:fld>
            <a:endParaRPr lang="en-AU"/>
          </a:p>
        </p:txBody>
      </p:sp>
      <p:sp>
        <p:nvSpPr>
          <p:cNvPr id="5"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smtClean="0">
                <a:ln w="11430"/>
                <a:solidFill>
                  <a:srgbClr val="FFFF00"/>
                </a:solidFill>
                <a:effectLst>
                  <a:outerShdw blurRad="25400" algn="tl" rotWithShape="0">
                    <a:srgbClr val="000000">
                      <a:alpha val="43000"/>
                    </a:srgbClr>
                  </a:outerShdw>
                </a:effectLst>
              </a:rPr>
              <a:t>Acute </a:t>
            </a:r>
            <a:r>
              <a:rPr lang="en-AU" sz="1800" b="1" spc="150" dirty="0">
                <a:ln w="11430"/>
                <a:solidFill>
                  <a:srgbClr val="FFFF00"/>
                </a:solidFill>
                <a:effectLst>
                  <a:outerShdw blurRad="25400" algn="tl" rotWithShape="0">
                    <a:srgbClr val="000000">
                      <a:alpha val="43000"/>
                    </a:srgbClr>
                  </a:outerShdw>
                </a:effectLst>
              </a:rPr>
              <a:t>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2400" b="1" spc="150" dirty="0">
                <a:ln w="11430"/>
                <a:solidFill>
                  <a:schemeClr val="bg1"/>
                </a:solidFill>
                <a:effectLst>
                  <a:outerShdw blurRad="25400" algn="tl" rotWithShape="0">
                    <a:srgbClr val="000000">
                      <a:alpha val="43000"/>
                    </a:srgbClr>
                  </a:outerShdw>
                </a:effectLst>
              </a:rPr>
              <a:t>What </a:t>
            </a:r>
            <a:r>
              <a:rPr lang="en-AU" sz="2400" b="1" spc="150" dirty="0" smtClean="0">
                <a:ln w="11430"/>
                <a:solidFill>
                  <a:schemeClr val="bg1"/>
                </a:solidFill>
                <a:effectLst>
                  <a:outerShdw blurRad="25400" algn="tl" rotWithShape="0">
                    <a:srgbClr val="000000">
                      <a:alpha val="43000"/>
                    </a:srgbClr>
                  </a:outerShdw>
                </a:effectLst>
              </a:rPr>
              <a:t>Works in the Immediate Aftermath &lt;24 hours? </a:t>
            </a:r>
            <a:endParaRPr lang="en-US" sz="2400" b="1" strike="sngStrike" spc="150" dirty="0">
              <a:ln w="11430"/>
              <a:solidFill>
                <a:srgbClr val="F8F8F8"/>
              </a:solidFill>
              <a:effectLst>
                <a:outerShdw blurRad="25400" algn="tl" rotWithShape="0">
                  <a:srgbClr val="000000">
                    <a:alpha val="43000"/>
                  </a:srgbClr>
                </a:outerShdw>
              </a:effectLst>
            </a:endParaRPr>
          </a:p>
        </p:txBody>
      </p:sp>
      <p:sp>
        <p:nvSpPr>
          <p:cNvPr id="37892" name="Rectangle 3"/>
          <p:cNvSpPr>
            <a:spLocks noGrp="1" noChangeArrowheads="1"/>
          </p:cNvSpPr>
          <p:nvPr>
            <p:ph type="body" idx="1"/>
          </p:nvPr>
        </p:nvSpPr>
        <p:spPr>
          <a:xfrm>
            <a:off x="457200" y="1606378"/>
            <a:ext cx="8229600" cy="4749972"/>
          </a:xfrm>
        </p:spPr>
        <p:txBody>
          <a:bodyPr>
            <a:normAutofit fontScale="47500" lnSpcReduction="20000"/>
          </a:bodyPr>
          <a:lstStyle/>
          <a:p>
            <a:pPr marL="0" indent="0" eaLnBrk="1" hangingPunct="1">
              <a:buNone/>
            </a:pPr>
            <a:r>
              <a:rPr lang="en-AU" sz="5900" b="1" u="sng" dirty="0" smtClean="0"/>
              <a:t>Evidenced-Based Treatment</a:t>
            </a:r>
            <a:r>
              <a:rPr lang="en-AU" sz="5900" b="1" u="sng" dirty="0"/>
              <a:t>:</a:t>
            </a:r>
            <a:r>
              <a:rPr lang="en-AU" sz="5900" b="1" u="sng" dirty="0" smtClean="0"/>
              <a:t> PTSD and ASD</a:t>
            </a:r>
          </a:p>
          <a:p>
            <a:pPr eaLnBrk="1" hangingPunct="1"/>
            <a:r>
              <a:rPr lang="en-AU" sz="4400" b="1" dirty="0" smtClean="0"/>
              <a:t>Psychological first aid</a:t>
            </a:r>
          </a:p>
          <a:p>
            <a:pPr lvl="1"/>
            <a:r>
              <a:rPr lang="en-AU" sz="3800" dirty="0" smtClean="0"/>
              <a:t>Education</a:t>
            </a:r>
          </a:p>
          <a:p>
            <a:pPr lvl="1"/>
            <a:r>
              <a:rPr lang="en-AU" sz="3800" dirty="0" smtClean="0"/>
              <a:t>Meet medical and safety needs</a:t>
            </a:r>
          </a:p>
          <a:p>
            <a:pPr lvl="1"/>
            <a:r>
              <a:rPr lang="en-AU" sz="3800" dirty="0" smtClean="0"/>
              <a:t>Increase social support</a:t>
            </a:r>
          </a:p>
          <a:p>
            <a:pPr lvl="1"/>
            <a:r>
              <a:rPr lang="en-AU" sz="3800" dirty="0" smtClean="0"/>
              <a:t>Provide referral if necessary</a:t>
            </a:r>
          </a:p>
          <a:p>
            <a:pPr marL="57150" indent="0">
              <a:buNone/>
            </a:pPr>
            <a:endParaRPr lang="en-AU" sz="3800" dirty="0" smtClean="0"/>
          </a:p>
          <a:p>
            <a:pPr marL="628650" indent="-571500"/>
            <a:r>
              <a:rPr lang="en-AU" sz="4400" b="1" dirty="0" smtClean="0">
                <a:solidFill>
                  <a:srgbClr val="000000"/>
                </a:solidFill>
              </a:rPr>
              <a:t>Critical Incident Debriefing</a:t>
            </a:r>
          </a:p>
          <a:p>
            <a:pPr lvl="1"/>
            <a:r>
              <a:rPr lang="en-AU" sz="3800" dirty="0" smtClean="0"/>
              <a:t>More harm than good</a:t>
            </a:r>
          </a:p>
          <a:p>
            <a:pPr marL="457200" lvl="1" indent="0">
              <a:buNone/>
            </a:pPr>
            <a:endParaRPr lang="en-AU" sz="3800" dirty="0" smtClean="0"/>
          </a:p>
          <a:p>
            <a:r>
              <a:rPr lang="en-AU" sz="4400" b="1" dirty="0" smtClean="0"/>
              <a:t>Exposure-based intervention</a:t>
            </a:r>
          </a:p>
          <a:p>
            <a:pPr lvl="1"/>
            <a:r>
              <a:rPr lang="en-AU" sz="4000" dirty="0" smtClean="0"/>
              <a:t>Evidence in adults</a:t>
            </a:r>
          </a:p>
          <a:p>
            <a:pPr marL="0" indent="0">
              <a:buNone/>
            </a:pPr>
            <a:endParaRPr lang="en-AU" sz="3800" dirty="0" smtClean="0"/>
          </a:p>
          <a:p>
            <a:pPr eaLnBrk="1" hangingPunct="1"/>
            <a:r>
              <a:rPr lang="en-AU" sz="4400" dirty="0"/>
              <a:t>G</a:t>
            </a:r>
            <a:r>
              <a:rPr lang="en-AU" sz="4400" dirty="0" smtClean="0"/>
              <a:t>ood pain management including opiates for injuries</a:t>
            </a:r>
          </a:p>
          <a:p>
            <a:pPr lvl="1"/>
            <a:r>
              <a:rPr lang="en-AU" sz="3800" dirty="0" smtClean="0">
                <a:solidFill>
                  <a:schemeClr val="accent2"/>
                </a:solidFill>
              </a:rPr>
              <a:t>benzodiazepines may do more harm than good</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5-05-04 at 3.53.5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3481" y="2269066"/>
            <a:ext cx="4039438" cy="2912533"/>
          </a:xfrm>
          <a:prstGeom prst="rect">
            <a:avLst/>
          </a:prstGeom>
        </p:spPr>
      </p:pic>
    </p:spTree>
    <p:extLst>
      <p:ext uri="{BB962C8B-B14F-4D97-AF65-F5344CB8AC3E}">
        <p14:creationId xmlns:p14="http://schemas.microsoft.com/office/powerpoint/2010/main" val="3127258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C5670D-F6B9-4EFD-AD25-76E78480079B}" type="slidenum">
              <a:rPr lang="en-AU"/>
              <a:pPr eaLnBrk="1" hangingPunct="1"/>
              <a:t>55</a:t>
            </a:fld>
            <a:endParaRPr lang="en-AU" dirty="0"/>
          </a:p>
        </p:txBody>
      </p:sp>
      <p:sp>
        <p:nvSpPr>
          <p:cNvPr id="37892" name="Rectangle 3"/>
          <p:cNvSpPr>
            <a:spLocks noGrp="1" noChangeArrowheads="1"/>
          </p:cNvSpPr>
          <p:nvPr>
            <p:ph type="body" idx="1"/>
          </p:nvPr>
        </p:nvSpPr>
        <p:spPr>
          <a:xfrm>
            <a:off x="457200" y="1417638"/>
            <a:ext cx="8483600" cy="5303837"/>
          </a:xfrm>
        </p:spPr>
        <p:txBody>
          <a:bodyPr>
            <a:normAutofit/>
          </a:bodyPr>
          <a:lstStyle/>
          <a:p>
            <a:pPr marL="0" indent="0">
              <a:buNone/>
            </a:pPr>
            <a:r>
              <a:rPr lang="en-AU" b="1" u="sng" dirty="0"/>
              <a:t>E</a:t>
            </a:r>
            <a:r>
              <a:rPr lang="en-AU" b="1" u="sng" dirty="0" smtClean="0"/>
              <a:t>vidence-Based Treatment: ASD</a:t>
            </a:r>
          </a:p>
          <a:p>
            <a:r>
              <a:rPr lang="en-AU" dirty="0" smtClean="0"/>
              <a:t>Most studies inconclusive</a:t>
            </a:r>
          </a:p>
          <a:p>
            <a:r>
              <a:rPr lang="en-AU" dirty="0" smtClean="0"/>
              <a:t>Maybe effective:</a:t>
            </a:r>
          </a:p>
          <a:p>
            <a:pPr lvl="1"/>
            <a:r>
              <a:rPr lang="en-AU" dirty="0" smtClean="0"/>
              <a:t>Trauma-focussed CBT</a:t>
            </a:r>
          </a:p>
          <a:p>
            <a:pPr lvl="1"/>
            <a:r>
              <a:rPr lang="en-AU" dirty="0" smtClean="0"/>
              <a:t>Narrative exposure</a:t>
            </a:r>
          </a:p>
          <a:p>
            <a:pPr lvl="1"/>
            <a:r>
              <a:rPr lang="en-AU" dirty="0" smtClean="0"/>
              <a:t>Caregiver-child intervention</a:t>
            </a:r>
          </a:p>
          <a:p>
            <a:pPr lvl="1"/>
            <a:r>
              <a:rPr lang="en-AU" dirty="0" smtClean="0"/>
              <a:t>Supportive counselling</a:t>
            </a:r>
          </a:p>
          <a:p>
            <a:r>
              <a:rPr lang="en-AU" dirty="0" smtClean="0"/>
              <a:t>Probably not effective: SSRIs</a:t>
            </a:r>
          </a:p>
        </p:txBody>
      </p:sp>
      <p:sp>
        <p:nvSpPr>
          <p:cNvPr id="5"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rgbClr val="FFFF00"/>
                </a:solidFill>
                <a:effectLst>
                  <a:outerShdw blurRad="25400" algn="tl" rotWithShape="0">
                    <a:srgbClr val="000000">
                      <a:alpha val="43000"/>
                    </a:srgbClr>
                  </a:outerShdw>
                </a:effectLst>
              </a:rPr>
              <a:t/>
            </a:r>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rgbClr val="FFFF00"/>
                </a:solidFill>
                <a:effectLst>
                  <a:outerShdw blurRad="25400" algn="tl" rotWithShape="0">
                    <a:srgbClr val="000000">
                      <a:alpha val="43000"/>
                    </a:srgbClr>
                  </a:outerShdw>
                </a:effectLst>
              </a:rPr>
              <a:t>Acute 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What </a:t>
            </a:r>
            <a:r>
              <a:rPr lang="en-AU" sz="3200" b="1" spc="150" dirty="0" smtClean="0">
                <a:ln w="11430"/>
                <a:solidFill>
                  <a:schemeClr val="bg1"/>
                </a:solidFill>
                <a:effectLst>
                  <a:outerShdw blurRad="25400" algn="tl" rotWithShape="0">
                    <a:srgbClr val="000000">
                      <a:alpha val="43000"/>
                    </a:srgbClr>
                  </a:outerShdw>
                </a:effectLst>
              </a:rPr>
              <a:t>Works for ASD? </a:t>
            </a:r>
          </a:p>
          <a:p>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3522133" y="-2032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80338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C5670D-F6B9-4EFD-AD25-76E78480079B}" type="slidenum">
              <a:rPr lang="en-AU"/>
              <a:pPr eaLnBrk="1" hangingPunct="1"/>
              <a:t>56</a:t>
            </a:fld>
            <a:endParaRPr lang="en-AU"/>
          </a:p>
        </p:txBody>
      </p:sp>
      <p:sp>
        <p:nvSpPr>
          <p:cNvPr id="5"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AU" sz="1800" b="1" spc="150" dirty="0" smtClean="0">
              <a:ln w="11430"/>
              <a:solidFill>
                <a:srgbClr val="FFFF00"/>
              </a:solidFill>
              <a:effectLst>
                <a:outerShdw blurRad="25400" algn="tl" rotWithShape="0">
                  <a:srgbClr val="000000">
                    <a:alpha val="43000"/>
                  </a:srgbClr>
                </a:outerShdw>
              </a:effectLst>
            </a:endParaRPr>
          </a:p>
          <a:p>
            <a:r>
              <a:rPr lang="en-AU" sz="1800" b="1" spc="150" dirty="0" smtClean="0">
                <a:ln w="11430"/>
                <a:solidFill>
                  <a:srgbClr val="FFFF00"/>
                </a:solidFill>
                <a:effectLst>
                  <a:outerShdw blurRad="25400" algn="tl" rotWithShape="0">
                    <a:srgbClr val="000000">
                      <a:alpha val="43000"/>
                    </a:srgbClr>
                  </a:outerShdw>
                </a:effectLst>
              </a:rPr>
              <a:t>Acute </a:t>
            </a:r>
            <a:r>
              <a:rPr lang="en-AU" sz="1800" b="1" spc="150" dirty="0">
                <a:ln w="11430"/>
                <a:solidFill>
                  <a:srgbClr val="FFFF00"/>
                </a:solidFill>
                <a:effectLst>
                  <a:outerShdw blurRad="25400" algn="tl" rotWithShape="0">
                    <a:srgbClr val="000000">
                      <a:alpha val="43000"/>
                    </a:srgbClr>
                  </a:outerShdw>
                </a:effectLst>
              </a:rPr>
              <a:t>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What </a:t>
            </a:r>
            <a:r>
              <a:rPr lang="en-AU" sz="3200" b="1" spc="150" dirty="0" smtClean="0">
                <a:ln w="11430"/>
                <a:solidFill>
                  <a:schemeClr val="bg1"/>
                </a:solidFill>
                <a:effectLst>
                  <a:outerShdw blurRad="25400" algn="tl" rotWithShape="0">
                    <a:srgbClr val="000000">
                      <a:alpha val="43000"/>
                    </a:srgbClr>
                  </a:outerShdw>
                </a:effectLst>
              </a:rPr>
              <a:t>Works for PTSD? </a:t>
            </a:r>
          </a:p>
          <a:p>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37892" name="Rectangle 3"/>
          <p:cNvSpPr>
            <a:spLocks noGrp="1" noChangeArrowheads="1"/>
          </p:cNvSpPr>
          <p:nvPr>
            <p:ph type="body" idx="1"/>
          </p:nvPr>
        </p:nvSpPr>
        <p:spPr>
          <a:xfrm>
            <a:off x="457200" y="1574800"/>
            <a:ext cx="8382000" cy="5283200"/>
          </a:xfrm>
        </p:spPr>
        <p:txBody>
          <a:bodyPr>
            <a:normAutofit fontScale="62500" lnSpcReduction="20000"/>
          </a:bodyPr>
          <a:lstStyle/>
          <a:p>
            <a:pPr marL="0" indent="0" eaLnBrk="1" hangingPunct="1">
              <a:buNone/>
            </a:pPr>
            <a:r>
              <a:rPr lang="en-AU" sz="4200" b="1" u="sng" dirty="0" smtClean="0"/>
              <a:t>Evidence-Based Treatment: Psychopharmacology for PTSD</a:t>
            </a:r>
          </a:p>
          <a:p>
            <a:r>
              <a:rPr lang="en-AU" sz="4500" dirty="0" smtClean="0"/>
              <a:t>SSRIs</a:t>
            </a:r>
          </a:p>
          <a:p>
            <a:pPr lvl="1"/>
            <a:r>
              <a:rPr lang="en-AU" sz="3400" dirty="0" smtClean="0"/>
              <a:t>evidence inconclusive in children</a:t>
            </a:r>
          </a:p>
          <a:p>
            <a:r>
              <a:rPr lang="en-AU" sz="4500" dirty="0" smtClean="0"/>
              <a:t>Benzodiazepines</a:t>
            </a:r>
          </a:p>
          <a:p>
            <a:pPr lvl="1"/>
            <a:r>
              <a:rPr lang="en-AU" sz="3400" dirty="0" smtClean="0"/>
              <a:t>not recommended</a:t>
            </a:r>
          </a:p>
          <a:p>
            <a:r>
              <a:rPr lang="en-AU" sz="4500" dirty="0"/>
              <a:t>Antipsychotics: </a:t>
            </a:r>
          </a:p>
          <a:p>
            <a:pPr lvl="1"/>
            <a:r>
              <a:rPr lang="en-AU" sz="3400" dirty="0"/>
              <a:t>s</a:t>
            </a:r>
            <a:r>
              <a:rPr lang="en-AU" sz="3400" dirty="0" smtClean="0"/>
              <a:t>ome </a:t>
            </a:r>
            <a:r>
              <a:rPr lang="en-AU" sz="3400" dirty="0"/>
              <a:t>positive data from </a:t>
            </a:r>
            <a:r>
              <a:rPr lang="en-AU" sz="3400" dirty="0" smtClean="0"/>
              <a:t>adults</a:t>
            </a:r>
          </a:p>
          <a:p>
            <a:pPr lvl="1"/>
            <a:r>
              <a:rPr lang="en-AU" sz="3400" dirty="0" smtClean="0"/>
              <a:t>significant </a:t>
            </a:r>
            <a:r>
              <a:rPr lang="en-AU" sz="3400" dirty="0"/>
              <a:t>side effects</a:t>
            </a:r>
          </a:p>
          <a:p>
            <a:r>
              <a:rPr lang="en-US" sz="4500" dirty="0" smtClean="0"/>
              <a:t>Anti-</a:t>
            </a:r>
            <a:r>
              <a:rPr lang="en-US" sz="4500" dirty="0" err="1"/>
              <a:t>a</a:t>
            </a:r>
            <a:r>
              <a:rPr lang="en-US" sz="4500" dirty="0" err="1" smtClean="0"/>
              <a:t>drenergics</a:t>
            </a:r>
            <a:r>
              <a:rPr lang="en-AU" sz="4500" dirty="0" smtClean="0"/>
              <a:t>: </a:t>
            </a:r>
          </a:p>
          <a:p>
            <a:pPr lvl="1"/>
            <a:r>
              <a:rPr lang="en-AU" sz="3400" dirty="0"/>
              <a:t>n</a:t>
            </a:r>
            <a:r>
              <a:rPr lang="en-AU" sz="3400" dirty="0" smtClean="0"/>
              <a:t>o </a:t>
            </a:r>
            <a:r>
              <a:rPr lang="tr-TR" sz="3400" dirty="0" smtClean="0"/>
              <a:t>randomized controlled trails (</a:t>
            </a:r>
            <a:r>
              <a:rPr lang="en-AU" sz="3400" dirty="0" smtClean="0"/>
              <a:t>RCTs</a:t>
            </a:r>
            <a:r>
              <a:rPr lang="tr-TR" sz="3400" dirty="0" smtClean="0"/>
              <a:t>)</a:t>
            </a:r>
            <a:endParaRPr lang="en-AU" sz="3400" dirty="0" smtClean="0"/>
          </a:p>
          <a:p>
            <a:r>
              <a:rPr lang="en-AU" sz="4500" dirty="0" smtClean="0"/>
              <a:t>Mood stabilizers: </a:t>
            </a:r>
          </a:p>
          <a:p>
            <a:pPr lvl="1"/>
            <a:r>
              <a:rPr lang="en-AU" sz="3400" dirty="0"/>
              <a:t>o</a:t>
            </a:r>
            <a:r>
              <a:rPr lang="en-AU" sz="3400" dirty="0" smtClean="0"/>
              <a:t>ne positive RCT for sodium valproate in adolescents</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2926867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C5670D-F6B9-4EFD-AD25-76E78480079B}" type="slidenum">
              <a:rPr lang="en-AU"/>
              <a:pPr eaLnBrk="1" hangingPunct="1"/>
              <a:t>57</a:t>
            </a:fld>
            <a:endParaRPr lang="en-AU"/>
          </a:p>
        </p:txBody>
      </p:sp>
      <p:sp>
        <p:nvSpPr>
          <p:cNvPr id="37892" name="Rectangle 3"/>
          <p:cNvSpPr>
            <a:spLocks noGrp="1" noChangeArrowheads="1"/>
          </p:cNvSpPr>
          <p:nvPr>
            <p:ph type="body" idx="1"/>
          </p:nvPr>
        </p:nvSpPr>
        <p:spPr>
          <a:xfrm>
            <a:off x="457200" y="1581788"/>
            <a:ext cx="8229600" cy="4344880"/>
          </a:xfrm>
        </p:spPr>
        <p:txBody>
          <a:bodyPr>
            <a:normAutofit fontScale="55000" lnSpcReduction="20000"/>
          </a:bodyPr>
          <a:lstStyle/>
          <a:p>
            <a:pPr marL="0" indent="0" eaLnBrk="1" hangingPunct="1">
              <a:lnSpc>
                <a:spcPct val="120000"/>
              </a:lnSpc>
              <a:buNone/>
            </a:pPr>
            <a:r>
              <a:rPr lang="en-AU" sz="4500" b="1" u="sng" dirty="0" smtClean="0"/>
              <a:t>Evidence-Based Treatment: Psychotherapy for PTSD </a:t>
            </a:r>
            <a:endParaRPr lang="en-AU" sz="4500" dirty="0" smtClean="0"/>
          </a:p>
          <a:p>
            <a:pPr>
              <a:lnSpc>
                <a:spcPct val="120000"/>
              </a:lnSpc>
            </a:pPr>
            <a:r>
              <a:rPr lang="en-AU" sz="4000" b="1" dirty="0" smtClean="0"/>
              <a:t>Trauma-Focused CBT </a:t>
            </a:r>
          </a:p>
          <a:p>
            <a:pPr lvl="1">
              <a:lnSpc>
                <a:spcPct val="120000"/>
              </a:lnSpc>
            </a:pPr>
            <a:r>
              <a:rPr lang="en-AU" sz="3400" dirty="0" smtClean="0"/>
              <a:t>best evidence</a:t>
            </a:r>
          </a:p>
          <a:p>
            <a:pPr lvl="1">
              <a:lnSpc>
                <a:spcPct val="120000"/>
              </a:lnSpc>
            </a:pPr>
            <a:r>
              <a:rPr lang="en-AU" sz="3400" dirty="0" smtClean="0"/>
              <a:t>12-16 sessions</a:t>
            </a:r>
          </a:p>
          <a:p>
            <a:pPr lvl="1">
              <a:lnSpc>
                <a:spcPct val="120000"/>
              </a:lnSpc>
            </a:pPr>
            <a:r>
              <a:rPr lang="en-AU" sz="3400" dirty="0"/>
              <a:t>m</a:t>
            </a:r>
            <a:r>
              <a:rPr lang="en-AU" sz="3400" dirty="0" smtClean="0"/>
              <a:t>ainly targeting cognitive processing and avoidance</a:t>
            </a:r>
          </a:p>
          <a:p>
            <a:pPr lvl="1">
              <a:lnSpc>
                <a:spcPct val="120000"/>
              </a:lnSpc>
            </a:pPr>
            <a:r>
              <a:rPr lang="en-AU" sz="3400" dirty="0"/>
              <a:t>t</a:t>
            </a:r>
            <a:r>
              <a:rPr lang="en-AU" sz="3400" dirty="0" smtClean="0"/>
              <a:t>reat co-morbidity</a:t>
            </a:r>
          </a:p>
          <a:p>
            <a:pPr lvl="1">
              <a:lnSpc>
                <a:spcPct val="120000"/>
              </a:lnSpc>
            </a:pPr>
            <a:r>
              <a:rPr lang="en-AU" sz="3400" dirty="0"/>
              <a:t>i</a:t>
            </a:r>
            <a:r>
              <a:rPr lang="en-AU" sz="3400" dirty="0" smtClean="0"/>
              <a:t>nvolve parents</a:t>
            </a:r>
          </a:p>
          <a:p>
            <a:pPr lvl="1">
              <a:lnSpc>
                <a:spcPct val="120000"/>
              </a:lnSpc>
            </a:pPr>
            <a:r>
              <a:rPr lang="en-AU" sz="3400" dirty="0"/>
              <a:t>m</a:t>
            </a:r>
            <a:r>
              <a:rPr lang="en-AU" sz="3400" dirty="0" smtClean="0"/>
              <a:t>odel available for pre-school age children</a:t>
            </a:r>
          </a:p>
          <a:p>
            <a:pPr marL="457200" lvl="1" indent="0">
              <a:lnSpc>
                <a:spcPct val="120000"/>
              </a:lnSpc>
              <a:buNone/>
            </a:pPr>
            <a:endParaRPr lang="en-AU" sz="3400" dirty="0" smtClean="0"/>
          </a:p>
          <a:p>
            <a:pPr>
              <a:lnSpc>
                <a:spcPct val="120000"/>
              </a:lnSpc>
              <a:spcBef>
                <a:spcPts val="0"/>
              </a:spcBef>
            </a:pPr>
            <a:r>
              <a:rPr lang="en-AU" sz="3800" b="1" dirty="0" smtClean="0"/>
              <a:t>EMDR</a:t>
            </a:r>
          </a:p>
          <a:p>
            <a:pPr lvl="1">
              <a:lnSpc>
                <a:spcPct val="120000"/>
              </a:lnSpc>
              <a:spcBef>
                <a:spcPts val="0"/>
              </a:spcBef>
            </a:pPr>
            <a:r>
              <a:rPr lang="en-AU" sz="3400" dirty="0" smtClean="0"/>
              <a:t>appears effective in adults</a:t>
            </a:r>
          </a:p>
          <a:p>
            <a:pPr lvl="1">
              <a:lnSpc>
                <a:spcPct val="120000"/>
              </a:lnSpc>
              <a:spcBef>
                <a:spcPts val="0"/>
              </a:spcBef>
            </a:pPr>
            <a:r>
              <a:rPr lang="en-AU" sz="3400" dirty="0"/>
              <a:t>s</a:t>
            </a:r>
            <a:r>
              <a:rPr lang="en-AU" sz="3400" dirty="0" smtClean="0"/>
              <a:t>carce data for children</a:t>
            </a:r>
          </a:p>
        </p:txBody>
      </p:sp>
      <p:sp>
        <p:nvSpPr>
          <p:cNvPr id="6"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AU" sz="1800" b="1" spc="150" dirty="0" smtClean="0">
              <a:ln w="11430"/>
              <a:solidFill>
                <a:srgbClr val="FFFF00"/>
              </a:solidFill>
              <a:effectLst>
                <a:outerShdw blurRad="25400" algn="tl" rotWithShape="0">
                  <a:srgbClr val="000000">
                    <a:alpha val="43000"/>
                  </a:srgbClr>
                </a:outerShdw>
              </a:effectLst>
            </a:endParaRPr>
          </a:p>
          <a:p>
            <a:r>
              <a:rPr lang="en-AU" sz="1800" b="1" spc="150" dirty="0" smtClean="0">
                <a:ln w="11430"/>
                <a:solidFill>
                  <a:srgbClr val="FFFF00"/>
                </a:solidFill>
                <a:effectLst>
                  <a:outerShdw blurRad="25400" algn="tl" rotWithShape="0">
                    <a:srgbClr val="000000">
                      <a:alpha val="43000"/>
                    </a:srgbClr>
                  </a:outerShdw>
                </a:effectLst>
              </a:rPr>
              <a:t>Acute </a:t>
            </a:r>
            <a:r>
              <a:rPr lang="en-AU" sz="1800" b="1" spc="150" dirty="0">
                <a:ln w="11430"/>
                <a:solidFill>
                  <a:srgbClr val="FFFF00"/>
                </a:solidFill>
                <a:effectLst>
                  <a:outerShdw blurRad="25400" algn="tl" rotWithShape="0">
                    <a:srgbClr val="000000">
                      <a:alpha val="43000"/>
                    </a:srgbClr>
                  </a:outerShdw>
                </a:effectLst>
              </a:rPr>
              <a:t>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What </a:t>
            </a:r>
            <a:r>
              <a:rPr lang="en-AU" sz="3200" b="1" spc="150" dirty="0" smtClean="0">
                <a:ln w="11430"/>
                <a:solidFill>
                  <a:schemeClr val="bg1"/>
                </a:solidFill>
                <a:effectLst>
                  <a:outerShdw blurRad="25400" algn="tl" rotWithShape="0">
                    <a:srgbClr val="000000">
                      <a:alpha val="43000"/>
                    </a:srgbClr>
                  </a:outerShdw>
                </a:effectLst>
              </a:rPr>
              <a:t>Works for PTSD? </a:t>
            </a:r>
          </a:p>
          <a:p>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7"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7240097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C5670D-F6B9-4EFD-AD25-76E78480079B}" type="slidenum">
              <a:rPr lang="en-AU"/>
              <a:pPr eaLnBrk="1" hangingPunct="1"/>
              <a:t>58</a:t>
            </a:fld>
            <a:endParaRPr lang="en-AU" dirty="0"/>
          </a:p>
        </p:txBody>
      </p:sp>
      <p:sp>
        <p:nvSpPr>
          <p:cNvPr id="5"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AU" sz="1800" b="1" spc="150" dirty="0" smtClean="0">
              <a:ln w="11430"/>
              <a:solidFill>
                <a:srgbClr val="FFFF00"/>
              </a:solidFill>
              <a:effectLst>
                <a:outerShdw blurRad="25400" algn="tl" rotWithShape="0">
                  <a:srgbClr val="000000">
                    <a:alpha val="43000"/>
                  </a:srgbClr>
                </a:outerShdw>
              </a:effectLst>
            </a:endParaRPr>
          </a:p>
          <a:p>
            <a:r>
              <a:rPr lang="en-AU" sz="1800" b="1" spc="150" dirty="0" smtClean="0">
                <a:ln w="11430"/>
                <a:solidFill>
                  <a:srgbClr val="FFFF00"/>
                </a:solidFill>
                <a:effectLst>
                  <a:outerShdw blurRad="25400" algn="tl" rotWithShape="0">
                    <a:srgbClr val="000000">
                      <a:alpha val="43000"/>
                    </a:srgbClr>
                  </a:outerShdw>
                </a:effectLst>
              </a:rPr>
              <a:t>Acute </a:t>
            </a:r>
            <a:r>
              <a:rPr lang="en-AU" sz="1800" b="1" spc="150" dirty="0">
                <a:ln w="11430"/>
                <a:solidFill>
                  <a:srgbClr val="FFFF00"/>
                </a:solidFill>
                <a:effectLst>
                  <a:outerShdw blurRad="25400" algn="tl" rotWithShape="0">
                    <a:srgbClr val="000000">
                      <a:alpha val="43000"/>
                    </a:srgbClr>
                  </a:outerShdw>
                </a:effectLst>
              </a:rPr>
              <a:t>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smtClean="0">
                <a:ln w="11430"/>
                <a:solidFill>
                  <a:schemeClr val="bg1"/>
                </a:solidFill>
                <a:effectLst>
                  <a:outerShdw blurRad="25400" algn="tl" rotWithShape="0">
                    <a:srgbClr val="000000">
                      <a:alpha val="43000"/>
                    </a:srgbClr>
                  </a:outerShdw>
                </a:effectLst>
              </a:rPr>
              <a:t>Components of Trauma-Focused CBT</a:t>
            </a:r>
          </a:p>
          <a:p>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37892" name="Rectangle 3"/>
          <p:cNvSpPr>
            <a:spLocks noGrp="1" noChangeArrowheads="1"/>
          </p:cNvSpPr>
          <p:nvPr>
            <p:ph type="body" idx="1"/>
          </p:nvPr>
        </p:nvSpPr>
        <p:spPr>
          <a:xfrm>
            <a:off x="457201" y="1581787"/>
            <a:ext cx="8351520" cy="4774563"/>
          </a:xfrm>
        </p:spPr>
        <p:txBody>
          <a:bodyPr numCol="2">
            <a:normAutofit/>
          </a:bodyPr>
          <a:lstStyle/>
          <a:p>
            <a:r>
              <a:rPr lang="en-AU" dirty="0" smtClean="0"/>
              <a:t>Psycho-education</a:t>
            </a:r>
          </a:p>
          <a:p>
            <a:r>
              <a:rPr lang="en-AU" dirty="0" smtClean="0"/>
              <a:t>Parenting skills</a:t>
            </a:r>
          </a:p>
          <a:p>
            <a:r>
              <a:rPr lang="en-AU" dirty="0" smtClean="0"/>
              <a:t>Relaxation training</a:t>
            </a:r>
          </a:p>
          <a:p>
            <a:r>
              <a:rPr lang="en-AU" dirty="0" smtClean="0"/>
              <a:t>Affect regulation</a:t>
            </a:r>
          </a:p>
          <a:p>
            <a:r>
              <a:rPr lang="en-AU" dirty="0" smtClean="0"/>
              <a:t>Cognitive coping skills</a:t>
            </a:r>
          </a:p>
          <a:p>
            <a:r>
              <a:rPr lang="en-AU" dirty="0" smtClean="0"/>
              <a:t>Trauma narrative</a:t>
            </a:r>
          </a:p>
          <a:p>
            <a:r>
              <a:rPr lang="en-AU" dirty="0"/>
              <a:t>Processing </a:t>
            </a:r>
            <a:r>
              <a:rPr lang="en-AU" dirty="0" smtClean="0"/>
              <a:t>cognitive distortions</a:t>
            </a:r>
          </a:p>
          <a:p>
            <a:r>
              <a:rPr lang="en-AU" dirty="0" smtClean="0"/>
              <a:t>In vivo mastery of trauma triggers</a:t>
            </a:r>
          </a:p>
          <a:p>
            <a:r>
              <a:rPr lang="en-AU" dirty="0" smtClean="0"/>
              <a:t>Increase safety for the future</a:t>
            </a:r>
          </a:p>
          <a:p>
            <a:r>
              <a:rPr lang="en-AU" dirty="0" smtClean="0"/>
              <a:t>Parent</a:t>
            </a:r>
            <a:r>
              <a:rPr lang="en-AU" dirty="0"/>
              <a:t>-child sessions</a:t>
            </a:r>
          </a:p>
          <a:p>
            <a:endParaRPr lang="en-AU" sz="3600" dirty="0" smtClean="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1353719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C5670D-F6B9-4EFD-AD25-76E78480079B}" type="slidenum">
              <a:rPr lang="en-AU"/>
              <a:pPr eaLnBrk="1" hangingPunct="1"/>
              <a:t>59</a:t>
            </a:fld>
            <a:endParaRPr lang="en-AU" dirty="0"/>
          </a:p>
        </p:txBody>
      </p:sp>
      <p:sp>
        <p:nvSpPr>
          <p:cNvPr id="5"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AU" sz="1800" b="1" spc="150" dirty="0" smtClean="0">
              <a:ln w="11430"/>
              <a:solidFill>
                <a:srgbClr val="FFFF00"/>
              </a:solidFill>
              <a:effectLst>
                <a:outerShdw blurRad="25400" algn="tl" rotWithShape="0">
                  <a:srgbClr val="000000">
                    <a:alpha val="43000"/>
                  </a:srgbClr>
                </a:outerShdw>
              </a:effectLst>
            </a:endParaRPr>
          </a:p>
          <a:p>
            <a:r>
              <a:rPr lang="en-AU" sz="1800" b="1" spc="150" dirty="0" smtClean="0">
                <a:ln w="11430"/>
                <a:solidFill>
                  <a:srgbClr val="FFFF00"/>
                </a:solidFill>
                <a:effectLst>
                  <a:outerShdw blurRad="25400" algn="tl" rotWithShape="0">
                    <a:srgbClr val="000000">
                      <a:alpha val="43000"/>
                    </a:srgbClr>
                  </a:outerShdw>
                </a:effectLst>
              </a:rPr>
              <a:t>Acute </a:t>
            </a:r>
            <a:r>
              <a:rPr lang="en-AU" sz="1800" b="1" spc="150" dirty="0">
                <a:ln w="11430"/>
                <a:solidFill>
                  <a:srgbClr val="FFFF00"/>
                </a:solidFill>
                <a:effectLst>
                  <a:outerShdw blurRad="25400" algn="tl" rotWithShape="0">
                    <a:srgbClr val="000000">
                      <a:alpha val="43000"/>
                    </a:srgbClr>
                  </a:outerShdw>
                </a:effectLst>
              </a:rPr>
              <a:t>and Chronic Reactions to Trauma</a:t>
            </a:r>
            <a:r>
              <a:rPr lang="en-US" sz="1800" b="1" spc="150" dirty="0" smtClean="0">
                <a:ln w="11430"/>
                <a:solidFill>
                  <a:srgbClr val="FFFF00"/>
                </a:solidFill>
                <a:effectLst>
                  <a:outerShdw blurRad="25400" algn="tl" rotWithShape="0">
                    <a:srgbClr val="000000">
                      <a:alpha val="43000"/>
                    </a:srgbClr>
                  </a:outerShdw>
                </a:effectLst>
              </a:rPr>
              <a:t/>
            </a:r>
            <a:br>
              <a:rPr lang="en-US" sz="1800" b="1" spc="150" dirty="0" smtClean="0">
                <a:ln w="11430"/>
                <a:solidFill>
                  <a:srgbClr val="FFFF00"/>
                </a:solidFill>
                <a:effectLst>
                  <a:outerShdw blurRad="25400" algn="tl" rotWithShape="0">
                    <a:srgbClr val="000000">
                      <a:alpha val="43000"/>
                    </a:srgbClr>
                  </a:outerShdw>
                </a:effectLst>
              </a:rPr>
            </a:br>
            <a:r>
              <a:rPr lang="en-AU" sz="3200" b="1" spc="150" dirty="0" smtClean="0">
                <a:ln w="11430"/>
                <a:solidFill>
                  <a:schemeClr val="bg1"/>
                </a:solidFill>
                <a:effectLst>
                  <a:outerShdw blurRad="25400" algn="tl" rotWithShape="0">
                    <a:srgbClr val="000000">
                      <a:alpha val="43000"/>
                    </a:srgbClr>
                  </a:outerShdw>
                </a:effectLst>
              </a:rPr>
              <a:t>Further Resources</a:t>
            </a:r>
          </a:p>
          <a:p>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37892" name="Rectangle 3"/>
          <p:cNvSpPr>
            <a:spLocks noGrp="1" noChangeArrowheads="1"/>
          </p:cNvSpPr>
          <p:nvPr>
            <p:ph type="body" idx="1"/>
          </p:nvPr>
        </p:nvSpPr>
        <p:spPr>
          <a:xfrm>
            <a:off x="457200" y="1581787"/>
            <a:ext cx="8229599" cy="4774563"/>
          </a:xfrm>
        </p:spPr>
        <p:txBody>
          <a:bodyPr numCol="1">
            <a:normAutofit/>
          </a:bodyPr>
          <a:lstStyle/>
          <a:p>
            <a:r>
              <a:rPr lang="en-AU" sz="2800" dirty="0" smtClean="0"/>
              <a:t>AACAP PTSD Practice Parameter </a:t>
            </a:r>
          </a:p>
          <a:p>
            <a:pPr marL="0" indent="0">
              <a:buNone/>
            </a:pPr>
            <a:r>
              <a:rPr lang="en-US" sz="2000" dirty="0" smtClean="0">
                <a:hlinkClick r:id="rId3"/>
              </a:rPr>
              <a:t>http://www.jaacap.com/article/S0890-8567(10)00082-1/pdf</a:t>
            </a:r>
            <a:endParaRPr lang="en-US" sz="2000" dirty="0" smtClean="0"/>
          </a:p>
          <a:p>
            <a:pPr marL="0" indent="0">
              <a:lnSpc>
                <a:spcPct val="50000"/>
              </a:lnSpc>
              <a:buNone/>
            </a:pPr>
            <a:endParaRPr lang="en-US" sz="3600" dirty="0" smtClean="0"/>
          </a:p>
          <a:p>
            <a:pPr>
              <a:lnSpc>
                <a:spcPct val="50000"/>
              </a:lnSpc>
            </a:pPr>
            <a:r>
              <a:rPr lang="en-US" sz="2800" dirty="0" smtClean="0"/>
              <a:t>Health Care Toolbox</a:t>
            </a:r>
          </a:p>
          <a:p>
            <a:pPr marL="0" indent="0">
              <a:buNone/>
            </a:pPr>
            <a:r>
              <a:rPr lang="en-US" sz="2000" dirty="0" smtClean="0">
                <a:hlinkClick r:id="rId4"/>
              </a:rPr>
              <a:t>https://www.healthcaretoolbox.org</a:t>
            </a:r>
            <a:endParaRPr lang="en-US" sz="2000" dirty="0" smtClean="0"/>
          </a:p>
          <a:p>
            <a:pPr marL="0" indent="0">
              <a:buNone/>
            </a:pPr>
            <a:endParaRPr lang="en-US" sz="2800" dirty="0"/>
          </a:p>
          <a:p>
            <a:r>
              <a:rPr lang="en-US" sz="2800" dirty="0" smtClean="0"/>
              <a:t>International Society for Traumatic Stress Studies</a:t>
            </a:r>
          </a:p>
          <a:p>
            <a:pPr marL="0" indent="0">
              <a:buNone/>
            </a:pPr>
            <a:r>
              <a:rPr lang="en-US" sz="2000" dirty="0" smtClean="0">
                <a:hlinkClick r:id="rId5"/>
              </a:rPr>
              <a:t>http://www.istss.org/home.aspx</a:t>
            </a:r>
            <a:endParaRPr lang="en-US" sz="2000" dirty="0" smtClean="0"/>
          </a:p>
          <a:p>
            <a:pPr marL="0" indent="0">
              <a:buNone/>
            </a:pPr>
            <a:endParaRPr lang="en-US" sz="2000" dirty="0"/>
          </a:p>
          <a:p>
            <a:r>
              <a:rPr lang="en-US" sz="2800" dirty="0" smtClean="0"/>
              <a:t>Australian Guidelines</a:t>
            </a:r>
          </a:p>
          <a:p>
            <a:pPr marL="0" indent="0">
              <a:buNone/>
            </a:pPr>
            <a:r>
              <a:rPr lang="en-US" sz="2000" dirty="0" smtClean="0">
                <a:hlinkClick r:id="rId6"/>
              </a:rPr>
              <a:t>http://www.phoenixaustralia.org</a:t>
            </a:r>
            <a:endParaRPr lang="en-AU" sz="2000" dirty="0" smtClean="0"/>
          </a:p>
        </p:txBody>
      </p:sp>
      <p:pic>
        <p:nvPicPr>
          <p:cNvPr id="6" name="Picture 3"/>
          <p:cNvPicPr>
            <a:picLocks noChangeAspect="1" noChangeArrowheads="1"/>
          </p:cNvPicPr>
          <p:nvPr/>
        </p:nvPicPr>
        <p:blipFill>
          <a:blip r:embed="rId7"/>
          <a:srcRect/>
          <a:stretch>
            <a:fillRect/>
          </a:stretch>
        </p:blipFill>
        <p:spPr bwMode="auto">
          <a:xfrm>
            <a:off x="8161866" y="5588000"/>
            <a:ext cx="982133" cy="1270000"/>
          </a:xfrm>
          <a:prstGeom prst="rect">
            <a:avLst/>
          </a:prstGeom>
          <a:noFill/>
          <a:ln w="9525">
            <a:noFill/>
            <a:miter lim="800000"/>
            <a:headEnd/>
            <a:tailEnd/>
          </a:ln>
        </p:spPr>
      </p:pic>
      <p:pic>
        <p:nvPicPr>
          <p:cNvPr id="3" name="Picture 2" descr="Screen Shot 2015-05-04 at 9.12.55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91658" y="2865487"/>
            <a:ext cx="3023750" cy="658523"/>
          </a:xfrm>
          <a:prstGeom prst="rect">
            <a:avLst/>
          </a:prstGeom>
        </p:spPr>
      </p:pic>
      <p:pic>
        <p:nvPicPr>
          <p:cNvPr id="4" name="Picture 3" descr="Screen Shot 2015-05-04 at 9.14.31 A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03533" y="1839383"/>
            <a:ext cx="1583267" cy="731319"/>
          </a:xfrm>
          <a:prstGeom prst="rect">
            <a:avLst/>
          </a:prstGeom>
        </p:spPr>
      </p:pic>
      <p:pic>
        <p:nvPicPr>
          <p:cNvPr id="7" name="Picture 6" descr="Screen Shot 2015-05-04 at 9.55.19 A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18001" y="5588000"/>
            <a:ext cx="3335865" cy="674271"/>
          </a:xfrm>
          <a:prstGeom prst="rect">
            <a:avLst/>
          </a:prstGeom>
        </p:spPr>
      </p:pic>
      <p:pic>
        <p:nvPicPr>
          <p:cNvPr id="2" name="Picture 1" descr="Screen Shot 2015-05-04 at 3.47.10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82067" y="4567767"/>
            <a:ext cx="1092200" cy="764540"/>
          </a:xfrm>
          <a:prstGeom prst="rect">
            <a:avLst/>
          </a:prstGeom>
        </p:spPr>
      </p:pic>
    </p:spTree>
    <p:extLst>
      <p:ext uri="{BB962C8B-B14F-4D97-AF65-F5344CB8AC3E}">
        <p14:creationId xmlns:p14="http://schemas.microsoft.com/office/powerpoint/2010/main" val="1307659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normAutofit/>
          </a:bodyPr>
          <a:lstStyle/>
          <a:p>
            <a:r>
              <a:rPr lang="tr-TR" dirty="0"/>
              <a:t>Definitions &amp; Classification</a:t>
            </a:r>
            <a:endParaRPr lang="en-US" dirty="0" smtClean="0">
              <a:latin typeface="Verdana" pitchFamily="-112" charset="0"/>
              <a:ea typeface="ＭＳ Ｐゴシック" pitchFamily="-112" charset="-128"/>
            </a:endParaRPr>
          </a:p>
        </p:txBody>
      </p:sp>
      <p:sp>
        <p:nvSpPr>
          <p:cNvPr id="27651" name="Rectangle 5"/>
          <p:cNvSpPr>
            <a:spLocks noGrp="1" noChangeArrowheads="1"/>
          </p:cNvSpPr>
          <p:nvPr>
            <p:ph idx="1"/>
          </p:nvPr>
        </p:nvSpPr>
        <p:spPr>
          <a:xfrm>
            <a:off x="457200" y="1600200"/>
            <a:ext cx="8229600" cy="5105400"/>
          </a:xfrm>
        </p:spPr>
        <p:txBody>
          <a:bodyPr>
            <a:normAutofit/>
          </a:bodyPr>
          <a:lstStyle/>
          <a:p>
            <a:r>
              <a:rPr lang="en-US" sz="2400" dirty="0" smtClean="0">
                <a:latin typeface="Verdana" pitchFamily="-112" charset="0"/>
                <a:ea typeface="ＭＳ Ｐゴシック" pitchFamily="-112" charset="-128"/>
              </a:rPr>
              <a:t>Anxiety</a:t>
            </a:r>
          </a:p>
          <a:p>
            <a:pPr lvl="1"/>
            <a:r>
              <a:rPr lang="en-US" sz="2000" b="1" dirty="0" smtClean="0">
                <a:latin typeface="Verdana" pitchFamily="-112" charset="0"/>
                <a:ea typeface="ＭＳ Ｐゴシック" pitchFamily="-112" charset="-128"/>
              </a:rPr>
              <a:t>Fear</a:t>
            </a:r>
          </a:p>
          <a:p>
            <a:pPr lvl="2"/>
            <a:r>
              <a:rPr lang="en-US" sz="1800" dirty="0" smtClean="0">
                <a:latin typeface="Verdana" pitchFamily="-112" charset="0"/>
                <a:ea typeface="ＭＳ Ｐゴシック" pitchFamily="-112" charset="-128"/>
              </a:rPr>
              <a:t>Experienced </a:t>
            </a:r>
            <a:r>
              <a:rPr lang="en-US" sz="1800" dirty="0" smtClean="0">
                <a:solidFill>
                  <a:srgbClr val="7030A0"/>
                </a:solidFill>
                <a:latin typeface="Verdana" pitchFamily="-112" charset="0"/>
                <a:ea typeface="ＭＳ Ｐゴシック" pitchFamily="-112" charset="-128"/>
              </a:rPr>
              <a:t>in the face of real</a:t>
            </a:r>
            <a:r>
              <a:rPr lang="en-US" sz="1800" dirty="0" smtClean="0">
                <a:latin typeface="Verdana" pitchFamily="-112" charset="0"/>
                <a:ea typeface="ＭＳ Ｐゴシック" pitchFamily="-112" charset="-128"/>
              </a:rPr>
              <a:t>, immediate </a:t>
            </a:r>
            <a:r>
              <a:rPr lang="en-US" sz="1800" dirty="0" smtClean="0">
                <a:solidFill>
                  <a:srgbClr val="7030A0"/>
                </a:solidFill>
                <a:latin typeface="Verdana" pitchFamily="-112" charset="0"/>
                <a:ea typeface="ＭＳ Ｐゴシック" pitchFamily="-112" charset="-128"/>
              </a:rPr>
              <a:t>danger</a:t>
            </a:r>
          </a:p>
          <a:p>
            <a:pPr lvl="2"/>
            <a:r>
              <a:rPr lang="en-US" sz="1800" dirty="0" smtClean="0">
                <a:latin typeface="Verdana" pitchFamily="-112" charset="0"/>
                <a:ea typeface="ＭＳ Ｐゴシック" pitchFamily="-112" charset="-128"/>
              </a:rPr>
              <a:t>Usually builds quickly in intensity</a:t>
            </a:r>
          </a:p>
          <a:p>
            <a:pPr lvl="2"/>
            <a:r>
              <a:rPr lang="en-US" sz="1800" dirty="0" smtClean="0">
                <a:latin typeface="Verdana" pitchFamily="-112" charset="0"/>
                <a:ea typeface="ＭＳ Ｐゴシック" pitchFamily="-112" charset="-128"/>
              </a:rPr>
              <a:t>Helps behavioral responses to threat</a:t>
            </a:r>
            <a:endParaRPr lang="tr-TR" sz="1800" dirty="0" smtClean="0">
              <a:latin typeface="Verdana" pitchFamily="-112" charset="0"/>
              <a:ea typeface="ＭＳ Ｐゴシック" pitchFamily="-112" charset="-128"/>
            </a:endParaRPr>
          </a:p>
          <a:p>
            <a:pPr lvl="1"/>
            <a:r>
              <a:rPr lang="en-US" sz="2000" b="1" dirty="0">
                <a:latin typeface="Verdana" pitchFamily="-112" charset="0"/>
                <a:ea typeface="ＭＳ Ｐゴシック" pitchFamily="-112" charset="-128"/>
              </a:rPr>
              <a:t>Excessive Worry</a:t>
            </a:r>
          </a:p>
          <a:p>
            <a:pPr lvl="2"/>
            <a:r>
              <a:rPr lang="en-US" sz="1800" dirty="0">
                <a:latin typeface="Verdana" pitchFamily="-112" charset="0"/>
                <a:ea typeface="ＭＳ Ｐゴシック" pitchFamily="-112" charset="-128"/>
              </a:rPr>
              <a:t>Critical in the classification of anxiety disorders (DSM-5)</a:t>
            </a:r>
          </a:p>
          <a:p>
            <a:pPr lvl="2"/>
            <a:r>
              <a:rPr lang="en-US" sz="1800" dirty="0">
                <a:latin typeface="Verdana" pitchFamily="-112" charset="0"/>
                <a:ea typeface="ＭＳ Ｐゴシック" pitchFamily="-112" charset="-128"/>
              </a:rPr>
              <a:t>A relatively uncontrollable sequence of negative emotional </a:t>
            </a:r>
            <a:r>
              <a:rPr lang="en-US" sz="1800" dirty="0">
                <a:solidFill>
                  <a:srgbClr val="7030A0"/>
                </a:solidFill>
                <a:latin typeface="Verdana" pitchFamily="-112" charset="0"/>
                <a:ea typeface="ＭＳ Ｐゴシック" pitchFamily="-112" charset="-128"/>
              </a:rPr>
              <a:t>thought</a:t>
            </a:r>
            <a:r>
              <a:rPr lang="en-US" sz="1800" dirty="0">
                <a:latin typeface="Verdana" pitchFamily="-112" charset="0"/>
                <a:ea typeface="ＭＳ Ｐゴシック" pitchFamily="-112" charset="-128"/>
              </a:rPr>
              <a:t>s, that are concerned with possible future threats or </a:t>
            </a:r>
            <a:r>
              <a:rPr lang="en-US" sz="1800" dirty="0" smtClean="0">
                <a:latin typeface="Verdana" pitchFamily="-112" charset="0"/>
                <a:ea typeface="ＭＳ Ｐゴシック" pitchFamily="-112" charset="-128"/>
              </a:rPr>
              <a:t>danger</a:t>
            </a:r>
            <a:endParaRPr lang="tr-TR" sz="1800" dirty="0" smtClean="0">
              <a:latin typeface="Verdana" pitchFamily="-112" charset="0"/>
              <a:ea typeface="ＭＳ Ｐゴシック" pitchFamily="-112" charset="-128"/>
            </a:endParaRPr>
          </a:p>
          <a:p>
            <a:pPr lvl="2"/>
            <a:r>
              <a:rPr lang="en-US" sz="1800" dirty="0">
                <a:latin typeface="Verdana" pitchFamily="-112" charset="0"/>
                <a:ea typeface="ＭＳ Ｐゴシック" pitchFamily="-112" charset="-128"/>
              </a:rPr>
              <a:t>Worriers are preoccupied with </a:t>
            </a:r>
            <a:r>
              <a:rPr lang="en-US" sz="1800" dirty="0">
                <a:solidFill>
                  <a:srgbClr val="7030A0"/>
                </a:solidFill>
                <a:latin typeface="Verdana" pitchFamily="-112" charset="0"/>
                <a:ea typeface="ＭＳ Ｐゴシック" pitchFamily="-112" charset="-128"/>
              </a:rPr>
              <a:t>"self-talk."</a:t>
            </a:r>
          </a:p>
          <a:p>
            <a:pPr lvl="2"/>
            <a:r>
              <a:rPr lang="en-US" sz="1800" dirty="0">
                <a:latin typeface="Verdana" pitchFamily="-112" charset="0"/>
                <a:ea typeface="ＭＳ Ｐゴシック" pitchFamily="-112" charset="-128"/>
              </a:rPr>
              <a:t>Distinction between normal and pathological worry hinges on </a:t>
            </a:r>
            <a:r>
              <a:rPr lang="en-US" sz="1800" dirty="0">
                <a:solidFill>
                  <a:srgbClr val="7030A0"/>
                </a:solidFill>
                <a:latin typeface="Verdana" pitchFamily="-112" charset="0"/>
                <a:ea typeface="ＭＳ Ｐゴシック" pitchFamily="-112" charset="-128"/>
              </a:rPr>
              <a:t>quantity </a:t>
            </a:r>
            <a:r>
              <a:rPr lang="en-US" sz="1800" dirty="0">
                <a:latin typeface="Verdana" pitchFamily="-112" charset="0"/>
                <a:ea typeface="ＭＳ Ｐゴシック" pitchFamily="-112" charset="-128"/>
              </a:rPr>
              <a:t>and</a:t>
            </a:r>
            <a:r>
              <a:rPr lang="en-US" sz="1800" dirty="0">
                <a:solidFill>
                  <a:srgbClr val="7030A0"/>
                </a:solidFill>
                <a:latin typeface="Verdana" pitchFamily="-112" charset="0"/>
                <a:ea typeface="ＭＳ Ｐゴシック" pitchFamily="-112" charset="-128"/>
              </a:rPr>
              <a:t> quality of worrisome thoughts</a:t>
            </a:r>
            <a:r>
              <a:rPr lang="en-US" sz="1800" dirty="0">
                <a:latin typeface="Verdana" pitchFamily="-112" charset="0"/>
                <a:ea typeface="ＭＳ Ｐゴシック" pitchFamily="-112" charset="-128"/>
              </a:rPr>
              <a:t>.</a:t>
            </a:r>
          </a:p>
          <a:p>
            <a:pPr lvl="3"/>
            <a:endParaRPr lang="tr-TR" sz="1200" dirty="0">
              <a:latin typeface="Verdana" pitchFamily="-112" charset="0"/>
              <a:ea typeface="ＭＳ Ｐゴシック" pitchFamily="-112" charset="-128"/>
            </a:endParaRPr>
          </a:p>
        </p:txBody>
      </p:sp>
    </p:spTree>
    <p:extLst>
      <p:ext uri="{BB962C8B-B14F-4D97-AF65-F5344CB8AC3E}">
        <p14:creationId xmlns:p14="http://schemas.microsoft.com/office/powerpoint/2010/main" val="2955439289"/>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5662980" y="4201319"/>
            <a:ext cx="3481020" cy="637381"/>
          </a:xfr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ormAutofit fontScale="25000" lnSpcReduction="20000"/>
          </a:bodyPr>
          <a:lstStyle/>
          <a:p>
            <a:r>
              <a:rPr lang="en-US" sz="7200" dirty="0" smtClean="0"/>
              <a:t> Joseph M Rey, </a:t>
            </a:r>
            <a:r>
              <a:rPr lang="en-US" sz="7200" dirty="0" err="1" smtClean="0"/>
              <a:t>Tolulope</a:t>
            </a:r>
            <a:r>
              <a:rPr lang="en-US" sz="7200" dirty="0" smtClean="0"/>
              <a:t> T Bella-</a:t>
            </a:r>
            <a:r>
              <a:rPr lang="en-US" sz="7200" dirty="0" err="1" smtClean="0"/>
              <a:t>Awusah</a:t>
            </a:r>
            <a:r>
              <a:rPr lang="en-US" sz="7200" dirty="0" smtClean="0"/>
              <a:t> &amp; Jing Liu</a:t>
            </a:r>
          </a:p>
          <a:p>
            <a:r>
              <a:rPr lang="en-US" dirty="0" smtClean="0">
                <a:solidFill>
                  <a:schemeClr val="bg1"/>
                </a:solidFill>
              </a:rPr>
              <a:t>DEPRESSION IN CHILDREN AND</a:t>
            </a:r>
          </a:p>
          <a:p>
            <a:r>
              <a:rPr lang="en-US" dirty="0" smtClean="0">
                <a:solidFill>
                  <a:schemeClr val="bg1"/>
                </a:solidFill>
              </a:rPr>
              <a:t>ADOLESCENTS</a:t>
            </a:r>
            <a:endParaRPr lang="en-US" dirty="0">
              <a:solidFill>
                <a:schemeClr val="bg1"/>
              </a:solidFill>
            </a:endParaRPr>
          </a:p>
          <a:p>
            <a:endParaRPr lang="en-US" dirty="0" smtClean="0"/>
          </a:p>
          <a:p>
            <a:endParaRPr lang="en-US" dirty="0"/>
          </a:p>
          <a:p>
            <a:endParaRPr lang="en-US" dirty="0" smtClean="0"/>
          </a:p>
        </p:txBody>
      </p:sp>
      <p:sp>
        <p:nvSpPr>
          <p:cNvPr id="4" name="Title 1"/>
          <p:cNvSpPr>
            <a:spLocks noGrp="1"/>
          </p:cNvSpPr>
          <p:nvPr>
            <p:ph type="ctrTitle"/>
          </p:nvPr>
        </p:nvSpPr>
        <p:spPr>
          <a:xfrm>
            <a:off x="-94883" y="190500"/>
            <a:ext cx="5757863" cy="6465888"/>
          </a:xfrm>
        </p:spPr>
        <p:txBody>
          <a:bodyPr>
            <a:normAutofit/>
          </a:bodyPr>
          <a:lstStyle/>
          <a:p>
            <a:endParaRPr lang="en-US" sz="2000" b="1" dirty="0">
              <a:cs typeface="Arial"/>
            </a:endParaRPr>
          </a:p>
        </p:txBody>
      </p:sp>
      <p:sp>
        <p:nvSpPr>
          <p:cNvPr id="7" name="TextBox 6"/>
          <p:cNvSpPr txBox="1"/>
          <p:nvPr/>
        </p:nvSpPr>
        <p:spPr>
          <a:xfrm>
            <a:off x="5662980" y="-46548"/>
            <a:ext cx="3481020" cy="369332"/>
          </a:xfrm>
          <a:prstGeom prst="rect">
            <a:avLst/>
          </a:prstGeom>
          <a:solidFill>
            <a:schemeClr val="accent3">
              <a:lumMod val="75000"/>
            </a:schemeClr>
          </a:solidFill>
          <a:ln>
            <a:noFill/>
          </a:ln>
        </p:spPr>
        <p:txBody>
          <a:bodyPr wrap="square" rtlCol="0">
            <a:spAutoFit/>
          </a:bodyPr>
          <a:lstStyle/>
          <a:p>
            <a:pPr algn="ctr"/>
            <a:r>
              <a:rPr lang="en-US" dirty="0">
                <a:solidFill>
                  <a:schemeClr val="bg1"/>
                </a:solidFill>
              </a:rPr>
              <a:t>MOOD DISORDERS</a:t>
            </a:r>
          </a:p>
        </p:txBody>
      </p:sp>
      <p:sp>
        <p:nvSpPr>
          <p:cNvPr id="8" name="TextBox 7"/>
          <p:cNvSpPr txBox="1"/>
          <p:nvPr/>
        </p:nvSpPr>
        <p:spPr>
          <a:xfrm>
            <a:off x="5662980" y="877332"/>
            <a:ext cx="3481020" cy="3323987"/>
          </a:xfrm>
          <a:prstGeom prst="rect">
            <a:avLst/>
          </a:prstGeom>
          <a:noFill/>
        </p:spPr>
        <p:txBody>
          <a:bodyPr wrap="square" rtlCol="0">
            <a:spAutoFit/>
          </a:bodyPr>
          <a:lstStyle/>
          <a:p>
            <a:pPr algn="ctr"/>
            <a:endParaRPr lang="en-US" dirty="0" smtClean="0"/>
          </a:p>
          <a:p>
            <a:pPr algn="ctr"/>
            <a:r>
              <a:rPr lang="en-US" sz="4800" dirty="0" smtClean="0">
                <a:solidFill>
                  <a:schemeClr val="accent3">
                    <a:lumMod val="75000"/>
                  </a:schemeClr>
                </a:solidFill>
              </a:rPr>
              <a:t>Depression in Children and Adolescents</a:t>
            </a:r>
            <a:endParaRPr lang="en-US" sz="4800" dirty="0">
              <a:solidFill>
                <a:schemeClr val="accent3">
                  <a:lumMod val="75000"/>
                </a:schemeClr>
              </a:solidFill>
            </a:endParaRPr>
          </a:p>
        </p:txBody>
      </p:sp>
      <p:sp>
        <p:nvSpPr>
          <p:cNvPr id="9" name="TextBox 8"/>
          <p:cNvSpPr txBox="1"/>
          <p:nvPr/>
        </p:nvSpPr>
        <p:spPr>
          <a:xfrm>
            <a:off x="5662980" y="6550223"/>
            <a:ext cx="3481020" cy="307777"/>
          </a:xfrm>
          <a:prstGeom prst="rect">
            <a:avLst/>
          </a:prstGeom>
          <a:solidFill>
            <a:schemeClr val="accent3">
              <a:lumMod val="75000"/>
            </a:schemeClr>
          </a:solidFill>
        </p:spPr>
        <p:txBody>
          <a:bodyPr wrap="square" rtlCol="0">
            <a:spAutoFit/>
          </a:bodyPr>
          <a:lstStyle/>
          <a:p>
            <a:pPr algn="ctr"/>
            <a:r>
              <a:rPr lang="en-US" sz="1400" dirty="0" smtClean="0">
                <a:solidFill>
                  <a:schemeClr val="bg1"/>
                </a:solidFill>
              </a:rPr>
              <a:t>Adapted by Julie Chilton</a:t>
            </a:r>
          </a:p>
        </p:txBody>
      </p:sp>
      <p:sp>
        <p:nvSpPr>
          <p:cNvPr id="10" name="TextBox 9"/>
          <p:cNvSpPr txBox="1"/>
          <p:nvPr/>
        </p:nvSpPr>
        <p:spPr>
          <a:xfrm>
            <a:off x="5662980" y="322784"/>
            <a:ext cx="3481020" cy="369332"/>
          </a:xfrm>
          <a:prstGeom prst="rect">
            <a:avLst/>
          </a:prstGeom>
          <a:solidFill>
            <a:schemeClr val="bg1">
              <a:lumMod val="65000"/>
            </a:schemeClr>
          </a:solidFill>
          <a:ln>
            <a:solidFill>
              <a:schemeClr val="bg1">
                <a:lumMod val="65000"/>
              </a:schemeClr>
            </a:solidFill>
          </a:ln>
        </p:spPr>
        <p:txBody>
          <a:bodyPr wrap="square" rtlCol="0">
            <a:spAutoFit/>
          </a:bodyPr>
          <a:lstStyle/>
          <a:p>
            <a:pPr algn="ctr"/>
            <a:r>
              <a:rPr lang="en-US" dirty="0" smtClean="0">
                <a:solidFill>
                  <a:schemeClr val="bg1"/>
                </a:solidFill>
              </a:rPr>
              <a:t>Chapter E.1 </a:t>
            </a:r>
          </a:p>
        </p:txBody>
      </p:sp>
      <p:sp>
        <p:nvSpPr>
          <p:cNvPr id="11" name="TextBox 10"/>
          <p:cNvSpPr txBox="1"/>
          <p:nvPr/>
        </p:nvSpPr>
        <p:spPr>
          <a:xfrm>
            <a:off x="5662980" y="5900675"/>
            <a:ext cx="3481020" cy="646331"/>
          </a:xfrm>
          <a:prstGeom prst="rect">
            <a:avLst/>
          </a:prstGeom>
          <a:solidFill>
            <a:schemeClr val="bg1">
              <a:lumMod val="50000"/>
            </a:schemeClr>
          </a:solidFill>
          <a:ln>
            <a:solidFill>
              <a:schemeClr val="bg1"/>
            </a:solidFill>
          </a:ln>
        </p:spPr>
        <p:txBody>
          <a:bodyPr wrap="square" rtlCol="0">
            <a:spAutoFit/>
          </a:bodyPr>
          <a:lstStyle/>
          <a:p>
            <a:pPr algn="ctr"/>
            <a:r>
              <a:rPr lang="en-US"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Companion </a:t>
            </a:r>
            <a:r>
              <a:rPr lang="en-US" dirty="0" err="1" smtClean="0">
                <a:ln w="18415" cmpd="sng">
                  <a:solidFill>
                    <a:srgbClr val="FFFFFF"/>
                  </a:solidFill>
                  <a:prstDash val="solid"/>
                </a:ln>
                <a:solidFill>
                  <a:schemeClr val="bg1"/>
                </a:solidFill>
                <a:effectLst>
                  <a:outerShdw blurRad="63500" dir="3600000" algn="tl" rotWithShape="0">
                    <a:srgbClr val="000000">
                      <a:alpha val="70000"/>
                    </a:srgbClr>
                  </a:outerShdw>
                </a:effectLst>
              </a:rPr>
              <a:t>Powerpoint</a:t>
            </a:r>
            <a:r>
              <a:rPr lang="en-US"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 Presentation</a:t>
            </a:r>
            <a:endParaRPr lang="en-US"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pic>
        <p:nvPicPr>
          <p:cNvPr id="6" name="Picture 5" descr="Screen Shot 2015-04-25 at 5.22.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611295" cy="6858000"/>
          </a:xfrm>
          <a:prstGeom prst="rect">
            <a:avLst/>
          </a:prstGeom>
        </p:spPr>
      </p:pic>
    </p:spTree>
    <p:extLst>
      <p:ext uri="{BB962C8B-B14F-4D97-AF65-F5344CB8AC3E}">
        <p14:creationId xmlns:p14="http://schemas.microsoft.com/office/powerpoint/2010/main" val="5992908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chemeClr val="accent3">
              <a:lumMod val="75000"/>
            </a:schemeClr>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Depression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Learning</a:t>
            </a:r>
            <a:r>
              <a:rPr lang="en-US" sz="3200" b="1" spc="150" dirty="0" smtClean="0">
                <a:ln w="11430"/>
                <a:solidFill>
                  <a:srgbClr val="F8F8F8"/>
                </a:solidFill>
                <a:effectLst>
                  <a:outerShdw blurRad="25400" algn="tl" rotWithShape="0">
                    <a:srgbClr val="000000">
                      <a:alpha val="43000"/>
                    </a:srgbClr>
                  </a:outerShdw>
                </a:effectLst>
              </a:rPr>
              <a:t> objectives </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3733800" cy="4665662"/>
          </a:xfrm>
        </p:spPr>
        <p:txBody>
          <a:bodyPr>
            <a:normAutofit fontScale="70000" lnSpcReduction="20000"/>
          </a:bodyPr>
          <a:lstStyle/>
          <a:p>
            <a:r>
              <a:rPr lang="en-US" dirty="0" smtClean="0"/>
              <a:t>Definition</a:t>
            </a:r>
          </a:p>
          <a:p>
            <a:r>
              <a:rPr lang="en-US" dirty="0" smtClean="0"/>
              <a:t>Epidemiology</a:t>
            </a:r>
          </a:p>
          <a:p>
            <a:r>
              <a:rPr lang="en-US" dirty="0" smtClean="0"/>
              <a:t>Age of Onset and Course</a:t>
            </a:r>
          </a:p>
          <a:p>
            <a:r>
              <a:rPr lang="en-US" dirty="0" smtClean="0"/>
              <a:t>Subtypes of Depression</a:t>
            </a:r>
          </a:p>
          <a:p>
            <a:r>
              <a:rPr lang="en-US" dirty="0" smtClean="0"/>
              <a:t>Etiology and Risk Factors</a:t>
            </a:r>
          </a:p>
          <a:p>
            <a:r>
              <a:rPr lang="en-US" dirty="0" smtClean="0"/>
              <a:t>Comorbidity</a:t>
            </a:r>
          </a:p>
          <a:p>
            <a:r>
              <a:rPr lang="en-US" dirty="0" smtClean="0"/>
              <a:t>Diagnosis</a:t>
            </a:r>
          </a:p>
          <a:p>
            <a:r>
              <a:rPr lang="en-US" dirty="0" smtClean="0"/>
              <a:t>Differential Diagnosis</a:t>
            </a:r>
            <a:endParaRPr lang="en-US" dirty="0"/>
          </a:p>
          <a:p>
            <a:r>
              <a:rPr lang="en-US" dirty="0" smtClean="0"/>
              <a:t>Rating Scales</a:t>
            </a:r>
          </a:p>
          <a:p>
            <a:r>
              <a:rPr lang="en-US" dirty="0" smtClean="0"/>
              <a:t>Treatment</a:t>
            </a:r>
          </a:p>
          <a:p>
            <a:r>
              <a:rPr lang="en-US" dirty="0" smtClean="0"/>
              <a:t>Cross Cultural Perspectives</a:t>
            </a:r>
          </a:p>
          <a:p>
            <a:r>
              <a:rPr lang="en-US" dirty="0" smtClean="0"/>
              <a:t>Barriers to Care</a:t>
            </a:r>
          </a:p>
          <a:p>
            <a:r>
              <a:rPr lang="en-US" dirty="0" smtClean="0"/>
              <a:t>Prevention</a:t>
            </a:r>
            <a:endParaRPr lang="en-US" dirty="0"/>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3" name="Picture 2" descr="Screen Shot 2015-02-22 at 5.10.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800" y="1417638"/>
            <a:ext cx="4064000" cy="4826000"/>
          </a:xfrm>
          <a:prstGeom prst="rect">
            <a:avLst/>
          </a:prstGeom>
        </p:spPr>
      </p:pic>
      <p:pic>
        <p:nvPicPr>
          <p:cNvPr id="10" name="Picture 9" descr="Screen Shot 2015-04-25 at 5.22.5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0" y="5198497"/>
            <a:ext cx="1168400" cy="1483609"/>
          </a:xfrm>
          <a:prstGeom prst="rect">
            <a:avLst/>
          </a:prstGeom>
        </p:spPr>
      </p:pic>
    </p:spTree>
    <p:extLst>
      <p:ext uri="{BB962C8B-B14F-4D97-AF65-F5344CB8AC3E}">
        <p14:creationId xmlns:p14="http://schemas.microsoft.com/office/powerpoint/2010/main" val="34073728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77933C"/>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Depression 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The Basics</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0" y="1417638"/>
            <a:ext cx="9080500" cy="5160962"/>
          </a:xfrm>
        </p:spPr>
        <p:txBody>
          <a:bodyPr vert="horz">
            <a:noAutofit/>
          </a:bodyPr>
          <a:lstStyle/>
          <a:p>
            <a:r>
              <a:rPr lang="en-US" sz="2000" dirty="0" smtClean="0"/>
              <a:t>Definition</a:t>
            </a:r>
            <a:endParaRPr lang="tr-TR" sz="2000" dirty="0" smtClean="0"/>
          </a:p>
          <a:p>
            <a:pPr lvl="1"/>
            <a:r>
              <a:rPr lang="tr-TR" sz="2000" dirty="0" smtClean="0"/>
              <a:t>Depressive / unipolar disorders in </a:t>
            </a:r>
            <a:r>
              <a:rPr lang="tr-TR" sz="2000" dirty="0"/>
              <a:t>DSM </a:t>
            </a:r>
            <a:r>
              <a:rPr lang="tr-TR" sz="2000" dirty="0" smtClean="0"/>
              <a:t>5</a:t>
            </a:r>
          </a:p>
          <a:p>
            <a:pPr lvl="2"/>
            <a:r>
              <a:rPr lang="en-US" sz="1800" dirty="0"/>
              <a:t>episodic, recurring disorder characterized </a:t>
            </a:r>
            <a:r>
              <a:rPr lang="en-US" sz="1800" dirty="0" smtClean="0"/>
              <a:t>by</a:t>
            </a:r>
            <a:r>
              <a:rPr lang="tr-TR" sz="1800" dirty="0" smtClean="0"/>
              <a:t> </a:t>
            </a:r>
            <a:r>
              <a:rPr lang="en-US" sz="1800" dirty="0" smtClean="0"/>
              <a:t>persistent </a:t>
            </a:r>
            <a:r>
              <a:rPr lang="en-US" sz="1800" dirty="0"/>
              <a:t>and pervasive sadness or unhappiness, loss of </a:t>
            </a:r>
            <a:r>
              <a:rPr lang="en-US" sz="1800" dirty="0" smtClean="0"/>
              <a:t>enjoyment</a:t>
            </a:r>
            <a:r>
              <a:rPr lang="tr-TR" sz="1800" dirty="0" smtClean="0"/>
              <a:t> </a:t>
            </a:r>
            <a:r>
              <a:rPr lang="en-US" sz="1800" dirty="0" smtClean="0"/>
              <a:t>of </a:t>
            </a:r>
            <a:r>
              <a:rPr lang="en-US" sz="1800" dirty="0"/>
              <a:t>everyday activities, irritability, and associated symptoms such </a:t>
            </a:r>
            <a:r>
              <a:rPr lang="en-US" sz="1800" dirty="0" smtClean="0"/>
              <a:t>as</a:t>
            </a:r>
            <a:r>
              <a:rPr lang="tr-TR" sz="1800" dirty="0" smtClean="0"/>
              <a:t> </a:t>
            </a:r>
            <a:r>
              <a:rPr lang="en-US" sz="1800" dirty="0" smtClean="0"/>
              <a:t>negative </a:t>
            </a:r>
            <a:r>
              <a:rPr lang="en-US" sz="1800" dirty="0"/>
              <a:t>thinking, lack of energy, difficulty concentrating, and appetite and </a:t>
            </a:r>
            <a:r>
              <a:rPr lang="en-US" sz="1800" dirty="0" smtClean="0"/>
              <a:t>sleep</a:t>
            </a:r>
            <a:r>
              <a:rPr lang="tr-TR" sz="1800" dirty="0" smtClean="0"/>
              <a:t> d</a:t>
            </a:r>
            <a:r>
              <a:rPr lang="en-US" sz="1800" dirty="0" err="1" smtClean="0"/>
              <a:t>isturbances</a:t>
            </a:r>
            <a:r>
              <a:rPr lang="tr-TR" sz="1800" dirty="0" smtClean="0"/>
              <a:t>.</a:t>
            </a:r>
          </a:p>
          <a:p>
            <a:r>
              <a:rPr lang="en-US" sz="2000" dirty="0" smtClean="0"/>
              <a:t>Core symptoms </a:t>
            </a:r>
            <a:endParaRPr lang="tr-TR" sz="2000" dirty="0" smtClean="0"/>
          </a:p>
          <a:p>
            <a:pPr lvl="1"/>
            <a:r>
              <a:rPr lang="en-US" sz="1800" dirty="0"/>
              <a:t>Persistent and pervasive sadness or unhappiness, Loss of enjoyment of everyday </a:t>
            </a:r>
            <a:r>
              <a:rPr lang="en-US" sz="1800" dirty="0" smtClean="0"/>
              <a:t>activities</a:t>
            </a:r>
            <a:r>
              <a:rPr lang="tr-TR" sz="1800" dirty="0" smtClean="0"/>
              <a:t>,</a:t>
            </a:r>
            <a:r>
              <a:rPr lang="en-US" sz="1800" dirty="0" smtClean="0"/>
              <a:t> </a:t>
            </a:r>
            <a:r>
              <a:rPr lang="tr-TR" sz="1800" dirty="0" smtClean="0">
                <a:solidFill>
                  <a:srgbClr val="00B0F0"/>
                </a:solidFill>
              </a:rPr>
              <a:t>irritable mood </a:t>
            </a:r>
            <a:r>
              <a:rPr lang="tr-TR" sz="1800" dirty="0" smtClean="0"/>
              <a:t>(instead of depressed mood)</a:t>
            </a:r>
            <a:endParaRPr lang="tr-TR" sz="1800" dirty="0">
              <a:solidFill>
                <a:srgbClr val="00B0F0"/>
              </a:solidFill>
            </a:endParaRPr>
          </a:p>
          <a:p>
            <a:r>
              <a:rPr lang="en-US" sz="2000" dirty="0" smtClean="0"/>
              <a:t>Associated symptoms</a:t>
            </a:r>
            <a:endParaRPr lang="tr-TR" sz="2000" dirty="0" smtClean="0"/>
          </a:p>
          <a:p>
            <a:pPr lvl="1"/>
            <a:r>
              <a:rPr lang="en-US" sz="1800" dirty="0"/>
              <a:t>Negative </a:t>
            </a:r>
            <a:r>
              <a:rPr lang="en-US" sz="1800" dirty="0" smtClean="0"/>
              <a:t>thinking</a:t>
            </a:r>
            <a:r>
              <a:rPr lang="tr-TR" sz="1800" dirty="0" smtClean="0"/>
              <a:t>, l</a:t>
            </a:r>
            <a:r>
              <a:rPr lang="en-US" sz="1800" dirty="0" smtClean="0"/>
              <a:t>ow </a:t>
            </a:r>
            <a:r>
              <a:rPr lang="en-US" sz="1800" dirty="0"/>
              <a:t>self-esteem, </a:t>
            </a:r>
            <a:r>
              <a:rPr lang="tr-TR" sz="1800" dirty="0" smtClean="0"/>
              <a:t>h</a:t>
            </a:r>
            <a:r>
              <a:rPr lang="en-US" sz="1800" dirty="0" err="1" smtClean="0"/>
              <a:t>opelessness</a:t>
            </a:r>
            <a:r>
              <a:rPr lang="en-US" sz="1800" dirty="0"/>
              <a:t>, </a:t>
            </a:r>
            <a:r>
              <a:rPr lang="tr-TR" sz="1800" dirty="0" smtClean="0"/>
              <a:t>u</a:t>
            </a:r>
            <a:r>
              <a:rPr lang="en-US" sz="1800" dirty="0" err="1" smtClean="0"/>
              <a:t>nwarranted</a:t>
            </a:r>
            <a:r>
              <a:rPr lang="en-US" sz="1800" dirty="0" smtClean="0"/>
              <a:t> </a:t>
            </a:r>
            <a:r>
              <a:rPr lang="en-US" sz="1800" dirty="0"/>
              <a:t>ideas of guilt, remorse </a:t>
            </a:r>
            <a:r>
              <a:rPr lang="en-US" sz="1800" dirty="0" smtClean="0"/>
              <a:t>or</a:t>
            </a:r>
            <a:r>
              <a:rPr lang="tr-TR" sz="1800" dirty="0" smtClean="0"/>
              <a:t> w</a:t>
            </a:r>
            <a:r>
              <a:rPr lang="en-US" sz="1800" dirty="0" err="1" smtClean="0"/>
              <a:t>orthlessness</a:t>
            </a:r>
            <a:r>
              <a:rPr lang="en-US" sz="1800" dirty="0"/>
              <a:t>, </a:t>
            </a:r>
            <a:r>
              <a:rPr lang="tr-TR" sz="1800" dirty="0" smtClean="0"/>
              <a:t>s</a:t>
            </a:r>
            <a:r>
              <a:rPr lang="en-US" sz="1800" dirty="0" err="1" smtClean="0"/>
              <a:t>uicidal</a:t>
            </a:r>
            <a:r>
              <a:rPr lang="en-US" sz="1800" dirty="0" smtClean="0"/>
              <a:t> </a:t>
            </a:r>
            <a:r>
              <a:rPr lang="en-US" sz="1800" dirty="0"/>
              <a:t>thoughts or thoughts of </a:t>
            </a:r>
            <a:r>
              <a:rPr lang="en-US" sz="1800" dirty="0" smtClean="0"/>
              <a:t>death,</a:t>
            </a:r>
            <a:r>
              <a:rPr lang="tr-TR" sz="1800" dirty="0" smtClean="0"/>
              <a:t> l</a:t>
            </a:r>
            <a:r>
              <a:rPr lang="en-US" sz="1800" dirty="0" err="1" smtClean="0"/>
              <a:t>ack</a:t>
            </a:r>
            <a:r>
              <a:rPr lang="en-US" sz="1800" dirty="0" smtClean="0"/>
              <a:t> </a:t>
            </a:r>
            <a:r>
              <a:rPr lang="en-US" sz="1800" dirty="0"/>
              <a:t>of energy, increased fatigability, diminished activity, </a:t>
            </a:r>
            <a:r>
              <a:rPr lang="tr-TR" sz="1800" dirty="0" smtClean="0"/>
              <a:t>d</a:t>
            </a:r>
            <a:r>
              <a:rPr lang="en-US" sz="1800" dirty="0" err="1" smtClean="0"/>
              <a:t>ifficulty</a:t>
            </a:r>
            <a:r>
              <a:rPr lang="en-US" sz="1800" dirty="0" smtClean="0"/>
              <a:t> </a:t>
            </a:r>
            <a:r>
              <a:rPr lang="en-US" sz="1800" dirty="0"/>
              <a:t>concentrating, </a:t>
            </a:r>
            <a:r>
              <a:rPr lang="tr-TR" sz="1800" dirty="0" smtClean="0"/>
              <a:t>a</a:t>
            </a:r>
            <a:r>
              <a:rPr lang="en-US" sz="1800" dirty="0" err="1" smtClean="0"/>
              <a:t>ppetite</a:t>
            </a:r>
            <a:r>
              <a:rPr lang="en-US" sz="1800" dirty="0" smtClean="0"/>
              <a:t> </a:t>
            </a:r>
            <a:r>
              <a:rPr lang="en-US" sz="1800" dirty="0"/>
              <a:t>disturbance (decrease or increase), Sleep problems (insomnia </a:t>
            </a:r>
            <a:r>
              <a:rPr lang="en-US" sz="1800" dirty="0" smtClean="0"/>
              <a:t>or</a:t>
            </a:r>
            <a:r>
              <a:rPr lang="tr-TR" sz="1800" dirty="0" smtClean="0"/>
              <a:t> h</a:t>
            </a:r>
            <a:r>
              <a:rPr lang="en-US" sz="1800" dirty="0" err="1" smtClean="0"/>
              <a:t>ypersomnia</a:t>
            </a:r>
            <a:r>
              <a:rPr lang="en-US" sz="1800" dirty="0" smtClean="0"/>
              <a:t>)</a:t>
            </a:r>
            <a:endParaRPr lang="en-US" sz="1800" dirty="0"/>
          </a:p>
          <a:p>
            <a:r>
              <a:rPr lang="en-US" sz="2000" dirty="0" smtClean="0"/>
              <a:t>Appropriate terms</a:t>
            </a:r>
            <a:endParaRPr lang="tr-TR" sz="2000" dirty="0" smtClean="0"/>
          </a:p>
          <a:p>
            <a:pPr lvl="1"/>
            <a:r>
              <a:rPr lang="tr-TR" sz="1800" dirty="0" smtClean="0"/>
              <a:t>Depressive symptom, depressive episode or depressive disorder</a:t>
            </a:r>
          </a:p>
          <a:p>
            <a:pPr lvl="1"/>
            <a:r>
              <a:rPr lang="tr-TR" sz="1800" dirty="0" smtClean="0"/>
              <a:t>Masked depression? </a:t>
            </a:r>
            <a:endParaRPr lang="en-US" sz="1800" dirty="0"/>
          </a:p>
        </p:txBody>
      </p:sp>
    </p:spTree>
    <p:extLst>
      <p:ext uri="{BB962C8B-B14F-4D97-AF65-F5344CB8AC3E}">
        <p14:creationId xmlns:p14="http://schemas.microsoft.com/office/powerpoint/2010/main" val="38581098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7933C"/>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a:ln w="11430"/>
                <a:solidFill>
                  <a:schemeClr val="bg1">
                    <a:lumMod val="75000"/>
                  </a:schemeClr>
                </a:solidFill>
              </a:rPr>
              <a:t>Depression 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Epidemiology</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p:txBody>
          <a:bodyPr vert="horz">
            <a:normAutofit lnSpcReduction="10000"/>
          </a:bodyPr>
          <a:lstStyle/>
          <a:p>
            <a:r>
              <a:rPr lang="tr-TR" sz="2800" dirty="0" smtClean="0"/>
              <a:t>Most frequently diagnosed mood disorder is MDD among children &amp; adolescence</a:t>
            </a:r>
          </a:p>
          <a:p>
            <a:r>
              <a:rPr lang="tr-TR" sz="2800" dirty="0" smtClean="0"/>
              <a:t>In </a:t>
            </a:r>
            <a:r>
              <a:rPr lang="tr-TR" sz="2800" dirty="0"/>
              <a:t>community </a:t>
            </a:r>
            <a:r>
              <a:rPr lang="tr-TR" sz="2800" dirty="0" smtClean="0"/>
              <a:t>surveys</a:t>
            </a:r>
          </a:p>
          <a:p>
            <a:pPr lvl="1"/>
            <a:r>
              <a:rPr lang="en-US" sz="2400" dirty="0" smtClean="0"/>
              <a:t>Pre-pubertal children: 1-2%</a:t>
            </a:r>
          </a:p>
          <a:p>
            <a:pPr lvl="1"/>
            <a:r>
              <a:rPr lang="en-US" sz="2400" dirty="0" smtClean="0"/>
              <a:t>Adolescents: 5%</a:t>
            </a:r>
            <a:endParaRPr lang="en-US" sz="2400" dirty="0"/>
          </a:p>
          <a:p>
            <a:pPr lvl="1"/>
            <a:r>
              <a:rPr lang="en-US" sz="2400" dirty="0" smtClean="0"/>
              <a:t>Cumulative prevalence</a:t>
            </a:r>
            <a:r>
              <a:rPr lang="tr-TR" sz="2400" dirty="0" smtClean="0"/>
              <a:t> </a:t>
            </a:r>
          </a:p>
          <a:p>
            <a:pPr lvl="2"/>
            <a:r>
              <a:rPr lang="en-US" dirty="0" smtClean="0"/>
              <a:t>Girls: 12%</a:t>
            </a:r>
          </a:p>
          <a:p>
            <a:pPr lvl="2"/>
            <a:r>
              <a:rPr lang="en-US" dirty="0" smtClean="0"/>
              <a:t>Boys: 7%</a:t>
            </a:r>
            <a:endParaRPr lang="tr-TR" dirty="0" smtClean="0"/>
          </a:p>
          <a:p>
            <a:r>
              <a:rPr lang="tr-TR" sz="2800" dirty="0" smtClean="0"/>
              <a:t>No gender difference before age of 12</a:t>
            </a:r>
          </a:p>
          <a:p>
            <a:pPr lvl="1"/>
            <a:r>
              <a:rPr lang="tr-TR" sz="2400" dirty="0" smtClean="0"/>
              <a:t>2:1 ratio, female-to-male ratio</a:t>
            </a:r>
            <a:endParaRPr lang="en-US" sz="2400" dirty="0" smtClean="0"/>
          </a:p>
          <a:p>
            <a:pPr lvl="1"/>
            <a:endParaRPr lang="en-US" dirty="0"/>
          </a:p>
        </p:txBody>
      </p:sp>
      <p:pic>
        <p:nvPicPr>
          <p:cNvPr id="6" name="Content Placeholder 5" descr="1559446_291380997689656_3922375661507845038_o (1).jpg"/>
          <p:cNvPicPr>
            <a:picLocks noChangeAspect="1"/>
          </p:cNvPicPr>
          <p:nvPr/>
        </p:nvPicPr>
        <p:blipFill rotWithShape="1">
          <a:blip r:embed="rId3">
            <a:extLst>
              <a:ext uri="{28A0092B-C50C-407E-A947-70E740481C1C}">
                <a14:useLocalDpi xmlns:a14="http://schemas.microsoft.com/office/drawing/2010/main" val="0"/>
              </a:ext>
            </a:extLst>
          </a:blip>
          <a:srcRect l="74" t="-1" r="-2" b="-1"/>
          <a:stretch/>
        </p:blipFill>
        <p:spPr>
          <a:xfrm>
            <a:off x="7811720" y="5263305"/>
            <a:ext cx="1205280" cy="1469529"/>
          </a:xfrm>
          <a:prstGeom prst="rect">
            <a:avLst/>
          </a:prstGeom>
          <a:solidFill>
            <a:srgbClr val="C0504D"/>
          </a:solidFill>
        </p:spPr>
      </p:pic>
      <p:pic>
        <p:nvPicPr>
          <p:cNvPr id="7" name="Picture 6" descr="Screen Shot 2015-04-25 at 5.22.5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0" y="5198497"/>
            <a:ext cx="1168400" cy="1483609"/>
          </a:xfrm>
          <a:prstGeom prst="rect">
            <a:avLst/>
          </a:prstGeom>
        </p:spPr>
      </p:pic>
    </p:spTree>
    <p:extLst>
      <p:ext uri="{BB962C8B-B14F-4D97-AF65-F5344CB8AC3E}">
        <p14:creationId xmlns:p14="http://schemas.microsoft.com/office/powerpoint/2010/main" val="9430801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horz"/>
          <a:lstStyle/>
          <a:p>
            <a:pPr marL="0" indent="0">
              <a:buNone/>
            </a:pPr>
            <a:endParaRPr lang="en-US" dirty="0">
              <a:solidFill>
                <a:srgbClr val="FF0000"/>
              </a:solidFill>
            </a:endParaRPr>
          </a:p>
        </p:txBody>
      </p:sp>
      <p:sp>
        <p:nvSpPr>
          <p:cNvPr id="2" name="Title 1"/>
          <p:cNvSpPr>
            <a:spLocks noGrp="1"/>
          </p:cNvSpPr>
          <p:nvPr>
            <p:ph type="title"/>
          </p:nvPr>
        </p:nvSpPr>
        <p:spPr>
          <a:solidFill>
            <a:srgbClr val="77933C"/>
          </a:solidFill>
        </p:spPr>
        <p:txBody>
          <a:bodyPr>
            <a:noAutofit/>
          </a:bodyPr>
          <a:lstStyle/>
          <a:p>
            <a:r>
              <a:rPr lang="en-AU" sz="1800" b="1" spc="150" dirty="0">
                <a:ln w="11430"/>
                <a:solidFill>
                  <a:schemeClr val="bg1">
                    <a:lumMod val="75000"/>
                  </a:schemeClr>
                </a:solidFill>
                <a:effectLst>
                  <a:outerShdw blurRad="38100" dist="38100" dir="2700000" algn="tl">
                    <a:srgbClr val="000000">
                      <a:alpha val="43137"/>
                    </a:srgbClr>
                  </a:outerShdw>
                </a:effectLst>
              </a:rPr>
              <a:t>Depression in Children and Adolescents</a:t>
            </a:r>
            <a:r>
              <a:rPr lang="en-US" sz="3600" b="1" spc="150" dirty="0">
                <a:ln w="11430"/>
                <a:solidFill>
                  <a:srgbClr val="FFFF00"/>
                </a:solidFill>
                <a:effectLst>
                  <a:outerShdw blurRad="38100" dist="38100" dir="2700000" algn="tl">
                    <a:srgbClr val="000000">
                      <a:alpha val="43137"/>
                    </a:srgbClr>
                  </a:outerShdw>
                </a:effectLst>
              </a:rPr>
              <a:t/>
            </a:r>
            <a:br>
              <a:rPr lang="en-US" sz="3600" b="1" spc="150" dirty="0">
                <a:ln w="11430"/>
                <a:solidFill>
                  <a:srgbClr val="FFFF00"/>
                </a:solidFill>
                <a:effectLst>
                  <a:outerShdw blurRad="38100" dist="38100" dir="2700000" algn="tl">
                    <a:srgbClr val="000000">
                      <a:alpha val="43137"/>
                    </a:srgbClr>
                  </a:outerShdw>
                </a:effectLst>
              </a:rPr>
            </a:br>
            <a:r>
              <a:rPr lang="en-US" sz="3600" dirty="0" smtClean="0">
                <a:solidFill>
                  <a:srgbClr val="FFFFFF"/>
                </a:solidFill>
                <a:effectLst>
                  <a:outerShdw blurRad="38100" dist="38100" dir="2700000" algn="tl">
                    <a:srgbClr val="000000">
                      <a:alpha val="43137"/>
                    </a:srgbClr>
                  </a:outerShdw>
                </a:effectLst>
              </a:rPr>
              <a:t>Differences </a:t>
            </a:r>
            <a:r>
              <a:rPr lang="en-US" sz="3600" dirty="0">
                <a:solidFill>
                  <a:srgbClr val="FFFFFF"/>
                </a:solidFill>
                <a:effectLst>
                  <a:outerShdw blurRad="38100" dist="38100" dir="2700000" algn="tl">
                    <a:srgbClr val="000000">
                      <a:alpha val="43137"/>
                    </a:srgbClr>
                  </a:outerShdw>
                </a:effectLst>
              </a:rPr>
              <a:t>A</a:t>
            </a:r>
            <a:r>
              <a:rPr lang="en-US" sz="3600" dirty="0" smtClean="0">
                <a:solidFill>
                  <a:srgbClr val="FFFFFF"/>
                </a:solidFill>
                <a:effectLst>
                  <a:outerShdw blurRad="38100" dist="38100" dir="2700000" algn="tl">
                    <a:srgbClr val="000000">
                      <a:alpha val="43137"/>
                    </a:srgbClr>
                  </a:outerShdw>
                </a:effectLst>
              </a:rPr>
              <a:t>ccording to Age</a:t>
            </a:r>
            <a:endParaRPr lang="en-US" sz="3600" dirty="0">
              <a:solidFill>
                <a:srgbClr val="FFFFFF"/>
              </a:solidFill>
              <a:effectLst>
                <a:outerShdw blurRad="38100" dist="38100" dir="2700000" algn="tl">
                  <a:srgbClr val="000000">
                    <a:alpha val="43137"/>
                  </a:srgbClr>
                </a:outerShdw>
              </a:effectLst>
            </a:endParaRPr>
          </a:p>
        </p:txBody>
      </p:sp>
      <p:pic>
        <p:nvPicPr>
          <p:cNvPr id="8" name="Picture 7" descr="Screen Shot 2015-04-25 at 5.22.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7223" y="5323589"/>
            <a:ext cx="1168400" cy="1483609"/>
          </a:xfrm>
          <a:prstGeom prst="rect">
            <a:avLst/>
          </a:prstGeom>
        </p:spPr>
      </p:pic>
      <p:pic>
        <p:nvPicPr>
          <p:cNvPr id="5" name="Picture 4" descr="Screen Shot 2015-02-22 at 5.03.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00200"/>
            <a:ext cx="8229600" cy="4621948"/>
          </a:xfrm>
          <a:prstGeom prst="rect">
            <a:avLst/>
          </a:prstGeom>
        </p:spPr>
      </p:pic>
    </p:spTree>
    <p:extLst>
      <p:ext uri="{BB962C8B-B14F-4D97-AF65-F5344CB8AC3E}">
        <p14:creationId xmlns:p14="http://schemas.microsoft.com/office/powerpoint/2010/main" val="21875328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666" y="274638"/>
            <a:ext cx="8229600" cy="1143000"/>
          </a:xfrm>
          <a:solidFill>
            <a:srgbClr val="77933C"/>
          </a:solidFill>
          <a:ln>
            <a:solidFill>
              <a:srgbClr val="FFFFFF"/>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chemeClr val="bg1">
                    <a:lumMod val="75000"/>
                  </a:schemeClr>
                </a:solidFill>
                <a:effectLst>
                  <a:outerShdw blurRad="25400" algn="tl" rotWithShape="0">
                    <a:srgbClr val="000000">
                      <a:alpha val="43000"/>
                    </a:srgbClr>
                  </a:outerShdw>
                </a:effectLst>
              </a:rPr>
              <a:t>Depression in Children and </a:t>
            </a:r>
            <a:r>
              <a:rPr lang="en-US" sz="1800" b="1" spc="150" dirty="0" smtClean="0">
                <a:ln w="11430"/>
                <a:solidFill>
                  <a:schemeClr val="bg1">
                    <a:lumMod val="75000"/>
                  </a:schemeClr>
                </a:solidFill>
                <a:effectLst>
                  <a:outerShdw blurRad="25400" algn="tl" rotWithShape="0">
                    <a:srgbClr val="000000">
                      <a:alpha val="43000"/>
                    </a:srgbClr>
                  </a:outerShdw>
                </a:effectLst>
              </a:rPr>
              <a:t>Adolescents </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Course</a:t>
            </a:r>
            <a:endParaRPr lang="en-US" sz="1800" b="1" spc="150" dirty="0">
              <a:ln w="11430"/>
              <a:solidFill>
                <a:srgbClr val="F8F8F8"/>
              </a:solidFill>
              <a:effectLst>
                <a:outerShdw blurRad="25400" algn="tl" rotWithShape="0">
                  <a:srgbClr val="000000">
                    <a:alpha val="43000"/>
                  </a:srgbClr>
                </a:outerShdw>
              </a:effectLst>
            </a:endParaRPr>
          </a:p>
        </p:txBody>
      </p:sp>
      <p:sp>
        <p:nvSpPr>
          <p:cNvPr id="3" name="Vertical Text Placeholder 2"/>
          <p:cNvSpPr>
            <a:spLocks noGrp="1"/>
          </p:cNvSpPr>
          <p:nvPr>
            <p:ph type="body" orient="vert" idx="1"/>
          </p:nvPr>
        </p:nvSpPr>
        <p:spPr/>
        <p:txBody>
          <a:bodyPr vert="horz"/>
          <a:lstStyle/>
          <a:p>
            <a:r>
              <a:rPr lang="en-US" dirty="0" smtClean="0"/>
              <a:t>Recurring, spontaneously remitting</a:t>
            </a:r>
          </a:p>
          <a:p>
            <a:r>
              <a:rPr lang="en-US" dirty="0" smtClean="0"/>
              <a:t>Average</a:t>
            </a:r>
            <a:r>
              <a:rPr lang="en-US" dirty="0" smtClean="0">
                <a:solidFill>
                  <a:srgbClr val="00B0F0"/>
                </a:solidFill>
              </a:rPr>
              <a:t> </a:t>
            </a:r>
            <a:r>
              <a:rPr lang="en-US" dirty="0" smtClean="0"/>
              <a:t>episode: 7-9 months</a:t>
            </a:r>
          </a:p>
          <a:p>
            <a:r>
              <a:rPr lang="en-US" dirty="0" smtClean="0"/>
              <a:t>40% probability of recurrence in 2 years</a:t>
            </a:r>
          </a:p>
          <a:p>
            <a:r>
              <a:rPr lang="en-US" dirty="0" smtClean="0"/>
              <a:t>60% likelihood in adulthood</a:t>
            </a:r>
          </a:p>
          <a:p>
            <a:r>
              <a:rPr lang="en-US" dirty="0" smtClean="0"/>
              <a:t>Predictors of recurrence: </a:t>
            </a:r>
          </a:p>
          <a:p>
            <a:pPr lvl="1"/>
            <a:r>
              <a:rPr lang="tr-TR" sz="2000" dirty="0"/>
              <a:t>P</a:t>
            </a:r>
            <a:r>
              <a:rPr lang="en-US" sz="2000" dirty="0" err="1" smtClean="0"/>
              <a:t>oorer</a:t>
            </a:r>
            <a:r>
              <a:rPr lang="en-US" sz="2000" dirty="0" smtClean="0"/>
              <a:t> </a:t>
            </a:r>
            <a:r>
              <a:rPr lang="en-US" sz="2000" dirty="0" smtClean="0"/>
              <a:t>response, greater severity, chronicity, previous</a:t>
            </a:r>
          </a:p>
          <a:p>
            <a:pPr marL="457200" lvl="1" indent="0">
              <a:buNone/>
            </a:pPr>
            <a:r>
              <a:rPr lang="en-US" sz="2000" dirty="0"/>
              <a:t>e</a:t>
            </a:r>
            <a:r>
              <a:rPr lang="en-US" sz="2000" dirty="0" smtClean="0"/>
              <a:t>pisodes, comorbidity, hopelessness, negative cognitive style,</a:t>
            </a:r>
          </a:p>
          <a:p>
            <a:pPr marL="457200" lvl="1" indent="0">
              <a:buNone/>
            </a:pPr>
            <a:r>
              <a:rPr lang="en-US" sz="2000" dirty="0"/>
              <a:t>f</a:t>
            </a:r>
            <a:r>
              <a:rPr lang="en-US" sz="2000" dirty="0" smtClean="0"/>
              <a:t>amily problems, low SES, abuse or family conflict</a:t>
            </a:r>
          </a:p>
          <a:p>
            <a:pPr lvl="1"/>
            <a:endParaRPr lang="en-US" sz="2000" dirty="0" smtClean="0"/>
          </a:p>
        </p:txBody>
      </p:sp>
      <p:sp>
        <p:nvSpPr>
          <p:cNvPr id="5" name="TextBox 4"/>
          <p:cNvSpPr txBox="1"/>
          <p:nvPr/>
        </p:nvSpPr>
        <p:spPr>
          <a:xfrm>
            <a:off x="7327900" y="4653705"/>
            <a:ext cx="184666" cy="369332"/>
          </a:xfrm>
          <a:prstGeom prst="rect">
            <a:avLst/>
          </a:prstGeom>
          <a:noFill/>
        </p:spPr>
        <p:txBody>
          <a:bodyPr wrap="none" rtlCol="0">
            <a:spAutoFit/>
          </a:bodyPr>
          <a:lstStyle/>
          <a:p>
            <a:endParaRPr lang="en-US" dirty="0"/>
          </a:p>
        </p:txBody>
      </p:sp>
      <p:pic>
        <p:nvPicPr>
          <p:cNvPr id="6" name="Picture 5" descr="Screen Shot 2015-04-25 at 5.22.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198497"/>
            <a:ext cx="1168400" cy="1483609"/>
          </a:xfrm>
          <a:prstGeom prst="rect">
            <a:avLst/>
          </a:prstGeom>
        </p:spPr>
      </p:pic>
    </p:spTree>
    <p:extLst>
      <p:ext uri="{BB962C8B-B14F-4D97-AF65-F5344CB8AC3E}">
        <p14:creationId xmlns:p14="http://schemas.microsoft.com/office/powerpoint/2010/main" val="13417519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688975" y="274638"/>
            <a:ext cx="7235825" cy="1143000"/>
          </a:xfrm>
        </p:spPr>
        <p:txBody>
          <a:bodyPr/>
          <a:lstStyle/>
          <a:p>
            <a:pPr eaLnBrk="1" hangingPunct="1"/>
            <a:r>
              <a:rPr lang="en-AU" dirty="0" smtClean="0"/>
              <a:t>TYPES OF DEPRESSION</a:t>
            </a:r>
          </a:p>
        </p:txBody>
      </p:sp>
      <p:sp>
        <p:nvSpPr>
          <p:cNvPr id="18" name="Title 1"/>
          <p:cNvSpPr txBox="1">
            <a:spLocks/>
          </p:cNvSpPr>
          <p:nvPr/>
        </p:nvSpPr>
        <p:spPr>
          <a:xfrm>
            <a:off x="438666" y="274638"/>
            <a:ext cx="8229600" cy="1143000"/>
          </a:xfrm>
          <a:prstGeom prst="rect">
            <a:avLst/>
          </a:prstGeom>
          <a:solidFill>
            <a:srgbClr val="77933C"/>
          </a:solidFill>
          <a:ln>
            <a:solidFill>
              <a:srgbClr val="FFFFFF"/>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b="1" spc="150" dirty="0" smtClean="0">
                <a:ln w="11430"/>
                <a:solidFill>
                  <a:schemeClr val="bg1">
                    <a:lumMod val="75000"/>
                  </a:schemeClr>
                </a:solidFill>
                <a:effectLst>
                  <a:outerShdw blurRad="25400" algn="tl" rotWithShape="0">
                    <a:srgbClr val="000000">
                      <a:alpha val="43000"/>
                    </a:srgbClr>
                  </a:outerShdw>
                </a:effectLst>
              </a:rPr>
              <a:t>Depression in Children and Adolescents </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Subtypes of Depression</a:t>
            </a:r>
            <a:endParaRPr lang="en-US" sz="1800" b="1" spc="150" dirty="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438667" y="1778000"/>
            <a:ext cx="8229600" cy="42505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tr-TR" sz="2000" b="1" dirty="0" smtClean="0"/>
              <a:t>Major Depressive Disorder</a:t>
            </a:r>
          </a:p>
          <a:p>
            <a:pPr marL="742950" lvl="1" indent="-285750">
              <a:lnSpc>
                <a:spcPct val="150000"/>
              </a:lnSpc>
              <a:buFont typeface="Arial" panose="020B0604020202020204" pitchFamily="34" charset="0"/>
              <a:buChar char="•"/>
            </a:pPr>
            <a:r>
              <a:rPr lang="tr-TR" dirty="0" smtClean="0"/>
              <a:t>Depressed irritable mood</a:t>
            </a:r>
          </a:p>
          <a:p>
            <a:pPr marL="742950" lvl="1" indent="-285750">
              <a:lnSpc>
                <a:spcPct val="150000"/>
              </a:lnSpc>
              <a:buFont typeface="Arial" panose="020B0604020202020204" pitchFamily="34" charset="0"/>
              <a:buChar char="•"/>
            </a:pPr>
            <a:r>
              <a:rPr lang="tr-TR" dirty="0" smtClean="0"/>
              <a:t>Loss of interest or pleasure</a:t>
            </a:r>
          </a:p>
          <a:p>
            <a:pPr marL="742950" lvl="1" indent="-285750">
              <a:lnSpc>
                <a:spcPct val="150000"/>
              </a:lnSpc>
              <a:buFont typeface="Arial" panose="020B0604020202020204" pitchFamily="34" charset="0"/>
              <a:buChar char="•"/>
            </a:pPr>
            <a:r>
              <a:rPr lang="tr-TR" dirty="0" smtClean="0"/>
              <a:t>Change in weight or appetite </a:t>
            </a:r>
          </a:p>
          <a:p>
            <a:pPr marL="742950" lvl="1" indent="-285750">
              <a:lnSpc>
                <a:spcPct val="150000"/>
              </a:lnSpc>
              <a:buFont typeface="Arial" panose="020B0604020202020204" pitchFamily="34" charset="0"/>
              <a:buChar char="•"/>
            </a:pPr>
            <a:r>
              <a:rPr lang="tr-TR" dirty="0" smtClean="0"/>
              <a:t>Sleep problems</a:t>
            </a:r>
          </a:p>
          <a:p>
            <a:pPr marL="742950" lvl="1" indent="-285750">
              <a:lnSpc>
                <a:spcPct val="150000"/>
              </a:lnSpc>
              <a:buFont typeface="Arial" panose="020B0604020202020204" pitchFamily="34" charset="0"/>
              <a:buChar char="•"/>
            </a:pPr>
            <a:r>
              <a:rPr lang="tr-TR" dirty="0" smtClean="0"/>
              <a:t>Motor agitation or retardation</a:t>
            </a:r>
          </a:p>
          <a:p>
            <a:pPr marL="742950" lvl="1" indent="-285750">
              <a:lnSpc>
                <a:spcPct val="150000"/>
              </a:lnSpc>
              <a:buFont typeface="Arial" panose="020B0604020202020204" pitchFamily="34" charset="0"/>
              <a:buChar char="•"/>
            </a:pPr>
            <a:r>
              <a:rPr lang="tr-TR" dirty="0" smtClean="0"/>
              <a:t>Fatigue or loss of energy</a:t>
            </a:r>
          </a:p>
          <a:p>
            <a:pPr marL="742950" lvl="1" indent="-285750">
              <a:lnSpc>
                <a:spcPct val="150000"/>
              </a:lnSpc>
              <a:buFont typeface="Arial" panose="020B0604020202020204" pitchFamily="34" charset="0"/>
              <a:buChar char="•"/>
            </a:pPr>
            <a:r>
              <a:rPr lang="tr-TR" dirty="0" smtClean="0"/>
              <a:t>Feeling of worthless or guilt</a:t>
            </a:r>
          </a:p>
          <a:p>
            <a:pPr marL="742950" lvl="1" indent="-285750">
              <a:lnSpc>
                <a:spcPct val="150000"/>
              </a:lnSpc>
              <a:buFont typeface="Arial" panose="020B0604020202020204" pitchFamily="34" charset="0"/>
              <a:buChar char="•"/>
            </a:pPr>
            <a:r>
              <a:rPr lang="tr-TR" dirty="0" smtClean="0"/>
              <a:t>Difficulty thinking, concentrating, or making decisions</a:t>
            </a:r>
          </a:p>
          <a:p>
            <a:pPr marL="742950" lvl="1" indent="-285750">
              <a:lnSpc>
                <a:spcPct val="150000"/>
              </a:lnSpc>
              <a:buFont typeface="Arial" panose="020B0604020202020204" pitchFamily="34" charset="0"/>
              <a:buChar char="•"/>
            </a:pPr>
            <a:r>
              <a:rPr lang="tr-TR" dirty="0" smtClean="0"/>
              <a:t>Thoughts of death or suicidal thoughts / behaviors</a:t>
            </a:r>
            <a:endParaRPr lang="tr-TR" dirty="0"/>
          </a:p>
        </p:txBody>
      </p:sp>
    </p:spTree>
    <p:extLst>
      <p:ext uri="{BB962C8B-B14F-4D97-AF65-F5344CB8AC3E}">
        <p14:creationId xmlns:p14="http://schemas.microsoft.com/office/powerpoint/2010/main" val="37272604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688975" y="274638"/>
            <a:ext cx="7235825" cy="1143000"/>
          </a:xfrm>
        </p:spPr>
        <p:txBody>
          <a:bodyPr/>
          <a:lstStyle/>
          <a:p>
            <a:pPr eaLnBrk="1" hangingPunct="1"/>
            <a:r>
              <a:rPr lang="en-AU" dirty="0" smtClean="0"/>
              <a:t>TYPES OF DEPRESSION</a:t>
            </a:r>
          </a:p>
        </p:txBody>
      </p:sp>
      <p:sp>
        <p:nvSpPr>
          <p:cNvPr id="18" name="Title 1"/>
          <p:cNvSpPr txBox="1">
            <a:spLocks/>
          </p:cNvSpPr>
          <p:nvPr/>
        </p:nvSpPr>
        <p:spPr>
          <a:xfrm>
            <a:off x="438666" y="274638"/>
            <a:ext cx="8229600" cy="1143000"/>
          </a:xfrm>
          <a:prstGeom prst="rect">
            <a:avLst/>
          </a:prstGeom>
          <a:solidFill>
            <a:srgbClr val="77933C"/>
          </a:solidFill>
          <a:ln>
            <a:solidFill>
              <a:srgbClr val="FFFFFF"/>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b="1" spc="150" dirty="0" smtClean="0">
                <a:ln w="11430"/>
                <a:solidFill>
                  <a:schemeClr val="bg1">
                    <a:lumMod val="75000"/>
                  </a:schemeClr>
                </a:solidFill>
                <a:effectLst>
                  <a:outerShdw blurRad="25400" algn="tl" rotWithShape="0">
                    <a:srgbClr val="000000">
                      <a:alpha val="43000"/>
                    </a:srgbClr>
                  </a:outerShdw>
                </a:effectLst>
              </a:rPr>
              <a:t>Depression in Children and Adolescents </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Subtypes of Depression</a:t>
            </a:r>
            <a:endParaRPr lang="en-US" sz="1800" b="1" spc="150" dirty="0">
              <a:ln w="11430"/>
              <a:solidFill>
                <a:srgbClr val="F8F8F8"/>
              </a:solidFill>
              <a:effectLst>
                <a:outerShdw blurRad="25400" algn="tl" rotWithShape="0">
                  <a:srgbClr val="000000">
                    <a:alpha val="43000"/>
                  </a:srgbClr>
                </a:outerShdw>
              </a:effectLst>
            </a:endParaRPr>
          </a:p>
        </p:txBody>
      </p:sp>
      <p:sp>
        <p:nvSpPr>
          <p:cNvPr id="2" name="TextBox 1"/>
          <p:cNvSpPr txBox="1"/>
          <p:nvPr/>
        </p:nvSpPr>
        <p:spPr>
          <a:xfrm>
            <a:off x="438667" y="1778000"/>
            <a:ext cx="8229600" cy="443198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tr-TR" sz="2400" b="1" dirty="0" smtClean="0"/>
              <a:t>Persistent depressive disorder (Dysthimia)</a:t>
            </a:r>
          </a:p>
          <a:p>
            <a:pPr marL="742950" lvl="1" indent="-285750">
              <a:lnSpc>
                <a:spcPct val="150000"/>
              </a:lnSpc>
              <a:buFont typeface="Arial" panose="020B0604020202020204" pitchFamily="34" charset="0"/>
              <a:buChar char="•"/>
            </a:pPr>
            <a:r>
              <a:rPr lang="tr-TR" sz="2000" dirty="0" smtClean="0"/>
              <a:t>Less severe symptoms</a:t>
            </a:r>
          </a:p>
          <a:p>
            <a:pPr marL="742950" lvl="1" indent="-285750">
              <a:lnSpc>
                <a:spcPct val="150000"/>
              </a:lnSpc>
              <a:buFont typeface="Arial" panose="020B0604020202020204" pitchFamily="34" charset="0"/>
              <a:buChar char="•"/>
            </a:pPr>
            <a:r>
              <a:rPr lang="tr-TR" sz="2000" dirty="0" smtClean="0"/>
              <a:t>Chronic form of depression</a:t>
            </a:r>
          </a:p>
          <a:p>
            <a:pPr marL="285750" indent="-285750">
              <a:lnSpc>
                <a:spcPct val="150000"/>
              </a:lnSpc>
              <a:buFont typeface="Arial" panose="020B0604020202020204" pitchFamily="34" charset="0"/>
              <a:buChar char="•"/>
            </a:pPr>
            <a:r>
              <a:rPr lang="tr-TR" sz="2400" b="1" dirty="0" smtClean="0"/>
              <a:t>Distruptive mood dysregulation disorder</a:t>
            </a:r>
          </a:p>
          <a:p>
            <a:pPr marL="742950" lvl="1" indent="-285750">
              <a:lnSpc>
                <a:spcPct val="150000"/>
              </a:lnSpc>
              <a:buFont typeface="Arial" panose="020B0604020202020204" pitchFamily="34" charset="0"/>
              <a:buChar char="•"/>
            </a:pPr>
            <a:r>
              <a:rPr lang="tr-TR" sz="2000" dirty="0" smtClean="0"/>
              <a:t>Persistent irritability, frequent outburts (e.g., physical aggression, extreme temper outbursts)</a:t>
            </a:r>
          </a:p>
          <a:p>
            <a:pPr marL="742950" lvl="1" indent="-285750">
              <a:lnSpc>
                <a:spcPct val="150000"/>
              </a:lnSpc>
              <a:buFont typeface="Arial" panose="020B0604020202020204" pitchFamily="34" charset="0"/>
              <a:buChar char="•"/>
            </a:pPr>
            <a:r>
              <a:rPr lang="tr-TR" sz="2000" dirty="0" smtClean="0"/>
              <a:t>Seen in most of the day &amp; everyday</a:t>
            </a:r>
          </a:p>
          <a:p>
            <a:pPr marL="742950" lvl="1" indent="-285750">
              <a:lnSpc>
                <a:spcPct val="150000"/>
              </a:lnSpc>
              <a:buFont typeface="Arial" panose="020B0604020202020204" pitchFamily="34" charset="0"/>
              <a:buChar char="•"/>
            </a:pPr>
            <a:r>
              <a:rPr lang="tr-TR" sz="2000" dirty="0" smtClean="0"/>
              <a:t>Diagnosis btw 6-18 ages</a:t>
            </a:r>
          </a:p>
          <a:p>
            <a:pPr marL="742950" lvl="1" indent="-285750">
              <a:lnSpc>
                <a:spcPct val="150000"/>
              </a:lnSpc>
              <a:buFont typeface="Arial" panose="020B0604020202020204" pitchFamily="34" charset="0"/>
              <a:buChar char="•"/>
            </a:pPr>
            <a:r>
              <a:rPr lang="tr-TR" sz="2000" dirty="0" smtClean="0"/>
              <a:t>More likely to develop unipolar depression or anxiety disorders</a:t>
            </a:r>
            <a:endParaRPr lang="tr-TR" sz="2000" dirty="0"/>
          </a:p>
        </p:txBody>
      </p:sp>
    </p:spTree>
    <p:extLst>
      <p:ext uri="{BB962C8B-B14F-4D97-AF65-F5344CB8AC3E}">
        <p14:creationId xmlns:p14="http://schemas.microsoft.com/office/powerpoint/2010/main" val="13264952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7933C"/>
          </a:solidFill>
        </p:spPr>
        <p:txBody>
          <a:bodyPr>
            <a:noAutofit/>
          </a:bodyPr>
          <a:lstStyle/>
          <a:p>
            <a:r>
              <a:rPr lang="en-US" sz="1800" dirty="0">
                <a:solidFill>
                  <a:schemeClr val="bg1">
                    <a:lumMod val="75000"/>
                  </a:schemeClr>
                </a:solidFill>
              </a:rPr>
              <a:t>Depression in Children and </a:t>
            </a:r>
            <a:r>
              <a:rPr lang="en-US" sz="1800" dirty="0" smtClean="0">
                <a:solidFill>
                  <a:schemeClr val="bg1">
                    <a:lumMod val="75000"/>
                  </a:schemeClr>
                </a:solidFill>
              </a:rPr>
              <a:t>Adolescents </a:t>
            </a:r>
            <a:r>
              <a:rPr lang="en-US" sz="1800" dirty="0" smtClean="0">
                <a:solidFill>
                  <a:srgbClr val="FFFFFF"/>
                </a:solidFill>
              </a:rPr>
              <a:t/>
            </a:r>
            <a:br>
              <a:rPr lang="en-US" sz="1800" dirty="0" smtClean="0">
                <a:solidFill>
                  <a:srgbClr val="FFFFFF"/>
                </a:solidFill>
              </a:rPr>
            </a:br>
            <a:r>
              <a:rPr lang="en-US" sz="3600" dirty="0" smtClean="0">
                <a:solidFill>
                  <a:srgbClr val="FFFFFF"/>
                </a:solidFill>
              </a:rPr>
              <a:t>Subtypes</a:t>
            </a:r>
            <a:r>
              <a:rPr lang="tr-TR" sz="3600" dirty="0" smtClean="0">
                <a:solidFill>
                  <a:srgbClr val="FFFFFF"/>
                </a:solidFill>
              </a:rPr>
              <a:t> w/ specifiers</a:t>
            </a:r>
            <a:endParaRPr lang="en-US" sz="3600" dirty="0">
              <a:solidFill>
                <a:srgbClr val="FFFFFF"/>
              </a:solidFill>
            </a:endParaRPr>
          </a:p>
        </p:txBody>
      </p:sp>
      <p:sp>
        <p:nvSpPr>
          <p:cNvPr id="3" name="Content Placeholder 2"/>
          <p:cNvSpPr>
            <a:spLocks noGrp="1"/>
          </p:cNvSpPr>
          <p:nvPr>
            <p:ph sz="half" idx="1"/>
          </p:nvPr>
        </p:nvSpPr>
        <p:spPr/>
        <p:txBody>
          <a:bodyPr>
            <a:normAutofit lnSpcReduction="10000"/>
          </a:bodyPr>
          <a:lstStyle/>
          <a:p>
            <a:r>
              <a:rPr lang="en-US" dirty="0" smtClean="0"/>
              <a:t>Catatonic depression</a:t>
            </a:r>
          </a:p>
          <a:p>
            <a:r>
              <a:rPr lang="en-US" dirty="0" smtClean="0"/>
              <a:t>Post-psychotic depression</a:t>
            </a:r>
          </a:p>
          <a:p>
            <a:r>
              <a:rPr lang="en-US" dirty="0" smtClean="0"/>
              <a:t>Premenstrual </a:t>
            </a:r>
            <a:r>
              <a:rPr lang="en-US" dirty="0" err="1" smtClean="0"/>
              <a:t>dysphoric</a:t>
            </a:r>
            <a:r>
              <a:rPr lang="en-US" dirty="0" smtClean="0"/>
              <a:t> disorder</a:t>
            </a:r>
          </a:p>
          <a:p>
            <a:r>
              <a:rPr lang="en-US" dirty="0" smtClean="0"/>
              <a:t>Seasonal depression</a:t>
            </a:r>
          </a:p>
          <a:p>
            <a:r>
              <a:rPr lang="en-US" dirty="0" smtClean="0"/>
              <a:t>Adjustment disorder with depressed mood</a:t>
            </a:r>
          </a:p>
          <a:p>
            <a:r>
              <a:rPr lang="en-US" dirty="0" smtClean="0"/>
              <a:t>Minor </a:t>
            </a:r>
            <a:r>
              <a:rPr lang="en-US" dirty="0" smtClean="0"/>
              <a:t>depression</a:t>
            </a:r>
          </a:p>
          <a:p>
            <a:endParaRPr lang="en-US" dirty="0"/>
          </a:p>
        </p:txBody>
      </p:sp>
      <p:sp>
        <p:nvSpPr>
          <p:cNvPr id="4" name="Content Placeholder 3"/>
          <p:cNvSpPr>
            <a:spLocks noGrp="1"/>
          </p:cNvSpPr>
          <p:nvPr>
            <p:ph sz="half" idx="2"/>
          </p:nvPr>
        </p:nvSpPr>
        <p:spPr>
          <a:xfrm>
            <a:off x="4648200" y="1600201"/>
            <a:ext cx="4038600" cy="2971800"/>
          </a:xfrm>
        </p:spPr>
        <p:txBody>
          <a:bodyPr>
            <a:normAutofit lnSpcReduction="10000"/>
          </a:bodyPr>
          <a:lstStyle/>
          <a:p>
            <a:r>
              <a:rPr lang="en-US" dirty="0" smtClean="0"/>
              <a:t>Unipolar depression</a:t>
            </a:r>
          </a:p>
          <a:p>
            <a:r>
              <a:rPr lang="en-US" dirty="0" smtClean="0"/>
              <a:t>Bipolar depression</a:t>
            </a:r>
          </a:p>
          <a:p>
            <a:r>
              <a:rPr lang="en-US" dirty="0" smtClean="0"/>
              <a:t>Psychotic depression</a:t>
            </a:r>
          </a:p>
          <a:p>
            <a:r>
              <a:rPr lang="en-US" dirty="0" smtClean="0"/>
              <a:t>Melancholic depression</a:t>
            </a:r>
          </a:p>
          <a:p>
            <a:r>
              <a:rPr lang="en-US" dirty="0" smtClean="0"/>
              <a:t>Dysthymic disorder</a:t>
            </a:r>
          </a:p>
          <a:p>
            <a:r>
              <a:rPr lang="en-US" dirty="0" smtClean="0"/>
              <a:t>Double depression</a:t>
            </a:r>
          </a:p>
          <a:p>
            <a:endParaRPr lang="en-US" dirty="0"/>
          </a:p>
        </p:txBody>
      </p:sp>
      <p:pic>
        <p:nvPicPr>
          <p:cNvPr id="7" name="Picture 6" descr="Screen Shot 2015-04-25 at 5.22.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198497"/>
            <a:ext cx="1168400" cy="1483609"/>
          </a:xfrm>
          <a:prstGeom prst="rect">
            <a:avLst/>
          </a:prstGeom>
        </p:spPr>
      </p:pic>
    </p:spTree>
    <p:extLst>
      <p:ext uri="{BB962C8B-B14F-4D97-AF65-F5344CB8AC3E}">
        <p14:creationId xmlns:p14="http://schemas.microsoft.com/office/powerpoint/2010/main" val="38777205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7933C"/>
          </a:solidFill>
        </p:spPr>
        <p:txBody>
          <a:bodyPr>
            <a:noAutofit/>
          </a:bodyPr>
          <a:lstStyle/>
          <a:p>
            <a:r>
              <a:rPr lang="en-US" sz="1800" dirty="0">
                <a:solidFill>
                  <a:schemeClr val="bg1">
                    <a:lumMod val="75000"/>
                  </a:schemeClr>
                </a:solidFill>
              </a:rPr>
              <a:t>Depression in Children and </a:t>
            </a:r>
            <a:r>
              <a:rPr lang="en-US" sz="1800" dirty="0" smtClean="0">
                <a:solidFill>
                  <a:schemeClr val="bg1">
                    <a:lumMod val="75000"/>
                  </a:schemeClr>
                </a:solidFill>
              </a:rPr>
              <a:t>Adolescents </a:t>
            </a:r>
            <a:br>
              <a:rPr lang="en-US" sz="1800" dirty="0" smtClean="0">
                <a:solidFill>
                  <a:schemeClr val="bg1">
                    <a:lumMod val="75000"/>
                  </a:schemeClr>
                </a:solidFill>
              </a:rPr>
            </a:br>
            <a:r>
              <a:rPr lang="en-US" sz="3600" dirty="0" smtClean="0">
                <a:solidFill>
                  <a:srgbClr val="FFFFFF"/>
                </a:solidFill>
              </a:rPr>
              <a:t>Etiology</a:t>
            </a:r>
            <a:endParaRPr lang="en-US" sz="3600" dirty="0">
              <a:solidFill>
                <a:srgbClr val="FFFFFF"/>
              </a:solidFill>
            </a:endParaRPr>
          </a:p>
        </p:txBody>
      </p:sp>
      <p:sp>
        <p:nvSpPr>
          <p:cNvPr id="3" name="Vertical Text Placeholder 2"/>
          <p:cNvSpPr>
            <a:spLocks noGrp="1"/>
          </p:cNvSpPr>
          <p:nvPr>
            <p:ph type="body" orient="vert" idx="1"/>
          </p:nvPr>
        </p:nvSpPr>
        <p:spPr>
          <a:xfrm>
            <a:off x="292100" y="1417638"/>
            <a:ext cx="8534400" cy="5440362"/>
          </a:xfrm>
        </p:spPr>
        <p:txBody>
          <a:bodyPr vert="horz">
            <a:normAutofit fontScale="62500" lnSpcReduction="20000"/>
          </a:bodyPr>
          <a:lstStyle/>
          <a:p>
            <a:r>
              <a:rPr lang="en-US" dirty="0" smtClean="0"/>
              <a:t>Genetics</a:t>
            </a:r>
            <a:endParaRPr lang="tr-TR" dirty="0" smtClean="0"/>
          </a:p>
          <a:p>
            <a:pPr lvl="1"/>
            <a:r>
              <a:rPr lang="tr-TR" dirty="0" smtClean="0"/>
              <a:t>Operates through factors such as temperament, cognitive styles, &amp; stress reactivity</a:t>
            </a:r>
          </a:p>
          <a:p>
            <a:r>
              <a:rPr lang="tr-TR" dirty="0" smtClean="0"/>
              <a:t>Brain functioning &amp; neurochemistry</a:t>
            </a:r>
          </a:p>
          <a:p>
            <a:pPr lvl="1"/>
            <a:r>
              <a:rPr lang="tr-TR" dirty="0" smtClean="0"/>
              <a:t>Seratonin, norepinephrine, &amp; acetylcholine</a:t>
            </a:r>
          </a:p>
          <a:p>
            <a:pPr lvl="1"/>
            <a:r>
              <a:rPr lang="tr-TR" dirty="0" smtClean="0"/>
              <a:t>Dysregulation of neuroendocrine systems</a:t>
            </a:r>
          </a:p>
          <a:p>
            <a:pPr lvl="2"/>
            <a:r>
              <a:rPr lang="tr-TR" dirty="0" smtClean="0"/>
              <a:t>Hypothalamus, pituitary gland, adrenal, &amp; thyroid glands</a:t>
            </a:r>
          </a:p>
          <a:p>
            <a:pPr lvl="1"/>
            <a:r>
              <a:rPr lang="tr-TR" dirty="0" smtClean="0"/>
              <a:t>Dysregulation of stress response </a:t>
            </a:r>
            <a:endParaRPr lang="en-US" dirty="0" smtClean="0"/>
          </a:p>
          <a:p>
            <a:r>
              <a:rPr lang="en-US" dirty="0" smtClean="0"/>
              <a:t>Prenatal factors</a:t>
            </a:r>
          </a:p>
          <a:p>
            <a:r>
              <a:rPr lang="en-US" dirty="0" smtClean="0"/>
              <a:t>Family relationships</a:t>
            </a:r>
            <a:endParaRPr lang="tr-TR" dirty="0" smtClean="0"/>
          </a:p>
          <a:p>
            <a:pPr lvl="1"/>
            <a:r>
              <a:rPr lang="tr-TR" dirty="0" smtClean="0"/>
              <a:t>Negative affectivity is as risk factor</a:t>
            </a:r>
            <a:endParaRPr lang="en-US" dirty="0" smtClean="0"/>
          </a:p>
          <a:p>
            <a:r>
              <a:rPr lang="en-US" dirty="0" smtClean="0"/>
              <a:t>Parental depression*</a:t>
            </a:r>
          </a:p>
          <a:p>
            <a:r>
              <a:rPr lang="en-US" dirty="0" smtClean="0"/>
              <a:t>Cognitive style</a:t>
            </a:r>
            <a:endParaRPr lang="tr-TR" dirty="0" smtClean="0"/>
          </a:p>
          <a:p>
            <a:pPr lvl="1"/>
            <a:r>
              <a:rPr lang="tr-TR" dirty="0" smtClean="0"/>
              <a:t>Cognitive distortions			- Low levels of active coping</a:t>
            </a:r>
          </a:p>
          <a:p>
            <a:pPr lvl="1"/>
            <a:r>
              <a:rPr lang="tr-TR" dirty="0" smtClean="0"/>
              <a:t>Depressive triad				- Low levels of perceived competence</a:t>
            </a:r>
          </a:p>
          <a:p>
            <a:pPr lvl="1"/>
            <a:r>
              <a:rPr lang="tr-TR" dirty="0"/>
              <a:t>H</a:t>
            </a:r>
            <a:r>
              <a:rPr lang="tr-TR" dirty="0" smtClean="0"/>
              <a:t>opelessness</a:t>
            </a:r>
          </a:p>
          <a:p>
            <a:pPr lvl="1"/>
            <a:r>
              <a:rPr lang="tr-TR" dirty="0" smtClean="0"/>
              <a:t>Learned heplessness</a:t>
            </a:r>
            <a:endParaRPr lang="en-US" dirty="0" smtClean="0"/>
          </a:p>
          <a:p>
            <a:r>
              <a:rPr lang="en-US" dirty="0" smtClean="0"/>
              <a:t>Stressful life events</a:t>
            </a:r>
          </a:p>
          <a:p>
            <a:r>
              <a:rPr lang="en-US" dirty="0" smtClean="0"/>
              <a:t>Lack </a:t>
            </a:r>
            <a:r>
              <a:rPr lang="en-US" dirty="0"/>
              <a:t>of p</a:t>
            </a:r>
            <a:r>
              <a:rPr lang="en-US" dirty="0" smtClean="0"/>
              <a:t>arental care</a:t>
            </a:r>
            <a:endParaRPr lang="en-US" dirty="0"/>
          </a:p>
        </p:txBody>
      </p:sp>
      <p:sp>
        <p:nvSpPr>
          <p:cNvPr id="5" name="TextBox 4"/>
          <p:cNvSpPr txBox="1"/>
          <p:nvPr/>
        </p:nvSpPr>
        <p:spPr>
          <a:xfrm>
            <a:off x="7327900" y="465370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42228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5400" dirty="0">
                <a:latin typeface="+mn-lt"/>
              </a:rPr>
              <a:t>Definitions &amp; Classification</a:t>
            </a:r>
          </a:p>
        </p:txBody>
      </p:sp>
      <p:graphicFrame>
        <p:nvGraphicFramePr>
          <p:cNvPr id="7" name="Table 6"/>
          <p:cNvGraphicFramePr>
            <a:graphicFrameLocks noGrp="1"/>
          </p:cNvGraphicFramePr>
          <p:nvPr>
            <p:extLst>
              <p:ext uri="{D42A27DB-BD31-4B8C-83A1-F6EECF244321}">
                <p14:modId xmlns:p14="http://schemas.microsoft.com/office/powerpoint/2010/main" val="3135594382"/>
              </p:ext>
            </p:extLst>
          </p:nvPr>
        </p:nvGraphicFramePr>
        <p:xfrm>
          <a:off x="711200" y="2032000"/>
          <a:ext cx="7848600" cy="4512842"/>
        </p:xfrm>
        <a:graphic>
          <a:graphicData uri="http://schemas.openxmlformats.org/drawingml/2006/table">
            <a:tbl>
              <a:tblPr firstRow="1" bandRow="1">
                <a:tableStyleId>{5C22544A-7EE6-4342-B048-85BDC9FD1C3A}</a:tableStyleId>
              </a:tblPr>
              <a:tblGrid>
                <a:gridCol w="1569720">
                  <a:extLst>
                    <a:ext uri="{9D8B030D-6E8A-4147-A177-3AD203B41FA5}">
                      <a16:colId xmlns:a16="http://schemas.microsoft.com/office/drawing/2014/main" val="4033194209"/>
                    </a:ext>
                  </a:extLst>
                </a:gridCol>
                <a:gridCol w="1569720">
                  <a:extLst>
                    <a:ext uri="{9D8B030D-6E8A-4147-A177-3AD203B41FA5}">
                      <a16:colId xmlns:a16="http://schemas.microsoft.com/office/drawing/2014/main" val="1185188417"/>
                    </a:ext>
                  </a:extLst>
                </a:gridCol>
                <a:gridCol w="1569720">
                  <a:extLst>
                    <a:ext uri="{9D8B030D-6E8A-4147-A177-3AD203B41FA5}">
                      <a16:colId xmlns:a16="http://schemas.microsoft.com/office/drawing/2014/main" val="2700751731"/>
                    </a:ext>
                  </a:extLst>
                </a:gridCol>
                <a:gridCol w="1569720">
                  <a:extLst>
                    <a:ext uri="{9D8B030D-6E8A-4147-A177-3AD203B41FA5}">
                      <a16:colId xmlns:a16="http://schemas.microsoft.com/office/drawing/2014/main" val="3612984760"/>
                    </a:ext>
                  </a:extLst>
                </a:gridCol>
                <a:gridCol w="1569720">
                  <a:extLst>
                    <a:ext uri="{9D8B030D-6E8A-4147-A177-3AD203B41FA5}">
                      <a16:colId xmlns:a16="http://schemas.microsoft.com/office/drawing/2014/main" val="1338816065"/>
                    </a:ext>
                  </a:extLst>
                </a:gridCol>
              </a:tblGrid>
              <a:tr h="777402">
                <a:tc>
                  <a:txBody>
                    <a:bodyPr/>
                    <a:lstStyle/>
                    <a:p>
                      <a:pPr algn="ctr"/>
                      <a:r>
                        <a:rPr lang="tr-TR" dirty="0" smtClean="0"/>
                        <a:t>Situation </a:t>
                      </a:r>
                      <a:endParaRPr lang="tr-TR" dirty="0"/>
                    </a:p>
                  </a:txBody>
                  <a:tcPr/>
                </a:tc>
                <a:tc>
                  <a:txBody>
                    <a:bodyPr/>
                    <a:lstStyle/>
                    <a:p>
                      <a:pPr algn="ctr"/>
                      <a:r>
                        <a:rPr lang="tr-TR" dirty="0" smtClean="0"/>
                        <a:t>Cognition</a:t>
                      </a:r>
                      <a:endParaRPr lang="tr-TR" dirty="0"/>
                    </a:p>
                  </a:txBody>
                  <a:tcPr/>
                </a:tc>
                <a:tc>
                  <a:txBody>
                    <a:bodyPr/>
                    <a:lstStyle/>
                    <a:p>
                      <a:pPr algn="ctr"/>
                      <a:r>
                        <a:rPr lang="tr-TR" dirty="0" smtClean="0"/>
                        <a:t>Emotion</a:t>
                      </a:r>
                      <a:endParaRPr lang="tr-TR" dirty="0"/>
                    </a:p>
                  </a:txBody>
                  <a:tcPr/>
                </a:tc>
                <a:tc>
                  <a:txBody>
                    <a:bodyPr/>
                    <a:lstStyle/>
                    <a:p>
                      <a:pPr algn="ctr"/>
                      <a:r>
                        <a:rPr lang="tr-TR" dirty="0" smtClean="0"/>
                        <a:t>Physiological Arousal</a:t>
                      </a:r>
                      <a:endParaRPr lang="tr-TR" dirty="0"/>
                    </a:p>
                  </a:txBody>
                  <a:tcPr/>
                </a:tc>
                <a:tc>
                  <a:txBody>
                    <a:bodyPr/>
                    <a:lstStyle/>
                    <a:p>
                      <a:pPr algn="ctr"/>
                      <a:r>
                        <a:rPr lang="tr-TR" dirty="0" smtClean="0"/>
                        <a:t>Behavior</a:t>
                      </a:r>
                      <a:endParaRPr lang="tr-TR" dirty="0"/>
                    </a:p>
                  </a:txBody>
                  <a:tcPr/>
                </a:tc>
                <a:extLst>
                  <a:ext uri="{0D108BD9-81ED-4DB2-BD59-A6C34878D82A}">
                    <a16:rowId xmlns:a16="http://schemas.microsoft.com/office/drawing/2014/main" val="2905973264"/>
                  </a:ext>
                </a:extLst>
              </a:tr>
              <a:tr h="450400">
                <a:tc>
                  <a:txBody>
                    <a:bodyPr/>
                    <a:lstStyle/>
                    <a:p>
                      <a:r>
                        <a:rPr lang="tr-TR" dirty="0" smtClean="0"/>
                        <a:t>Seeing a clown</a:t>
                      </a:r>
                      <a:endParaRPr lang="tr-TR" dirty="0"/>
                    </a:p>
                  </a:txBody>
                  <a:tcPr/>
                </a:tc>
                <a:tc>
                  <a:txBody>
                    <a:bodyPr/>
                    <a:lstStyle/>
                    <a:p>
                      <a:r>
                        <a:rPr lang="tr-TR" dirty="0" smtClean="0"/>
                        <a:t>S/he</a:t>
                      </a:r>
                      <a:r>
                        <a:rPr lang="tr-TR" baseline="0" dirty="0" smtClean="0"/>
                        <a:t> can hurt me</a:t>
                      </a:r>
                      <a:endParaRPr lang="tr-TR" dirty="0"/>
                    </a:p>
                  </a:txBody>
                  <a:tcPr/>
                </a:tc>
                <a:tc>
                  <a:txBody>
                    <a:bodyPr/>
                    <a:lstStyle/>
                    <a:p>
                      <a:pPr algn="ctr"/>
                      <a:r>
                        <a:rPr lang="tr-TR" dirty="0" smtClean="0"/>
                        <a:t>Fear</a:t>
                      </a:r>
                      <a:endParaRPr lang="tr-TR" dirty="0"/>
                    </a:p>
                  </a:txBody>
                  <a:tcPr/>
                </a:tc>
                <a:tc>
                  <a:txBody>
                    <a:bodyPr/>
                    <a:lstStyle/>
                    <a:p>
                      <a:r>
                        <a:rPr lang="tr-TR" dirty="0" smtClean="0"/>
                        <a:t>Increased heart rate</a:t>
                      </a:r>
                      <a:endParaRPr lang="tr-TR" dirty="0"/>
                    </a:p>
                  </a:txBody>
                  <a:tcPr/>
                </a:tc>
                <a:tc>
                  <a:txBody>
                    <a:bodyPr/>
                    <a:lstStyle/>
                    <a:p>
                      <a:r>
                        <a:rPr lang="tr-TR" dirty="0" smtClean="0"/>
                        <a:t>Change the</a:t>
                      </a:r>
                      <a:r>
                        <a:rPr lang="tr-TR" baseline="0" dirty="0" smtClean="0"/>
                        <a:t> road </a:t>
                      </a:r>
                      <a:endParaRPr lang="tr-TR" dirty="0"/>
                    </a:p>
                  </a:txBody>
                  <a:tcPr/>
                </a:tc>
                <a:extLst>
                  <a:ext uri="{0D108BD9-81ED-4DB2-BD59-A6C34878D82A}">
                    <a16:rowId xmlns:a16="http://schemas.microsoft.com/office/drawing/2014/main" val="2224253784"/>
                  </a:ext>
                </a:extLst>
              </a:tr>
              <a:tr h="450400">
                <a:tc>
                  <a:txBody>
                    <a:bodyPr/>
                    <a:lstStyle/>
                    <a:p>
                      <a:endParaRPr lang="tr-TR"/>
                    </a:p>
                  </a:txBody>
                  <a:tcPr/>
                </a:tc>
                <a:tc>
                  <a:txBody>
                    <a:bodyPr/>
                    <a:lstStyle/>
                    <a:p>
                      <a:r>
                        <a:rPr lang="tr-TR" dirty="0" smtClean="0"/>
                        <a:t>I donot know who s/he really is</a:t>
                      </a:r>
                      <a:endParaRPr lang="tr-TR" dirty="0"/>
                    </a:p>
                  </a:txBody>
                  <a:tcPr/>
                </a:tc>
                <a:tc>
                  <a:txBody>
                    <a:bodyPr/>
                    <a:lstStyle/>
                    <a:p>
                      <a:endParaRPr lang="tr-TR"/>
                    </a:p>
                  </a:txBody>
                  <a:tcPr/>
                </a:tc>
                <a:tc>
                  <a:txBody>
                    <a:bodyPr/>
                    <a:lstStyle/>
                    <a:p>
                      <a:r>
                        <a:rPr lang="tr-TR" dirty="0" smtClean="0"/>
                        <a:t>Fast</a:t>
                      </a:r>
                      <a:r>
                        <a:rPr lang="tr-TR" baseline="0" dirty="0" smtClean="0"/>
                        <a:t> breathing</a:t>
                      </a:r>
                      <a:endParaRPr lang="tr-TR" dirty="0"/>
                    </a:p>
                  </a:txBody>
                  <a:tcPr/>
                </a:tc>
                <a:tc>
                  <a:txBody>
                    <a:bodyPr/>
                    <a:lstStyle/>
                    <a:p>
                      <a:r>
                        <a:rPr lang="tr-TR" dirty="0" smtClean="0"/>
                        <a:t>Ignore the</a:t>
                      </a:r>
                      <a:r>
                        <a:rPr lang="tr-TR" baseline="0" dirty="0" smtClean="0"/>
                        <a:t> clown</a:t>
                      </a:r>
                      <a:endParaRPr lang="tr-TR" dirty="0"/>
                    </a:p>
                  </a:txBody>
                  <a:tcPr/>
                </a:tc>
                <a:extLst>
                  <a:ext uri="{0D108BD9-81ED-4DB2-BD59-A6C34878D82A}">
                    <a16:rowId xmlns:a16="http://schemas.microsoft.com/office/drawing/2014/main" val="4038961241"/>
                  </a:ext>
                </a:extLst>
              </a:tr>
              <a:tr h="450400">
                <a:tc>
                  <a:txBody>
                    <a:bodyPr/>
                    <a:lstStyle/>
                    <a:p>
                      <a:endParaRPr lang="tr-TR"/>
                    </a:p>
                  </a:txBody>
                  <a:tcPr/>
                </a:tc>
                <a:tc>
                  <a:txBody>
                    <a:bodyPr/>
                    <a:lstStyle/>
                    <a:p>
                      <a:endParaRPr lang="tr-TR"/>
                    </a:p>
                  </a:txBody>
                  <a:tcPr/>
                </a:tc>
                <a:tc>
                  <a:txBody>
                    <a:bodyPr/>
                    <a:lstStyle/>
                    <a:p>
                      <a:endParaRPr lang="tr-TR"/>
                    </a:p>
                  </a:txBody>
                  <a:tcPr/>
                </a:tc>
                <a:tc>
                  <a:txBody>
                    <a:bodyPr/>
                    <a:lstStyle/>
                    <a:p>
                      <a:r>
                        <a:rPr lang="tr-TR" dirty="0" smtClean="0"/>
                        <a:t>Sweating </a:t>
                      </a:r>
                      <a:endParaRPr lang="tr-TR" dirty="0"/>
                    </a:p>
                  </a:txBody>
                  <a:tcPr/>
                </a:tc>
                <a:tc>
                  <a:txBody>
                    <a:bodyPr/>
                    <a:lstStyle/>
                    <a:p>
                      <a:r>
                        <a:rPr lang="tr-TR" dirty="0" smtClean="0"/>
                        <a:t>Avoid the</a:t>
                      </a:r>
                      <a:r>
                        <a:rPr lang="tr-TR" baseline="0" dirty="0" smtClean="0"/>
                        <a:t> clown</a:t>
                      </a:r>
                      <a:endParaRPr lang="tr-TR" dirty="0"/>
                    </a:p>
                  </a:txBody>
                  <a:tcPr/>
                </a:tc>
                <a:extLst>
                  <a:ext uri="{0D108BD9-81ED-4DB2-BD59-A6C34878D82A}">
                    <a16:rowId xmlns:a16="http://schemas.microsoft.com/office/drawing/2014/main" val="4153277094"/>
                  </a:ext>
                </a:extLst>
              </a:tr>
              <a:tr h="450400">
                <a:tc>
                  <a:txBody>
                    <a:bodyPr/>
                    <a:lstStyle/>
                    <a:p>
                      <a:endParaRPr lang="tr-TR"/>
                    </a:p>
                  </a:txBody>
                  <a:tcPr/>
                </a:tc>
                <a:tc>
                  <a:txBody>
                    <a:bodyPr/>
                    <a:lstStyle/>
                    <a:p>
                      <a:endParaRPr lang="tr-TR"/>
                    </a:p>
                  </a:txBody>
                  <a:tcPr/>
                </a:tc>
                <a:tc>
                  <a:txBody>
                    <a:bodyPr/>
                    <a:lstStyle/>
                    <a:p>
                      <a:endParaRPr lang="tr-TR"/>
                    </a:p>
                  </a:txBody>
                  <a:tcPr/>
                </a:tc>
                <a:tc>
                  <a:txBody>
                    <a:bodyPr/>
                    <a:lstStyle/>
                    <a:p>
                      <a:r>
                        <a:rPr lang="tr-TR" dirty="0" smtClean="0"/>
                        <a:t>Digestive activation</a:t>
                      </a:r>
                      <a:endParaRPr lang="tr-TR" dirty="0"/>
                    </a:p>
                  </a:txBody>
                  <a:tcPr/>
                </a:tc>
                <a:tc>
                  <a:txBody>
                    <a:bodyPr/>
                    <a:lstStyle/>
                    <a:p>
                      <a:r>
                        <a:rPr lang="tr-TR" dirty="0" smtClean="0"/>
                        <a:t>Run </a:t>
                      </a:r>
                      <a:endParaRPr lang="tr-TR" dirty="0"/>
                    </a:p>
                  </a:txBody>
                  <a:tcPr/>
                </a:tc>
                <a:extLst>
                  <a:ext uri="{0D108BD9-81ED-4DB2-BD59-A6C34878D82A}">
                    <a16:rowId xmlns:a16="http://schemas.microsoft.com/office/drawing/2014/main" val="3930076140"/>
                  </a:ext>
                </a:extLst>
              </a:tr>
              <a:tr h="450400">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132003076"/>
                  </a:ext>
                </a:extLst>
              </a:tr>
              <a:tr h="450400">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extLst>
                  <a:ext uri="{0D108BD9-81ED-4DB2-BD59-A6C34878D82A}">
                    <a16:rowId xmlns:a16="http://schemas.microsoft.com/office/drawing/2014/main" val="1380367172"/>
                  </a:ext>
                </a:extLst>
              </a:tr>
            </a:tbl>
          </a:graphicData>
        </a:graphic>
      </p:graphicFrame>
      <p:sp>
        <p:nvSpPr>
          <p:cNvPr id="8" name="TextBox 7"/>
          <p:cNvSpPr txBox="1"/>
          <p:nvPr/>
        </p:nvSpPr>
        <p:spPr>
          <a:xfrm>
            <a:off x="850900" y="1417638"/>
            <a:ext cx="2184400" cy="461665"/>
          </a:xfrm>
          <a:prstGeom prst="rect">
            <a:avLst/>
          </a:prstGeom>
          <a:noFill/>
        </p:spPr>
        <p:txBody>
          <a:bodyPr wrap="square" rtlCol="0">
            <a:spAutoFit/>
          </a:bodyPr>
          <a:lstStyle/>
          <a:p>
            <a:r>
              <a:rPr lang="tr-TR" sz="2400" dirty="0" smtClean="0"/>
              <a:t>Tripartite model</a:t>
            </a:r>
            <a:endParaRPr lang="tr-TR" sz="2400" dirty="0"/>
          </a:p>
        </p:txBody>
      </p:sp>
    </p:spTree>
    <p:extLst>
      <p:ext uri="{BB962C8B-B14F-4D97-AF65-F5344CB8AC3E}">
        <p14:creationId xmlns:p14="http://schemas.microsoft.com/office/powerpoint/2010/main" val="15846939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77933C"/>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chemeClr val="bg1">
                    <a:lumMod val="75000"/>
                  </a:schemeClr>
                </a:solidFill>
                <a:effectLst>
                  <a:outerShdw blurRad="25400" algn="tl" rotWithShape="0">
                    <a:srgbClr val="000000">
                      <a:alpha val="43000"/>
                    </a:srgbClr>
                  </a:outerShdw>
                </a:effectLst>
              </a:rPr>
              <a:t>Depression in Children and </a:t>
            </a:r>
            <a:r>
              <a:rPr lang="en-US" sz="1800" b="1" spc="150" dirty="0" smtClean="0">
                <a:ln w="11430"/>
                <a:solidFill>
                  <a:schemeClr val="bg1">
                    <a:lumMod val="75000"/>
                  </a:schemeClr>
                </a:solidFill>
                <a:effectLst>
                  <a:outerShdw blurRad="25400" algn="tl" rotWithShape="0">
                    <a:srgbClr val="000000">
                      <a:alpha val="43000"/>
                    </a:srgbClr>
                  </a:outerShdw>
                </a:effectLst>
              </a:rPr>
              <a:t>Adolescents </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Comorbidity</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r>
              <a:rPr lang="en-US" dirty="0" smtClean="0"/>
              <a:t>Anxiety disorders</a:t>
            </a:r>
          </a:p>
          <a:p>
            <a:r>
              <a:rPr lang="en-US" dirty="0" smtClean="0"/>
              <a:t>Post Traumatic Stress Disorder</a:t>
            </a:r>
          </a:p>
          <a:p>
            <a:r>
              <a:rPr lang="en-US" dirty="0" smtClean="0"/>
              <a:t>Conduct problems</a:t>
            </a:r>
          </a:p>
          <a:p>
            <a:r>
              <a:rPr lang="en-US" dirty="0" smtClean="0"/>
              <a:t>Attention Deficit Hyperactivity Disorder</a:t>
            </a:r>
          </a:p>
          <a:p>
            <a:r>
              <a:rPr lang="en-US" dirty="0" smtClean="0"/>
              <a:t>Obsessive Compulsive Disorder</a:t>
            </a:r>
          </a:p>
          <a:p>
            <a:r>
              <a:rPr lang="en-US" dirty="0" smtClean="0"/>
              <a:t>Learning difficulties</a:t>
            </a:r>
            <a:endParaRPr lang="en-US" dirty="0"/>
          </a:p>
        </p:txBody>
      </p:sp>
      <p:pic>
        <p:nvPicPr>
          <p:cNvPr id="6" name="Picture 5" descr="Screen Shot 2015-04-25 at 5.22.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198497"/>
            <a:ext cx="1168400" cy="1483609"/>
          </a:xfrm>
          <a:prstGeom prst="rect">
            <a:avLst/>
          </a:prstGeom>
        </p:spPr>
      </p:pic>
    </p:spTree>
    <p:extLst>
      <p:ext uri="{BB962C8B-B14F-4D97-AF65-F5344CB8AC3E}">
        <p14:creationId xmlns:p14="http://schemas.microsoft.com/office/powerpoint/2010/main" val="38613873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77933C"/>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chemeClr val="bg1">
                    <a:lumMod val="75000"/>
                  </a:schemeClr>
                </a:solidFill>
                <a:effectLst>
                  <a:outerShdw blurRad="25400" algn="tl" rotWithShape="0">
                    <a:srgbClr val="000000">
                      <a:alpha val="43000"/>
                    </a:srgbClr>
                  </a:outerShdw>
                </a:effectLst>
              </a:rPr>
              <a:t>Depression in Children and </a:t>
            </a:r>
            <a:r>
              <a:rPr lang="en-US" sz="1800" b="1" spc="150" dirty="0" smtClean="0">
                <a:ln w="11430"/>
                <a:solidFill>
                  <a:schemeClr val="bg1">
                    <a:lumMod val="75000"/>
                  </a:schemeClr>
                </a:solidFill>
                <a:effectLst>
                  <a:outerShdw blurRad="25400" algn="tl" rotWithShape="0">
                    <a:srgbClr val="000000">
                      <a:alpha val="43000"/>
                    </a:srgbClr>
                  </a:outerShdw>
                </a:effectLst>
              </a:rPr>
              <a:t>Adolescents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Suicidal </a:t>
            </a:r>
            <a:r>
              <a:rPr lang="en-US" sz="3600" b="1" spc="150" dirty="0">
                <a:ln w="11430"/>
                <a:solidFill>
                  <a:srgbClr val="F8F8F8"/>
                </a:solidFill>
                <a:effectLst>
                  <a:outerShdw blurRad="25400" algn="tl" rotWithShape="0">
                    <a:srgbClr val="000000">
                      <a:alpha val="43000"/>
                    </a:srgbClr>
                  </a:outerShdw>
                </a:effectLst>
              </a:rPr>
              <a:t>Behavior</a:t>
            </a:r>
          </a:p>
        </p:txBody>
      </p:sp>
      <p:sp>
        <p:nvSpPr>
          <p:cNvPr id="5" name="Vertical Text Placeholder 4"/>
          <p:cNvSpPr>
            <a:spLocks noGrp="1"/>
          </p:cNvSpPr>
          <p:nvPr>
            <p:ph type="body" orient="vert" idx="1"/>
          </p:nvPr>
        </p:nvSpPr>
        <p:spPr/>
        <p:txBody>
          <a:bodyPr vert="horz">
            <a:normAutofit/>
          </a:bodyPr>
          <a:lstStyle/>
          <a:p>
            <a:r>
              <a:rPr lang="en-US" sz="2400" dirty="0" smtClean="0"/>
              <a:t>Suicidal thoughts:</a:t>
            </a:r>
          </a:p>
          <a:p>
            <a:pPr lvl="1"/>
            <a:r>
              <a:rPr lang="en-US" sz="2400" dirty="0" smtClean="0"/>
              <a:t>1/6 girls</a:t>
            </a:r>
          </a:p>
          <a:p>
            <a:pPr lvl="1"/>
            <a:r>
              <a:rPr lang="en-US" sz="2400" dirty="0" smtClean="0"/>
              <a:t>1/10 boys</a:t>
            </a:r>
          </a:p>
          <a:p>
            <a:pPr marL="514350" indent="-457200"/>
            <a:r>
              <a:rPr lang="en-US" sz="2400" dirty="0" smtClean="0"/>
              <a:t>100:1 ratio of attempts to completions </a:t>
            </a:r>
          </a:p>
          <a:p>
            <a:pPr marL="514350" indent="-457200"/>
            <a:r>
              <a:rPr lang="en-US" sz="2400" dirty="0" smtClean="0"/>
              <a:t>60% depressed </a:t>
            </a:r>
            <a:r>
              <a:rPr lang="en-US" sz="2400" dirty="0" smtClean="0">
                <a:solidFill>
                  <a:srgbClr val="000000"/>
                </a:solidFill>
              </a:rPr>
              <a:t>youth have thoughts of suicide</a:t>
            </a:r>
          </a:p>
          <a:p>
            <a:pPr marL="514350" indent="-457200"/>
            <a:r>
              <a:rPr lang="en-US" sz="2400" dirty="0" smtClean="0"/>
              <a:t>30% depressed youth </a:t>
            </a:r>
            <a:r>
              <a:rPr lang="en-US" sz="2400" dirty="0" smtClean="0">
                <a:solidFill>
                  <a:srgbClr val="000000"/>
                </a:solidFill>
              </a:rPr>
              <a:t>make a suicide </a:t>
            </a:r>
            <a:r>
              <a:rPr lang="en-US" sz="2400" dirty="0" smtClean="0"/>
              <a:t>attempt</a:t>
            </a:r>
            <a:endParaRPr lang="en-US" sz="2400" strike="sngStrike" dirty="0" smtClean="0"/>
          </a:p>
          <a:p>
            <a:pPr marL="514350" indent="-457200"/>
            <a:r>
              <a:rPr lang="en-US" sz="2400" dirty="0" smtClean="0"/>
              <a:t>Risk factors: family history,</a:t>
            </a:r>
            <a:r>
              <a:rPr lang="tr-TR" sz="2400" dirty="0" smtClean="0"/>
              <a:t> depression,</a:t>
            </a:r>
            <a:r>
              <a:rPr lang="en-US" sz="2400" dirty="0" smtClean="0"/>
              <a:t> previous attempts,</a:t>
            </a:r>
          </a:p>
          <a:p>
            <a:pPr marL="457200" lvl="1" indent="0">
              <a:buNone/>
            </a:pPr>
            <a:r>
              <a:rPr lang="en-US" sz="2400" dirty="0"/>
              <a:t>c</a:t>
            </a:r>
            <a:r>
              <a:rPr lang="en-US" sz="2400" dirty="0" smtClean="0"/>
              <a:t>omorbidities, aggression, impulsivity, </a:t>
            </a:r>
            <a:r>
              <a:rPr lang="en-US" sz="2400" dirty="0" smtClean="0">
                <a:solidFill>
                  <a:srgbClr val="000000"/>
                </a:solidFill>
              </a:rPr>
              <a:t>access to lethal means</a:t>
            </a:r>
            <a:r>
              <a:rPr lang="en-US" sz="2400" dirty="0" smtClean="0"/>
              <a:t>, </a:t>
            </a:r>
            <a:r>
              <a:rPr lang="en-US" sz="2400" dirty="0" smtClean="0">
                <a:solidFill>
                  <a:srgbClr val="000000"/>
                </a:solidFill>
              </a:rPr>
              <a:t>negative life </a:t>
            </a:r>
            <a:r>
              <a:rPr lang="en-US" sz="2400" dirty="0" smtClean="0"/>
              <a:t>events</a:t>
            </a:r>
          </a:p>
          <a:p>
            <a:pPr marL="457200" lvl="1" indent="0">
              <a:buNone/>
            </a:pPr>
            <a:endParaRPr lang="en-US" sz="2400" dirty="0"/>
          </a:p>
        </p:txBody>
      </p:sp>
      <p:pic>
        <p:nvPicPr>
          <p:cNvPr id="6" name="Picture 5" descr="Screen Shot 2015-04-25 at 5.22.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198497"/>
            <a:ext cx="1168400" cy="1483609"/>
          </a:xfrm>
          <a:prstGeom prst="rect">
            <a:avLst/>
          </a:prstGeom>
        </p:spPr>
      </p:pic>
    </p:spTree>
    <p:extLst>
      <p:ext uri="{BB962C8B-B14F-4D97-AF65-F5344CB8AC3E}">
        <p14:creationId xmlns:p14="http://schemas.microsoft.com/office/powerpoint/2010/main" val="41247715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77933C"/>
          </a:solidFill>
          <a:ln>
            <a:solidFill>
              <a:schemeClr val="bg1"/>
            </a:solidFill>
          </a:ln>
        </p:spPr>
        <p:txBody>
          <a:bodyPr>
            <a:normAutofit/>
            <a:scene3d>
              <a:camera prst="orthographicFront"/>
              <a:lightRig rig="soft" dir="t">
                <a:rot lat="0" lon="0" rev="10800000"/>
              </a:lightRig>
            </a:scene3d>
            <a:sp3d>
              <a:bevelT w="27940" h="12700"/>
              <a:contourClr>
                <a:srgbClr val="DDDDDD"/>
              </a:contourClr>
            </a:sp3d>
          </a:bodyPr>
          <a:lstStyle/>
          <a:p>
            <a:r>
              <a:rPr lang="en-US" sz="1800" b="1" spc="150" dirty="0">
                <a:ln w="11430"/>
                <a:solidFill>
                  <a:srgbClr val="BFBFBF"/>
                </a:solidFill>
                <a:effectLst>
                  <a:outerShdw blurRad="25400" algn="tl" rotWithShape="0">
                    <a:srgbClr val="000000">
                      <a:alpha val="43000"/>
                    </a:srgbClr>
                  </a:outerShdw>
                </a:effectLst>
              </a:rPr>
              <a:t>Depression in Children and </a:t>
            </a:r>
            <a:r>
              <a:rPr lang="en-US" sz="1800" b="1" spc="150" dirty="0" smtClean="0">
                <a:ln w="11430"/>
                <a:solidFill>
                  <a:srgbClr val="BFBFBF"/>
                </a:solidFill>
                <a:effectLst>
                  <a:outerShdw blurRad="25400" algn="tl" rotWithShape="0">
                    <a:srgbClr val="000000">
                      <a:alpha val="43000"/>
                    </a:srgbClr>
                  </a:outerShdw>
                </a:effectLst>
              </a:rPr>
              <a:t>Adolescents </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3200" b="1" spc="150" dirty="0" smtClean="0">
                <a:ln w="11430"/>
                <a:solidFill>
                  <a:srgbClr val="F8F8F8"/>
                </a:solidFill>
                <a:effectLst>
                  <a:outerShdw blurRad="25400" algn="tl" rotWithShape="0">
                    <a:srgbClr val="000000">
                      <a:alpha val="43000"/>
                    </a:srgbClr>
                  </a:outerShdw>
                </a:effectLst>
              </a:rPr>
              <a:t>Cross-Cultural Differences</a:t>
            </a:r>
            <a:endParaRPr lang="en-US" sz="32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fontScale="77500" lnSpcReduction="20000"/>
          </a:bodyPr>
          <a:lstStyle/>
          <a:p>
            <a:r>
              <a:rPr lang="en-US" dirty="0" smtClean="0"/>
              <a:t>Afghanistan</a:t>
            </a:r>
            <a:endParaRPr lang="tr-TR" dirty="0" smtClean="0"/>
          </a:p>
          <a:p>
            <a:pPr lvl="1"/>
            <a:r>
              <a:rPr lang="tr-TR" dirty="0" smtClean="0"/>
              <a:t>P</a:t>
            </a:r>
            <a:r>
              <a:rPr lang="en-US" dirty="0" err="1" smtClean="0"/>
              <a:t>assive</a:t>
            </a:r>
            <a:r>
              <a:rPr lang="en-US" dirty="0" smtClean="0"/>
              <a:t> </a:t>
            </a:r>
            <a:r>
              <a:rPr lang="en-US" dirty="0"/>
              <a:t>death wishes rather than active suicidal thoughts</a:t>
            </a:r>
            <a:endParaRPr lang="en-US" dirty="0" smtClean="0"/>
          </a:p>
          <a:p>
            <a:r>
              <a:rPr lang="en-US" dirty="0" smtClean="0"/>
              <a:t>Japan</a:t>
            </a:r>
            <a:endParaRPr lang="tr-TR" dirty="0"/>
          </a:p>
          <a:p>
            <a:pPr lvl="1"/>
            <a:r>
              <a:rPr lang="tr-TR" dirty="0"/>
              <a:t>C</a:t>
            </a:r>
            <a:r>
              <a:rPr lang="en-US" dirty="0" err="1" smtClean="0"/>
              <a:t>oncrete</a:t>
            </a:r>
            <a:r>
              <a:rPr lang="en-US" dirty="0" smtClean="0"/>
              <a:t> </a:t>
            </a:r>
            <a:r>
              <a:rPr lang="en-US" dirty="0"/>
              <a:t>images </a:t>
            </a:r>
            <a:r>
              <a:rPr lang="en-US" dirty="0" smtClean="0"/>
              <a:t>from</a:t>
            </a:r>
            <a:r>
              <a:rPr lang="tr-TR" dirty="0" smtClean="0"/>
              <a:t> </a:t>
            </a:r>
            <a:r>
              <a:rPr lang="en-US" dirty="0" smtClean="0"/>
              <a:t>nature </a:t>
            </a:r>
            <a:r>
              <a:rPr lang="en-US" dirty="0"/>
              <a:t>allow personal emotions to be expressed impersonally</a:t>
            </a:r>
            <a:endParaRPr lang="en-US" dirty="0" smtClean="0"/>
          </a:p>
          <a:p>
            <a:r>
              <a:rPr lang="en-US" dirty="0" smtClean="0"/>
              <a:t>China</a:t>
            </a:r>
            <a:endParaRPr lang="tr-TR" dirty="0"/>
          </a:p>
          <a:p>
            <a:pPr lvl="1"/>
            <a:r>
              <a:rPr lang="tr-TR" dirty="0"/>
              <a:t>W</a:t>
            </a:r>
            <a:r>
              <a:rPr lang="en-US" dirty="0" smtClean="0"/>
              <a:t>hen </a:t>
            </a:r>
            <a:r>
              <a:rPr lang="en-US" dirty="0"/>
              <a:t>depressed do not </a:t>
            </a:r>
            <a:r>
              <a:rPr lang="en-US" dirty="0" smtClean="0"/>
              <a:t>report</a:t>
            </a:r>
            <a:r>
              <a:rPr lang="tr-TR" dirty="0" smtClean="0"/>
              <a:t> </a:t>
            </a:r>
            <a:r>
              <a:rPr lang="en-US" dirty="0" smtClean="0"/>
              <a:t>feeling </a:t>
            </a:r>
            <a:r>
              <a:rPr lang="en-US" dirty="0"/>
              <a:t>sad; they complain of boredom, feelings of inner pressure, pain, </a:t>
            </a:r>
            <a:r>
              <a:rPr lang="en-US" dirty="0" smtClean="0"/>
              <a:t>dizziness,</a:t>
            </a:r>
            <a:r>
              <a:rPr lang="tr-TR" dirty="0" smtClean="0"/>
              <a:t> </a:t>
            </a:r>
            <a:r>
              <a:rPr lang="en-US" dirty="0" smtClean="0"/>
              <a:t>and </a:t>
            </a:r>
            <a:r>
              <a:rPr lang="en-US" dirty="0"/>
              <a:t>fatigue </a:t>
            </a:r>
            <a:endParaRPr lang="tr-TR" dirty="0" smtClean="0"/>
          </a:p>
          <a:p>
            <a:pPr lvl="1"/>
            <a:r>
              <a:rPr lang="tr-TR" dirty="0"/>
              <a:t>O</a:t>
            </a:r>
            <a:r>
              <a:rPr lang="en-US" dirty="0" err="1" smtClean="0"/>
              <a:t>ften</a:t>
            </a:r>
            <a:r>
              <a:rPr lang="en-US" dirty="0" smtClean="0"/>
              <a:t> </a:t>
            </a:r>
            <a:r>
              <a:rPr lang="en-US" dirty="0"/>
              <a:t>find a diagnosis of depression morally unacceptable </a:t>
            </a:r>
            <a:r>
              <a:rPr lang="en-US" dirty="0" smtClean="0"/>
              <a:t>and</a:t>
            </a:r>
            <a:r>
              <a:rPr lang="tr-TR" dirty="0" smtClean="0"/>
              <a:t> </a:t>
            </a:r>
            <a:r>
              <a:rPr lang="en-US" dirty="0" smtClean="0"/>
              <a:t>meaningless</a:t>
            </a:r>
          </a:p>
          <a:p>
            <a:r>
              <a:rPr lang="en-US" dirty="0" smtClean="0"/>
              <a:t>Turkey</a:t>
            </a:r>
            <a:r>
              <a:rPr lang="tr-TR" dirty="0" smtClean="0"/>
              <a:t> &amp; </a:t>
            </a:r>
            <a:r>
              <a:rPr lang="en-US" dirty="0" smtClean="0"/>
              <a:t>Hispanic populations</a:t>
            </a:r>
            <a:endParaRPr lang="tr-TR" dirty="0"/>
          </a:p>
          <a:p>
            <a:pPr lvl="1"/>
            <a:r>
              <a:rPr lang="tr-TR" dirty="0" smtClean="0"/>
              <a:t>D</a:t>
            </a:r>
            <a:r>
              <a:rPr lang="en-US" dirty="0" err="1" smtClean="0"/>
              <a:t>epression</a:t>
            </a:r>
            <a:r>
              <a:rPr lang="en-US" dirty="0" smtClean="0"/>
              <a:t> </a:t>
            </a:r>
            <a:r>
              <a:rPr lang="en-US" dirty="0"/>
              <a:t>is frequently experienced in </a:t>
            </a:r>
            <a:r>
              <a:rPr lang="en-US" dirty="0" err="1" smtClean="0"/>
              <a:t>somati</a:t>
            </a:r>
            <a:r>
              <a:rPr lang="tr-TR" dirty="0" smtClean="0"/>
              <a:t>c </a:t>
            </a:r>
            <a:r>
              <a:rPr lang="en-US" dirty="0" smtClean="0"/>
              <a:t>terms</a:t>
            </a:r>
          </a:p>
          <a:p>
            <a:endParaRPr lang="en-US" dirty="0"/>
          </a:p>
        </p:txBody>
      </p:sp>
      <p:pic>
        <p:nvPicPr>
          <p:cNvPr id="6" name="Picture 5" descr="Screen Shot 2015-04-25 at 5.22.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198497"/>
            <a:ext cx="1168400" cy="1483609"/>
          </a:xfrm>
          <a:prstGeom prst="rect">
            <a:avLst/>
          </a:prstGeom>
        </p:spPr>
      </p:pic>
    </p:spTree>
    <p:extLst>
      <p:ext uri="{BB962C8B-B14F-4D97-AF65-F5344CB8AC3E}">
        <p14:creationId xmlns:p14="http://schemas.microsoft.com/office/powerpoint/2010/main" val="41232242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77933C"/>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chemeClr val="bg1">
                    <a:lumMod val="75000"/>
                  </a:schemeClr>
                </a:solidFill>
                <a:effectLst>
                  <a:outerShdw blurRad="25400" algn="tl" rotWithShape="0">
                    <a:srgbClr val="000000">
                      <a:alpha val="43000"/>
                    </a:srgbClr>
                  </a:outerShdw>
                </a:effectLst>
              </a:rPr>
              <a:t>Depression in Children and </a:t>
            </a:r>
            <a:r>
              <a:rPr lang="en-US" sz="1800" b="1" spc="150" dirty="0" smtClean="0">
                <a:ln w="11430"/>
                <a:solidFill>
                  <a:schemeClr val="bg1">
                    <a:lumMod val="75000"/>
                  </a:schemeClr>
                </a:solidFill>
                <a:effectLst>
                  <a:outerShdw blurRad="25400" algn="tl" rotWithShape="0">
                    <a:srgbClr val="000000">
                      <a:alpha val="43000"/>
                    </a:srgbClr>
                  </a:outerShdw>
                </a:effectLst>
              </a:rPr>
              <a:t>Adolescents </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Case </a:t>
            </a:r>
            <a:r>
              <a:rPr lang="en-US" sz="3600" b="1" spc="150" dirty="0">
                <a:ln w="11430"/>
                <a:solidFill>
                  <a:srgbClr val="F8F8F8"/>
                </a:solidFill>
                <a:effectLst>
                  <a:outerShdw blurRad="25400" algn="tl" rotWithShape="0">
                    <a:srgbClr val="000000">
                      <a:alpha val="43000"/>
                    </a:srgbClr>
                  </a:outerShdw>
                </a:effectLst>
              </a:rPr>
              <a:t>Example</a:t>
            </a:r>
          </a:p>
        </p:txBody>
      </p:sp>
      <p:sp>
        <p:nvSpPr>
          <p:cNvPr id="5" name="Vertical Text Placeholder 4"/>
          <p:cNvSpPr>
            <a:spLocks noGrp="1"/>
          </p:cNvSpPr>
          <p:nvPr>
            <p:ph type="body" orient="vert" idx="1"/>
          </p:nvPr>
        </p:nvSpPr>
        <p:spPr/>
        <p:txBody>
          <a:bodyPr vert="horz">
            <a:normAutofit/>
          </a:bodyPr>
          <a:lstStyle/>
          <a:p>
            <a:pPr marL="0" indent="0">
              <a:buNone/>
            </a:pPr>
            <a:r>
              <a:rPr lang="en-US" sz="2400" dirty="0" smtClean="0">
                <a:solidFill>
                  <a:srgbClr val="FF0000"/>
                </a:solidFill>
                <a:hlinkClick r:id="rId3"/>
              </a:rPr>
              <a:t>http://www.abc.net.au/austory/specials/leastlikely/</a:t>
            </a:r>
            <a:endParaRPr lang="en-US" sz="2400" dirty="0">
              <a:solidFill>
                <a:srgbClr val="FF0000"/>
              </a:solidFill>
            </a:endParaRPr>
          </a:p>
        </p:txBody>
      </p:sp>
      <p:pic>
        <p:nvPicPr>
          <p:cNvPr id="2" name="Picture 1" descr="Screen Shot 2015-02-22 at 5.15.2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7168" y="2209799"/>
            <a:ext cx="2593732" cy="3746501"/>
          </a:xfrm>
          <a:prstGeom prst="rect">
            <a:avLst/>
          </a:prstGeom>
        </p:spPr>
      </p:pic>
      <p:pic>
        <p:nvPicPr>
          <p:cNvPr id="6" name="Picture 5" descr="Screen Shot 2015-04-25 at 5.22.5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600" y="5198497"/>
            <a:ext cx="1168400" cy="1483609"/>
          </a:xfrm>
          <a:prstGeom prst="rect">
            <a:avLst/>
          </a:prstGeom>
        </p:spPr>
      </p:pic>
    </p:spTree>
    <p:extLst>
      <p:ext uri="{BB962C8B-B14F-4D97-AF65-F5344CB8AC3E}">
        <p14:creationId xmlns:p14="http://schemas.microsoft.com/office/powerpoint/2010/main" val="18457502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77933C"/>
          </a:solidFill>
          <a:ln>
            <a:solidFill>
              <a:schemeClr val="bg1"/>
            </a:solidFill>
          </a:ln>
        </p:spPr>
        <p:txBody>
          <a:bodyPr>
            <a:normAutofit/>
            <a:scene3d>
              <a:camera prst="orthographicFront"/>
              <a:lightRig rig="soft" dir="t">
                <a:rot lat="0" lon="0" rev="10800000"/>
              </a:lightRig>
            </a:scene3d>
            <a:sp3d>
              <a:bevelT w="27940" h="12700"/>
              <a:contourClr>
                <a:srgbClr val="DDDDDD"/>
              </a:contourClr>
            </a:sp3d>
          </a:bodyPr>
          <a:lstStyle/>
          <a:p>
            <a:r>
              <a:rPr lang="en-US" sz="2000" b="1" spc="150" dirty="0">
                <a:ln w="11430"/>
                <a:solidFill>
                  <a:schemeClr val="bg1">
                    <a:lumMod val="75000"/>
                  </a:schemeClr>
                </a:solidFill>
                <a:effectLst>
                  <a:outerShdw blurRad="25400" algn="tl" rotWithShape="0">
                    <a:srgbClr val="000000">
                      <a:alpha val="43000"/>
                    </a:srgbClr>
                  </a:outerShdw>
                </a:effectLst>
              </a:rPr>
              <a:t>Depression in Children and </a:t>
            </a:r>
            <a:r>
              <a:rPr lang="en-US" sz="2000" b="1" spc="150" dirty="0" smtClean="0">
                <a:ln w="11430"/>
                <a:solidFill>
                  <a:schemeClr val="bg1">
                    <a:lumMod val="75000"/>
                  </a:schemeClr>
                </a:solidFill>
                <a:effectLst>
                  <a:outerShdw blurRad="25400" algn="tl" rotWithShape="0">
                    <a:srgbClr val="000000">
                      <a:alpha val="43000"/>
                    </a:srgbClr>
                  </a:outerShdw>
                </a:effectLst>
              </a:rPr>
              <a:t>Adolescents </a:t>
            </a:r>
            <a:r>
              <a:rPr lang="en-US" sz="2000" b="1" spc="150" dirty="0" smtClean="0">
                <a:ln w="11430"/>
                <a:solidFill>
                  <a:srgbClr val="F8F8F8"/>
                </a:solidFill>
                <a:effectLst>
                  <a:outerShdw blurRad="25400" algn="tl" rotWithShape="0">
                    <a:srgbClr val="000000">
                      <a:alpha val="43000"/>
                    </a:srgbClr>
                  </a:outerShdw>
                </a:effectLst>
              </a:rPr>
              <a:t/>
            </a:r>
            <a:br>
              <a:rPr lang="en-US" sz="20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Important Psychiatric Distinctions</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r>
              <a:rPr lang="en-US" dirty="0" smtClean="0"/>
              <a:t>Unipolar vs. bipolar</a:t>
            </a:r>
          </a:p>
          <a:p>
            <a:r>
              <a:rPr lang="en-US" dirty="0" smtClean="0"/>
              <a:t>Psychotic depression vs. schizophrenia</a:t>
            </a:r>
          </a:p>
          <a:p>
            <a:r>
              <a:rPr lang="en-US" dirty="0" smtClean="0"/>
              <a:t>Depression vs. substance use</a:t>
            </a:r>
          </a:p>
          <a:p>
            <a:r>
              <a:rPr lang="en-US" dirty="0" smtClean="0"/>
              <a:t>Depression vs. adjustment disorder with depressed mood</a:t>
            </a:r>
          </a:p>
          <a:p>
            <a:r>
              <a:rPr lang="en-US" dirty="0" smtClean="0"/>
              <a:t>Depression vs. demoralization from disruptive disorders</a:t>
            </a:r>
          </a:p>
          <a:p>
            <a:endParaRPr lang="en-US" dirty="0" smtClean="0"/>
          </a:p>
          <a:p>
            <a:endParaRPr lang="en-US" dirty="0"/>
          </a:p>
        </p:txBody>
      </p:sp>
      <p:pic>
        <p:nvPicPr>
          <p:cNvPr id="6" name="Picture 5" descr="Screen Shot 2015-04-25 at 5.22.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198497"/>
            <a:ext cx="1168400" cy="1483609"/>
          </a:xfrm>
          <a:prstGeom prst="rect">
            <a:avLst/>
          </a:prstGeom>
        </p:spPr>
      </p:pic>
    </p:spTree>
    <p:extLst>
      <p:ext uri="{BB962C8B-B14F-4D97-AF65-F5344CB8AC3E}">
        <p14:creationId xmlns:p14="http://schemas.microsoft.com/office/powerpoint/2010/main" val="34974311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77933C"/>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chemeClr val="bg1">
                    <a:lumMod val="75000"/>
                  </a:schemeClr>
                </a:solidFill>
                <a:effectLst>
                  <a:outerShdw blurRad="25400" algn="tl" rotWithShape="0">
                    <a:srgbClr val="000000">
                      <a:alpha val="43000"/>
                    </a:srgbClr>
                  </a:outerShdw>
                </a:effectLst>
              </a:rPr>
              <a:t>Depression in Children and </a:t>
            </a:r>
            <a:r>
              <a:rPr lang="en-US" sz="1800" b="1" spc="150" dirty="0" smtClean="0">
                <a:ln w="11430"/>
                <a:solidFill>
                  <a:schemeClr val="bg1">
                    <a:lumMod val="75000"/>
                  </a:schemeClr>
                </a:solidFill>
                <a:effectLst>
                  <a:outerShdw blurRad="25400" algn="tl" rotWithShape="0">
                    <a:srgbClr val="000000">
                      <a:alpha val="43000"/>
                    </a:srgbClr>
                  </a:outerShdw>
                </a:effectLst>
              </a:rPr>
              <a:t>Adolescents </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Free Rating Scales*</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a:bodyPr>
          <a:lstStyle/>
          <a:p>
            <a:r>
              <a:rPr lang="en-US" sz="2800" dirty="0" smtClean="0"/>
              <a:t>CES-DC: Center for Epidemiologic Studies-Depression Scale </a:t>
            </a:r>
          </a:p>
          <a:p>
            <a:r>
              <a:rPr lang="en-US" sz="2800" dirty="0" smtClean="0"/>
              <a:t>MFQ: Mood and Feelings Questionnaire </a:t>
            </a:r>
          </a:p>
          <a:p>
            <a:r>
              <a:rPr lang="en-US" sz="2800" dirty="0" smtClean="0"/>
              <a:t>DSRS: Depression Self-Rating Scale </a:t>
            </a:r>
          </a:p>
          <a:p>
            <a:r>
              <a:rPr lang="en-US" sz="2800" dirty="0" smtClean="0"/>
              <a:t>KADS: </a:t>
            </a:r>
            <a:r>
              <a:rPr lang="en-US" sz="2800" dirty="0" err="1" smtClean="0"/>
              <a:t>Kutcher</a:t>
            </a:r>
            <a:r>
              <a:rPr lang="en-US" sz="2800" dirty="0" smtClean="0"/>
              <a:t> Adolescent Depression Scale</a:t>
            </a:r>
          </a:p>
          <a:p>
            <a:r>
              <a:rPr lang="en-US" sz="2800" dirty="0" smtClean="0"/>
              <a:t>PHQ-A: Patient Health Questionnaires-- Adolescent </a:t>
            </a:r>
          </a:p>
          <a:p>
            <a:r>
              <a:rPr lang="en-US" sz="2800" dirty="0" smtClean="0"/>
              <a:t>SDQ: Strengths and Difficulties Questionnaire</a:t>
            </a:r>
          </a:p>
        </p:txBody>
      </p:sp>
      <p:pic>
        <p:nvPicPr>
          <p:cNvPr id="6" name="Picture 5" descr="Screen Shot 2015-04-25 at 5.22.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198497"/>
            <a:ext cx="1168400" cy="1483609"/>
          </a:xfrm>
          <a:prstGeom prst="rect">
            <a:avLst/>
          </a:prstGeom>
        </p:spPr>
      </p:pic>
      <p:sp>
        <p:nvSpPr>
          <p:cNvPr id="2" name="TextBox 1"/>
          <p:cNvSpPr txBox="1"/>
          <p:nvPr/>
        </p:nvSpPr>
        <p:spPr>
          <a:xfrm>
            <a:off x="940526" y="5940301"/>
            <a:ext cx="2987421" cy="369332"/>
          </a:xfrm>
          <a:prstGeom prst="rect">
            <a:avLst/>
          </a:prstGeom>
          <a:noFill/>
        </p:spPr>
        <p:txBody>
          <a:bodyPr wrap="none" rtlCol="0">
            <a:spAutoFit/>
          </a:bodyPr>
          <a:lstStyle/>
          <a:p>
            <a:r>
              <a:rPr lang="en-AU" dirty="0" smtClean="0"/>
              <a:t>*See </a:t>
            </a:r>
            <a:r>
              <a:rPr lang="en-AU" dirty="0" err="1" smtClean="0"/>
              <a:t>eTextbook</a:t>
            </a:r>
            <a:r>
              <a:rPr lang="en-AU" dirty="0" smtClean="0"/>
              <a:t> for hyperlinks</a:t>
            </a:r>
            <a:endParaRPr lang="en-AU" dirty="0"/>
          </a:p>
        </p:txBody>
      </p:sp>
    </p:spTree>
    <p:extLst>
      <p:ext uri="{BB962C8B-B14F-4D97-AF65-F5344CB8AC3E}">
        <p14:creationId xmlns:p14="http://schemas.microsoft.com/office/powerpoint/2010/main" val="81359325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77933C"/>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chemeClr val="bg1">
                    <a:lumMod val="75000"/>
                  </a:schemeClr>
                </a:solidFill>
                <a:effectLst>
                  <a:outerShdw blurRad="25400" algn="tl" rotWithShape="0">
                    <a:srgbClr val="000000">
                      <a:alpha val="43000"/>
                    </a:srgbClr>
                  </a:outerShdw>
                </a:effectLst>
              </a:rPr>
              <a:t>Depression in Children and </a:t>
            </a:r>
            <a:r>
              <a:rPr lang="en-US" sz="1800" b="1" spc="150" dirty="0" smtClean="0">
                <a:ln w="11430"/>
                <a:solidFill>
                  <a:schemeClr val="bg1">
                    <a:lumMod val="75000"/>
                  </a:schemeClr>
                </a:solidFill>
                <a:effectLst>
                  <a:outerShdw blurRad="25400" algn="tl" rotWithShape="0">
                    <a:srgbClr val="000000">
                      <a:alpha val="43000"/>
                    </a:srgbClr>
                  </a:outerShdw>
                </a:effectLst>
              </a:rPr>
              <a:t>Adolescents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Treatment Aims</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pPr marL="0" indent="0">
              <a:buNone/>
            </a:pPr>
            <a:endParaRPr lang="en-US" dirty="0" smtClean="0"/>
          </a:p>
          <a:p>
            <a:pPr lvl="1">
              <a:buFont typeface="Arial"/>
              <a:buChar char="•"/>
            </a:pPr>
            <a:r>
              <a:rPr lang="en-US" dirty="0" smtClean="0"/>
              <a:t>Reduce symptoms and impairment</a:t>
            </a:r>
          </a:p>
          <a:p>
            <a:pPr lvl="1">
              <a:buFont typeface="Arial"/>
              <a:buChar char="•"/>
            </a:pPr>
            <a:r>
              <a:rPr lang="en-US" dirty="0" smtClean="0"/>
              <a:t>Shorten episode</a:t>
            </a:r>
          </a:p>
          <a:p>
            <a:pPr lvl="1">
              <a:buFont typeface="Arial"/>
              <a:buChar char="•"/>
            </a:pPr>
            <a:r>
              <a:rPr lang="en-US" dirty="0" smtClean="0"/>
              <a:t>Prevent recurrences</a:t>
            </a:r>
          </a:p>
          <a:p>
            <a:pPr lvl="1"/>
            <a:endParaRPr lang="en-US" dirty="0"/>
          </a:p>
          <a:p>
            <a:pPr marL="457200" lvl="1" indent="0">
              <a:buNone/>
            </a:pPr>
            <a:endParaRPr lang="en-US" dirty="0"/>
          </a:p>
        </p:txBody>
      </p:sp>
      <p:pic>
        <p:nvPicPr>
          <p:cNvPr id="6" name="Picture 5" descr="Screen Shot 2015-04-25 at 5.22.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198497"/>
            <a:ext cx="1168400" cy="1483609"/>
          </a:xfrm>
          <a:prstGeom prst="rect">
            <a:avLst/>
          </a:prstGeom>
        </p:spPr>
      </p:pic>
    </p:spTree>
    <p:extLst>
      <p:ext uri="{BB962C8B-B14F-4D97-AF65-F5344CB8AC3E}">
        <p14:creationId xmlns:p14="http://schemas.microsoft.com/office/powerpoint/2010/main" val="39603012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C5670D-F6B9-4EFD-AD25-76E78480079B}" type="slidenum">
              <a:rPr lang="en-AU"/>
              <a:pPr eaLnBrk="1" hangingPunct="1"/>
              <a:t>77</a:t>
            </a:fld>
            <a:endParaRPr lang="en-AU"/>
          </a:p>
        </p:txBody>
      </p:sp>
      <p:sp>
        <p:nvSpPr>
          <p:cNvPr id="37891" name="Rectangle 2"/>
          <p:cNvSpPr>
            <a:spLocks noGrp="1" noChangeArrowheads="1"/>
          </p:cNvSpPr>
          <p:nvPr>
            <p:ph type="title"/>
          </p:nvPr>
        </p:nvSpPr>
        <p:spPr>
          <a:xfrm>
            <a:off x="770890" y="274956"/>
            <a:ext cx="7092950" cy="1143000"/>
          </a:xfrm>
        </p:spPr>
        <p:txBody>
          <a:bodyPr/>
          <a:lstStyle/>
          <a:p>
            <a:pPr eaLnBrk="1" hangingPunct="1"/>
            <a:r>
              <a:rPr lang="en-AU" sz="4000" dirty="0" smtClean="0">
                <a:solidFill>
                  <a:schemeClr val="accent2"/>
                </a:solidFill>
              </a:rPr>
              <a:t>What works?</a:t>
            </a:r>
          </a:p>
        </p:txBody>
      </p:sp>
      <p:sp>
        <p:nvSpPr>
          <p:cNvPr id="37892" name="Rectangle 3"/>
          <p:cNvSpPr>
            <a:spLocks noGrp="1" noChangeArrowheads="1"/>
          </p:cNvSpPr>
          <p:nvPr>
            <p:ph type="body" idx="1"/>
          </p:nvPr>
        </p:nvSpPr>
        <p:spPr>
          <a:xfrm>
            <a:off x="827088" y="1916113"/>
            <a:ext cx="7416800" cy="4210050"/>
          </a:xfrm>
        </p:spPr>
        <p:txBody>
          <a:bodyPr/>
          <a:lstStyle/>
          <a:p>
            <a:pPr algn="ctr" eaLnBrk="1" hangingPunct="1">
              <a:buFontTx/>
              <a:buNone/>
            </a:pPr>
            <a:r>
              <a:rPr lang="en-AU" b="1" dirty="0" smtClean="0"/>
              <a:t>Robust evidence of effectiveness for:</a:t>
            </a:r>
          </a:p>
          <a:p>
            <a:pPr algn="ctr" eaLnBrk="1" hangingPunct="1">
              <a:buFontTx/>
              <a:buNone/>
            </a:pPr>
            <a:endParaRPr lang="en-AU" b="1" dirty="0" smtClean="0"/>
          </a:p>
          <a:p>
            <a:pPr eaLnBrk="1" hangingPunct="1"/>
            <a:r>
              <a:rPr lang="en-AU" dirty="0" smtClean="0"/>
              <a:t>Medication (moderate and severe depression)</a:t>
            </a:r>
          </a:p>
          <a:p>
            <a:pPr eaLnBrk="1" hangingPunct="1"/>
            <a:r>
              <a:rPr lang="en-AU" dirty="0" smtClean="0"/>
              <a:t>Psychotherapy (milder depression)</a:t>
            </a:r>
          </a:p>
          <a:p>
            <a:pPr lvl="2" eaLnBrk="1" hangingPunct="1"/>
            <a:r>
              <a:rPr lang="en-AU" dirty="0" smtClean="0"/>
              <a:t>Cognitive behaviour therapy (CBT)</a:t>
            </a:r>
          </a:p>
          <a:p>
            <a:pPr lvl="2" eaLnBrk="1" hangingPunct="1"/>
            <a:r>
              <a:rPr lang="en-AU" dirty="0" smtClean="0"/>
              <a:t>Interpersonal psychotherapy (ITP)</a:t>
            </a:r>
          </a:p>
          <a:p>
            <a:pPr eaLnBrk="1" hangingPunct="1"/>
            <a:endParaRPr lang="en-AU" dirty="0" smtClean="0"/>
          </a:p>
        </p:txBody>
      </p:sp>
      <p:sp>
        <p:nvSpPr>
          <p:cNvPr id="5" name="Title 3"/>
          <p:cNvSpPr txBox="1">
            <a:spLocks/>
          </p:cNvSpPr>
          <p:nvPr/>
        </p:nvSpPr>
        <p:spPr>
          <a:xfrm>
            <a:off x="457200" y="274638"/>
            <a:ext cx="8229600" cy="1143000"/>
          </a:xfrm>
          <a:prstGeom prst="rect">
            <a:avLst/>
          </a:prstGeom>
          <a:solidFill>
            <a:srgbClr val="77933C"/>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b="1" spc="150" dirty="0" smtClean="0">
                <a:ln w="11430"/>
                <a:solidFill>
                  <a:schemeClr val="bg1">
                    <a:lumMod val="75000"/>
                  </a:schemeClr>
                </a:solidFill>
                <a:effectLst>
                  <a:outerShdw blurRad="25400" algn="tl" rotWithShape="0">
                    <a:srgbClr val="000000">
                      <a:alpha val="43000"/>
                    </a:srgbClr>
                  </a:outerShdw>
                </a:effectLst>
              </a:rPr>
              <a:t>Depression in Children and Adolescents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What Works?</a:t>
            </a:r>
            <a:endParaRPr lang="en-US" sz="3600" b="1" spc="150" dirty="0">
              <a:ln w="11430"/>
              <a:solidFill>
                <a:srgbClr val="F8F8F8"/>
              </a:solidFill>
              <a:effectLst>
                <a:outerShdw blurRad="25400" algn="tl" rotWithShape="0">
                  <a:srgbClr val="000000">
                    <a:alpha val="43000"/>
                  </a:srgbClr>
                </a:outerShdw>
              </a:effectLst>
            </a:endParaRPr>
          </a:p>
        </p:txBody>
      </p:sp>
      <p:pic>
        <p:nvPicPr>
          <p:cNvPr id="7" name="Picture 6" descr="Screen Shot 2015-04-25 at 5.22.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198497"/>
            <a:ext cx="1168400" cy="1483609"/>
          </a:xfrm>
          <a:prstGeom prst="rect">
            <a:avLst/>
          </a:prstGeom>
        </p:spPr>
      </p:pic>
    </p:spTree>
    <p:extLst>
      <p:ext uri="{BB962C8B-B14F-4D97-AF65-F5344CB8AC3E}">
        <p14:creationId xmlns:p14="http://schemas.microsoft.com/office/powerpoint/2010/main" val="13610069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78AE3C9-FED1-4A82-9E5C-59C1BA1FBE1E}" type="slidenum">
              <a:rPr lang="en-AU" smtClean="0"/>
              <a:pPr>
                <a:defRPr/>
              </a:pPr>
              <a:t>78</a:t>
            </a:fld>
            <a:endParaRPr lang="en-AU"/>
          </a:p>
        </p:txBody>
      </p:sp>
      <p:graphicFrame>
        <p:nvGraphicFramePr>
          <p:cNvPr id="5" name="Content Placeholder 4"/>
          <p:cNvGraphicFramePr>
            <a:graphicFrameLocks noGrp="1"/>
          </p:cNvGraphicFramePr>
          <p:nvPr>
            <p:ph idx="1"/>
            <p:extLst/>
          </p:nvPr>
        </p:nvGraphicFramePr>
        <p:xfrm>
          <a:off x="-684584" y="1600200"/>
          <a:ext cx="10009112"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4283968" y="5472537"/>
            <a:ext cx="1377300" cy="369332"/>
          </a:xfrm>
          <a:prstGeom prst="rect">
            <a:avLst/>
          </a:prstGeom>
          <a:noFill/>
        </p:spPr>
        <p:txBody>
          <a:bodyPr wrap="none" rtlCol="0">
            <a:spAutoFit/>
          </a:bodyPr>
          <a:lstStyle/>
          <a:p>
            <a:r>
              <a:rPr lang="en-AU" dirty="0" smtClean="0"/>
              <a:t>Admission?</a:t>
            </a:r>
            <a:endParaRPr lang="en-AU" dirty="0"/>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920235">
            <a:off x="3869144" y="4524718"/>
            <a:ext cx="647879" cy="1219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3"/>
          <p:cNvSpPr txBox="1">
            <a:spLocks/>
          </p:cNvSpPr>
          <p:nvPr/>
        </p:nvSpPr>
        <p:spPr>
          <a:xfrm>
            <a:off x="609600" y="427038"/>
            <a:ext cx="8229600" cy="1143000"/>
          </a:xfrm>
          <a:prstGeom prst="rect">
            <a:avLst/>
          </a:prstGeom>
          <a:solidFill>
            <a:srgbClr val="77933C"/>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b="1" spc="150" dirty="0" smtClean="0">
                <a:ln w="11430"/>
                <a:solidFill>
                  <a:schemeClr val="bg1">
                    <a:lumMod val="75000"/>
                  </a:schemeClr>
                </a:solidFill>
                <a:effectLst>
                  <a:outerShdw blurRad="25400" algn="tl" rotWithShape="0">
                    <a:srgbClr val="000000">
                      <a:alpha val="43000"/>
                    </a:srgbClr>
                  </a:outerShdw>
                </a:effectLst>
              </a:rPr>
              <a:t>Depression in Children and Adolescents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rgbClr val="F8F8F8"/>
                </a:solidFill>
                <a:effectLst>
                  <a:outerShdw blurRad="25400" algn="tl" rotWithShape="0">
                    <a:srgbClr val="000000">
                      <a:alpha val="43000"/>
                    </a:srgbClr>
                  </a:outerShdw>
                </a:effectLst>
              </a:rPr>
              <a:t>Principles of Management for All Cases</a:t>
            </a:r>
            <a:endParaRPr lang="en-US" sz="3200" b="1" spc="150" dirty="0">
              <a:ln w="11430"/>
              <a:solidFill>
                <a:srgbClr val="F8F8F8"/>
              </a:solidFill>
              <a:effectLst>
                <a:outerShdw blurRad="25400" algn="tl" rotWithShape="0">
                  <a:srgbClr val="000000">
                    <a:alpha val="43000"/>
                  </a:srgbClr>
                </a:outerShdw>
              </a:effectLst>
            </a:endParaRPr>
          </a:p>
        </p:txBody>
      </p:sp>
      <p:pic>
        <p:nvPicPr>
          <p:cNvPr id="10" name="Picture 9" descr="Screen Shot 2015-04-25 at 5.22.54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52895" y="5472537"/>
            <a:ext cx="1091106" cy="1385463"/>
          </a:xfrm>
          <a:prstGeom prst="rect">
            <a:avLst/>
          </a:prstGeom>
        </p:spPr>
      </p:pic>
    </p:spTree>
    <p:extLst>
      <p:ext uri="{BB962C8B-B14F-4D97-AF65-F5344CB8AC3E}">
        <p14:creationId xmlns:p14="http://schemas.microsoft.com/office/powerpoint/2010/main" val="233368558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77933C"/>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chemeClr val="bg1">
                    <a:lumMod val="75000"/>
                  </a:schemeClr>
                </a:solidFill>
                <a:effectLst>
                  <a:outerShdw blurRad="25400" algn="tl" rotWithShape="0">
                    <a:srgbClr val="000000">
                      <a:alpha val="43000"/>
                    </a:srgbClr>
                  </a:outerShdw>
                </a:effectLst>
              </a:rPr>
              <a:t>Depression in Children and </a:t>
            </a:r>
            <a:r>
              <a:rPr lang="en-US" sz="1800" b="1" spc="150" dirty="0" smtClean="0">
                <a:ln w="11430"/>
                <a:solidFill>
                  <a:schemeClr val="bg1">
                    <a:lumMod val="75000"/>
                  </a:schemeClr>
                </a:solidFill>
                <a:effectLst>
                  <a:outerShdw blurRad="25400" algn="tl" rotWithShape="0">
                    <a:srgbClr val="000000">
                      <a:alpha val="43000"/>
                    </a:srgbClr>
                  </a:outerShdw>
                </a:effectLst>
              </a:rPr>
              <a:t>Adolescents </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Treatment Options</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pPr marL="0" indent="0">
              <a:buNone/>
            </a:pPr>
            <a:r>
              <a:rPr lang="en-US" dirty="0" smtClean="0"/>
              <a:t>Depending on severity:</a:t>
            </a:r>
          </a:p>
          <a:p>
            <a:r>
              <a:rPr lang="en-US" dirty="0" smtClean="0"/>
              <a:t>Watchful waiting</a:t>
            </a:r>
          </a:p>
          <a:p>
            <a:r>
              <a:rPr lang="en-US" dirty="0" smtClean="0"/>
              <a:t>Supportive management</a:t>
            </a:r>
          </a:p>
          <a:p>
            <a:r>
              <a:rPr lang="en-US" dirty="0" smtClean="0"/>
              <a:t>Psychosocial interventions</a:t>
            </a:r>
          </a:p>
          <a:p>
            <a:pPr lvl="1"/>
            <a:r>
              <a:rPr lang="en-US" dirty="0" smtClean="0"/>
              <a:t>Cognitive Behavioral Therapy (CBT)</a:t>
            </a:r>
          </a:p>
          <a:p>
            <a:pPr lvl="1"/>
            <a:r>
              <a:rPr lang="en-US" dirty="0" smtClean="0"/>
              <a:t>Interpersonal Psychotherapy (IPT)</a:t>
            </a:r>
          </a:p>
          <a:p>
            <a:r>
              <a:rPr lang="en-US" dirty="0" smtClean="0"/>
              <a:t>Medication</a:t>
            </a:r>
          </a:p>
          <a:p>
            <a:pPr marL="457200" lvl="1" indent="0">
              <a:buNone/>
            </a:pPr>
            <a:endParaRPr lang="en-US" dirty="0" smtClean="0"/>
          </a:p>
          <a:p>
            <a:pPr lvl="1"/>
            <a:endParaRPr lang="en-US" dirty="0" smtClean="0"/>
          </a:p>
          <a:p>
            <a:endParaRPr lang="en-US" dirty="0" smtClean="0"/>
          </a:p>
          <a:p>
            <a:endParaRPr lang="en-US" dirty="0"/>
          </a:p>
        </p:txBody>
      </p:sp>
      <p:pic>
        <p:nvPicPr>
          <p:cNvPr id="6" name="Picture 5" descr="Screen Shot 2015-04-25 at 5.22.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198497"/>
            <a:ext cx="1168400" cy="1483609"/>
          </a:xfrm>
          <a:prstGeom prst="rect">
            <a:avLst/>
          </a:prstGeom>
        </p:spPr>
      </p:pic>
    </p:spTree>
    <p:extLst>
      <p:ext uri="{BB962C8B-B14F-4D97-AF65-F5344CB8AC3E}">
        <p14:creationId xmlns:p14="http://schemas.microsoft.com/office/powerpoint/2010/main" val="3314096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Definitions &amp; Classification</a:t>
            </a:r>
          </a:p>
        </p:txBody>
      </p:sp>
      <p:sp>
        <p:nvSpPr>
          <p:cNvPr id="3" name="Content Placeholder 2"/>
          <p:cNvSpPr>
            <a:spLocks noGrp="1"/>
          </p:cNvSpPr>
          <p:nvPr>
            <p:ph idx="1"/>
          </p:nvPr>
        </p:nvSpPr>
        <p:spPr>
          <a:xfrm>
            <a:off x="457200" y="1600200"/>
            <a:ext cx="8229600" cy="4978400"/>
          </a:xfrm>
        </p:spPr>
        <p:txBody>
          <a:bodyPr>
            <a:normAutofit fontScale="92500" lnSpcReduction="10000"/>
          </a:bodyPr>
          <a:lstStyle/>
          <a:p>
            <a:r>
              <a:rPr lang="tr-TR" dirty="0" smtClean="0"/>
              <a:t>What does differentiate btw normal &amp; abnormal anxiety?</a:t>
            </a:r>
          </a:p>
          <a:p>
            <a:pPr lvl="1"/>
            <a:r>
              <a:rPr lang="tr-TR" dirty="0" smtClean="0"/>
              <a:t>Girls report higher number &amp; level of fears than boys</a:t>
            </a:r>
          </a:p>
          <a:p>
            <a:pPr lvl="2"/>
            <a:r>
              <a:rPr lang="tr-TR" dirty="0" smtClean="0"/>
              <a:t>Gender-role expectations</a:t>
            </a:r>
          </a:p>
          <a:p>
            <a:pPr lvl="1"/>
            <a:r>
              <a:rPr lang="tr-TR" dirty="0" smtClean="0"/>
              <a:t>The number &amp; intensity of fear decreases by the age of 7 </a:t>
            </a:r>
          </a:p>
          <a:p>
            <a:pPr lvl="1"/>
            <a:r>
              <a:rPr lang="tr-TR" dirty="0" smtClean="0"/>
              <a:t>Certain fears are common in certain ages</a:t>
            </a:r>
          </a:p>
          <a:p>
            <a:pPr lvl="2"/>
            <a:r>
              <a:rPr lang="tr-TR" dirty="0" smtClean="0"/>
              <a:t>Changes in the content of fears &amp; worries likely to reflect ongoing cognitive, social, and emotional development</a:t>
            </a:r>
          </a:p>
          <a:p>
            <a:pPr lvl="3"/>
            <a:r>
              <a:rPr lang="tr-TR" dirty="0" smtClean="0"/>
              <a:t>Fear of strangers at 6-9 months</a:t>
            </a:r>
          </a:p>
          <a:p>
            <a:pPr lvl="3"/>
            <a:r>
              <a:rPr lang="tr-TR" dirty="0" smtClean="0"/>
              <a:t>Fear of imaginary creatures at 2 years</a:t>
            </a:r>
          </a:p>
          <a:p>
            <a:pPr lvl="3"/>
            <a:r>
              <a:rPr lang="tr-TR" dirty="0" smtClean="0"/>
              <a:t>Social fears &amp; fear of failure at older children &amp; in adolescence  </a:t>
            </a:r>
            <a:endParaRPr lang="tr-TR" dirty="0"/>
          </a:p>
        </p:txBody>
      </p:sp>
    </p:spTree>
    <p:extLst>
      <p:ext uri="{BB962C8B-B14F-4D97-AF65-F5344CB8AC3E}">
        <p14:creationId xmlns:p14="http://schemas.microsoft.com/office/powerpoint/2010/main" val="21772023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77933C"/>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chemeClr val="bg1">
                    <a:lumMod val="75000"/>
                  </a:schemeClr>
                </a:solidFill>
                <a:effectLst>
                  <a:outerShdw blurRad="25400" algn="tl" rotWithShape="0">
                    <a:srgbClr val="000000">
                      <a:alpha val="43000"/>
                    </a:srgbClr>
                  </a:outerShdw>
                </a:effectLst>
              </a:rPr>
              <a:t>Depression in Children and </a:t>
            </a:r>
            <a:r>
              <a:rPr lang="en-US" sz="1800" b="1" spc="150" dirty="0" smtClean="0">
                <a:ln w="11430"/>
                <a:solidFill>
                  <a:schemeClr val="bg1">
                    <a:lumMod val="75000"/>
                  </a:schemeClr>
                </a:solidFill>
                <a:effectLst>
                  <a:outerShdw blurRad="25400" algn="tl" rotWithShape="0">
                    <a:srgbClr val="000000">
                      <a:alpha val="43000"/>
                    </a:srgbClr>
                  </a:outerShdw>
                </a:effectLst>
              </a:rPr>
              <a:t>Adolescents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rgbClr val="F8F8F8"/>
                </a:solidFill>
                <a:effectLst>
                  <a:outerShdw blurRad="25400" algn="tl" rotWithShape="0">
                    <a:srgbClr val="000000">
                      <a:alpha val="43000"/>
                    </a:srgbClr>
                  </a:outerShdw>
                </a:effectLst>
              </a:rPr>
              <a:t>Evidence-Based Psychotherapy</a:t>
            </a:r>
            <a:endParaRPr lang="en-US" sz="32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r>
              <a:rPr lang="en-US" dirty="0" smtClean="0"/>
              <a:t>Cognitive Behavioral Therapy (CBT)</a:t>
            </a:r>
          </a:p>
          <a:p>
            <a:r>
              <a:rPr lang="en-US" dirty="0" smtClean="0"/>
              <a:t>Interpersonal Psychotherapy (IPT)</a:t>
            </a:r>
          </a:p>
          <a:p>
            <a:pPr marL="0" indent="0">
              <a:buNone/>
            </a:pPr>
            <a:endParaRPr lang="en-US" sz="2400" dirty="0">
              <a:solidFill>
                <a:srgbClr val="FF0000"/>
              </a:solidFill>
            </a:endParaRPr>
          </a:p>
          <a:p>
            <a:pPr marL="0" indent="0">
              <a:buNone/>
            </a:pPr>
            <a:r>
              <a:rPr lang="en-US" sz="2400" dirty="0" smtClean="0">
                <a:solidFill>
                  <a:srgbClr val="FF0000"/>
                </a:solidFill>
              </a:rPr>
              <a:t> </a:t>
            </a:r>
            <a:r>
              <a:rPr lang="en-US" sz="2400" dirty="0" smtClean="0">
                <a:solidFill>
                  <a:srgbClr val="FF0000"/>
                </a:solidFill>
                <a:hlinkClick r:id="rId3"/>
              </a:rPr>
              <a:t>https://www.youtube.com/watch?v=DT6biKxqotw</a:t>
            </a:r>
            <a:endParaRPr lang="en-US" dirty="0" smtClean="0"/>
          </a:p>
          <a:p>
            <a:endParaRPr lang="en-US" dirty="0" smtClean="0"/>
          </a:p>
          <a:p>
            <a:endParaRPr lang="en-US" dirty="0"/>
          </a:p>
        </p:txBody>
      </p:sp>
      <p:pic>
        <p:nvPicPr>
          <p:cNvPr id="2" name="Picture 1" descr="Screen Shot 2015-02-22 at 5.23.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4013200"/>
            <a:ext cx="1778000" cy="1130300"/>
          </a:xfrm>
          <a:prstGeom prst="rect">
            <a:avLst/>
          </a:prstGeom>
        </p:spPr>
      </p:pic>
      <p:pic>
        <p:nvPicPr>
          <p:cNvPr id="6" name="Picture 5" descr="Screen Shot 2015-04-25 at 5.22.5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600" y="5198497"/>
            <a:ext cx="1168400" cy="1483609"/>
          </a:xfrm>
          <a:prstGeom prst="rect">
            <a:avLst/>
          </a:prstGeom>
        </p:spPr>
      </p:pic>
    </p:spTree>
    <p:extLst>
      <p:ext uri="{BB962C8B-B14F-4D97-AF65-F5344CB8AC3E}">
        <p14:creationId xmlns:p14="http://schemas.microsoft.com/office/powerpoint/2010/main" val="27247022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77933C"/>
          </a:solidFill>
          <a:ln>
            <a:solidFill>
              <a:schemeClr val="bg1"/>
            </a:solidFill>
          </a:ln>
        </p:spPr>
        <p:txBody>
          <a:bodyPr>
            <a:normAutofit/>
            <a:scene3d>
              <a:camera prst="orthographicFront"/>
              <a:lightRig rig="soft" dir="t">
                <a:rot lat="0" lon="0" rev="10800000"/>
              </a:lightRig>
            </a:scene3d>
            <a:sp3d>
              <a:bevelT w="27940" h="12700"/>
              <a:contourClr>
                <a:srgbClr val="DDDDDD"/>
              </a:contourClr>
            </a:sp3d>
          </a:bodyPr>
          <a:lstStyle/>
          <a:p>
            <a:r>
              <a:rPr lang="en-US" sz="1800" b="1" spc="150" dirty="0">
                <a:ln w="11430"/>
                <a:solidFill>
                  <a:schemeClr val="bg1">
                    <a:lumMod val="75000"/>
                  </a:schemeClr>
                </a:solidFill>
                <a:effectLst>
                  <a:outerShdw blurRad="25400" algn="tl" rotWithShape="0">
                    <a:srgbClr val="000000">
                      <a:alpha val="43000"/>
                    </a:srgbClr>
                  </a:outerShdw>
                </a:effectLst>
              </a:rPr>
              <a:t>Depression in Children and </a:t>
            </a:r>
            <a:r>
              <a:rPr lang="en-US" sz="1800" b="1" spc="150" dirty="0" smtClean="0">
                <a:ln w="11430"/>
                <a:solidFill>
                  <a:schemeClr val="bg1">
                    <a:lumMod val="75000"/>
                  </a:schemeClr>
                </a:solidFill>
                <a:effectLst>
                  <a:outerShdw blurRad="25400" algn="tl" rotWithShape="0">
                    <a:srgbClr val="000000">
                      <a:alpha val="43000"/>
                    </a:srgbClr>
                  </a:outerShdw>
                </a:effectLst>
              </a:rPr>
              <a:t>Adolescents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rgbClr val="F8F8F8"/>
                </a:solidFill>
                <a:effectLst>
                  <a:outerShdw blurRad="25400" algn="tl" rotWithShape="0">
                    <a:srgbClr val="000000">
                      <a:alpha val="43000"/>
                    </a:srgbClr>
                  </a:outerShdw>
                </a:effectLst>
              </a:rPr>
              <a:t>Cognitive Behavioral Therapy</a:t>
            </a:r>
            <a:endParaRPr lang="en-US" sz="32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r>
              <a:rPr lang="en-US" dirty="0" smtClean="0"/>
              <a:t>Identify links between mood, thoughts, activities</a:t>
            </a:r>
          </a:p>
          <a:p>
            <a:r>
              <a:rPr lang="en-US" dirty="0" smtClean="0"/>
              <a:t>Challenge negative thoughts</a:t>
            </a:r>
          </a:p>
          <a:p>
            <a:r>
              <a:rPr lang="en-US" dirty="0" smtClean="0"/>
              <a:t>Increase enjoyable activities</a:t>
            </a:r>
          </a:p>
          <a:p>
            <a:r>
              <a:rPr lang="en-US" dirty="0" smtClean="0"/>
              <a:t>Build skills to maintain relationships</a:t>
            </a:r>
          </a:p>
          <a:p>
            <a:endParaRPr lang="en-US" dirty="0" smtClean="0"/>
          </a:p>
        </p:txBody>
      </p:sp>
      <p:pic>
        <p:nvPicPr>
          <p:cNvPr id="6" name="Picture 5" descr="Screen Shot 2015-04-25 at 5.22.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198497"/>
            <a:ext cx="1168400" cy="1483609"/>
          </a:xfrm>
          <a:prstGeom prst="rect">
            <a:avLst/>
          </a:prstGeom>
        </p:spPr>
      </p:pic>
    </p:spTree>
    <p:extLst>
      <p:ext uri="{BB962C8B-B14F-4D97-AF65-F5344CB8AC3E}">
        <p14:creationId xmlns:p14="http://schemas.microsoft.com/office/powerpoint/2010/main" val="74871715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77933C"/>
          </a:solidFill>
          <a:ln>
            <a:solidFill>
              <a:schemeClr val="bg1"/>
            </a:solidFill>
          </a:ln>
        </p:spPr>
        <p:txBody>
          <a:bodyPr>
            <a:normAutofit/>
            <a:scene3d>
              <a:camera prst="orthographicFront"/>
              <a:lightRig rig="soft" dir="t">
                <a:rot lat="0" lon="0" rev="10800000"/>
              </a:lightRig>
            </a:scene3d>
            <a:sp3d>
              <a:bevelT w="27940" h="12700"/>
              <a:contourClr>
                <a:srgbClr val="DDDDDD"/>
              </a:contourClr>
            </a:sp3d>
          </a:bodyPr>
          <a:lstStyle/>
          <a:p>
            <a:r>
              <a:rPr lang="en-US" sz="1800" b="1" spc="150" dirty="0">
                <a:ln w="11430"/>
                <a:solidFill>
                  <a:schemeClr val="bg1">
                    <a:lumMod val="75000"/>
                  </a:schemeClr>
                </a:solidFill>
                <a:effectLst>
                  <a:outerShdw blurRad="25400" algn="tl" rotWithShape="0">
                    <a:srgbClr val="000000">
                      <a:alpha val="43000"/>
                    </a:srgbClr>
                  </a:outerShdw>
                </a:effectLst>
              </a:rPr>
              <a:t>Depression in Children and </a:t>
            </a:r>
            <a:r>
              <a:rPr lang="en-US" sz="1800" b="1" spc="150" dirty="0" smtClean="0">
                <a:ln w="11430"/>
                <a:solidFill>
                  <a:schemeClr val="bg1">
                    <a:lumMod val="75000"/>
                  </a:schemeClr>
                </a:solidFill>
                <a:effectLst>
                  <a:outerShdw blurRad="25400" algn="tl" rotWithShape="0">
                    <a:srgbClr val="000000">
                      <a:alpha val="43000"/>
                    </a:srgbClr>
                  </a:outerShdw>
                </a:effectLst>
              </a:rPr>
              <a:t>Adolescents </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3200" b="1" spc="150" dirty="0" smtClean="0">
                <a:ln w="11430"/>
                <a:solidFill>
                  <a:srgbClr val="F8F8F8"/>
                </a:solidFill>
                <a:effectLst>
                  <a:outerShdw blurRad="25400" algn="tl" rotWithShape="0">
                    <a:srgbClr val="000000">
                      <a:alpha val="43000"/>
                    </a:srgbClr>
                  </a:outerShdw>
                </a:effectLst>
              </a:rPr>
              <a:t>Interpersonal Psychotherapy</a:t>
            </a:r>
            <a:endParaRPr lang="en-US" sz="32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r>
              <a:rPr lang="en-US" dirty="0" smtClean="0"/>
              <a:t>Similar to CBT</a:t>
            </a:r>
          </a:p>
          <a:p>
            <a:r>
              <a:rPr lang="en-US" dirty="0" smtClean="0"/>
              <a:t>Focus on the present</a:t>
            </a:r>
          </a:p>
          <a:p>
            <a:r>
              <a:rPr lang="en-US" dirty="0" smtClean="0"/>
              <a:t>Premise</a:t>
            </a:r>
            <a:r>
              <a:rPr lang="tr-TR" dirty="0" smtClean="0"/>
              <a:t> </a:t>
            </a:r>
            <a:r>
              <a:rPr lang="en-US" dirty="0" smtClean="0"/>
              <a:t>=</a:t>
            </a:r>
            <a:r>
              <a:rPr lang="tr-TR" dirty="0" smtClean="0"/>
              <a:t> </a:t>
            </a:r>
            <a:r>
              <a:rPr lang="en-US" dirty="0" smtClean="0"/>
              <a:t>Interpersonal </a:t>
            </a:r>
            <a:r>
              <a:rPr lang="en-US" dirty="0" smtClean="0"/>
              <a:t>conflicts</a:t>
            </a:r>
            <a:r>
              <a:rPr lang="en-US" dirty="0" smtClean="0">
                <a:sym typeface="Wingdings"/>
              </a:rPr>
              <a:t> l</a:t>
            </a:r>
            <a:r>
              <a:rPr lang="en-US" dirty="0" smtClean="0"/>
              <a:t>oss of social </a:t>
            </a:r>
            <a:r>
              <a:rPr lang="en-US" dirty="0" smtClean="0"/>
              <a:t>support</a:t>
            </a:r>
            <a:r>
              <a:rPr lang="tr-TR" dirty="0" smtClean="0"/>
              <a:t> </a:t>
            </a:r>
            <a:r>
              <a:rPr lang="en-US" dirty="0" smtClean="0">
                <a:sym typeface="Wingdings"/>
              </a:rPr>
              <a:t> </a:t>
            </a:r>
            <a:r>
              <a:rPr lang="en-US" dirty="0" smtClean="0">
                <a:sym typeface="Wingdings"/>
              </a:rPr>
              <a:t>depression</a:t>
            </a:r>
          </a:p>
          <a:p>
            <a:r>
              <a:rPr lang="en-US" dirty="0" smtClean="0">
                <a:sym typeface="Wingdings"/>
              </a:rPr>
              <a:t>Improvement of interpersonal skills</a:t>
            </a:r>
          </a:p>
          <a:p>
            <a:r>
              <a:rPr lang="en-US" dirty="0" err="1" smtClean="0">
                <a:sym typeface="Wingdings"/>
              </a:rPr>
              <a:t>Psychoeducation</a:t>
            </a:r>
            <a:r>
              <a:rPr lang="en-US" dirty="0" smtClean="0">
                <a:sym typeface="Wingdings"/>
              </a:rPr>
              <a:t> about depression</a:t>
            </a:r>
          </a:p>
          <a:p>
            <a:r>
              <a:rPr lang="en-US" dirty="0" smtClean="0">
                <a:sym typeface="Wingdings"/>
              </a:rPr>
              <a:t>Increase enjoyable activities</a:t>
            </a:r>
          </a:p>
          <a:p>
            <a:endParaRPr lang="en-US" dirty="0" smtClean="0">
              <a:sym typeface="Wingdings"/>
            </a:endParaRPr>
          </a:p>
          <a:p>
            <a:endParaRPr lang="en-US" dirty="0" smtClean="0"/>
          </a:p>
        </p:txBody>
      </p:sp>
      <p:pic>
        <p:nvPicPr>
          <p:cNvPr id="6" name="Picture 5" descr="Screen Shot 2015-04-25 at 5.22.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198497"/>
            <a:ext cx="1168400" cy="1483609"/>
          </a:xfrm>
          <a:prstGeom prst="rect">
            <a:avLst/>
          </a:prstGeom>
        </p:spPr>
      </p:pic>
    </p:spTree>
    <p:extLst>
      <p:ext uri="{BB962C8B-B14F-4D97-AF65-F5344CB8AC3E}">
        <p14:creationId xmlns:p14="http://schemas.microsoft.com/office/powerpoint/2010/main" val="42584992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77933C"/>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chemeClr val="bg1">
                    <a:lumMod val="75000"/>
                  </a:schemeClr>
                </a:solidFill>
                <a:effectLst>
                  <a:outerShdw blurRad="25400" algn="tl" rotWithShape="0">
                    <a:srgbClr val="000000">
                      <a:alpha val="43000"/>
                    </a:srgbClr>
                  </a:outerShdw>
                </a:effectLst>
              </a:rPr>
              <a:t>Depression in Children and </a:t>
            </a:r>
            <a:r>
              <a:rPr lang="en-US" sz="1800" b="1" spc="150" dirty="0" smtClean="0">
                <a:ln w="11430"/>
                <a:solidFill>
                  <a:schemeClr val="bg1">
                    <a:lumMod val="75000"/>
                  </a:schemeClr>
                </a:solidFill>
                <a:effectLst>
                  <a:outerShdw blurRad="25400" algn="tl" rotWithShape="0">
                    <a:srgbClr val="000000">
                      <a:alpha val="43000"/>
                    </a:srgbClr>
                  </a:outerShdw>
                </a:effectLst>
              </a:rPr>
              <a:t>Adolescents </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Medication</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lnSpcReduction="10000"/>
          </a:bodyPr>
          <a:lstStyle/>
          <a:p>
            <a:r>
              <a:rPr lang="en-US" dirty="0" smtClean="0"/>
              <a:t>Strong placebo effect</a:t>
            </a:r>
          </a:p>
          <a:p>
            <a:r>
              <a:rPr lang="en-US" dirty="0" smtClean="0"/>
              <a:t>Evidence different for adults</a:t>
            </a:r>
          </a:p>
          <a:p>
            <a:r>
              <a:rPr lang="en-US" dirty="0" smtClean="0"/>
              <a:t>Key aspects for informed consent</a:t>
            </a:r>
          </a:p>
          <a:p>
            <a:r>
              <a:rPr lang="en-US" dirty="0" err="1" smtClean="0"/>
              <a:t>Undertreatment</a:t>
            </a:r>
            <a:r>
              <a:rPr lang="en-US" dirty="0" smtClean="0"/>
              <a:t> is common</a:t>
            </a:r>
          </a:p>
          <a:p>
            <a:r>
              <a:rPr lang="en-US" dirty="0" smtClean="0"/>
              <a:t>Most evidence for Selective Serotonin Reuptake Inhibitors (SSRIs)</a:t>
            </a:r>
          </a:p>
          <a:p>
            <a:pPr lvl="1"/>
            <a:r>
              <a:rPr lang="en-US" dirty="0" smtClean="0"/>
              <a:t>Fluoxetine: approved &gt;8 year olds</a:t>
            </a:r>
            <a:endParaRPr lang="en-US" dirty="0"/>
          </a:p>
          <a:p>
            <a:pPr lvl="1"/>
            <a:r>
              <a:rPr lang="en-US" dirty="0" err="1" smtClean="0"/>
              <a:t>Escitalopram</a:t>
            </a:r>
            <a:r>
              <a:rPr lang="en-US" dirty="0" smtClean="0"/>
              <a:t>: approved for adolescents in </a:t>
            </a:r>
          </a:p>
          <a:p>
            <a:pPr marL="457200" lvl="1" indent="0">
              <a:buNone/>
            </a:pPr>
            <a:r>
              <a:rPr lang="en-US" dirty="0"/>
              <a:t>	</a:t>
            </a:r>
            <a:r>
              <a:rPr lang="en-US" dirty="0" smtClean="0"/>
              <a:t>the US</a:t>
            </a:r>
            <a:endParaRPr lang="en-US" dirty="0"/>
          </a:p>
        </p:txBody>
      </p:sp>
      <p:pic>
        <p:nvPicPr>
          <p:cNvPr id="6" name="Picture 5" descr="Screen Shot 2015-04-25 at 5.22.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198497"/>
            <a:ext cx="1168400" cy="1483609"/>
          </a:xfrm>
          <a:prstGeom prst="rect">
            <a:avLst/>
          </a:prstGeom>
        </p:spPr>
      </p:pic>
    </p:spTree>
    <p:extLst>
      <p:ext uri="{BB962C8B-B14F-4D97-AF65-F5344CB8AC3E}">
        <p14:creationId xmlns:p14="http://schemas.microsoft.com/office/powerpoint/2010/main" val="309970700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77933C"/>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chemeClr val="bg1">
                    <a:lumMod val="75000"/>
                  </a:schemeClr>
                </a:solidFill>
                <a:effectLst>
                  <a:outerShdw blurRad="25400" algn="tl" rotWithShape="0">
                    <a:srgbClr val="000000">
                      <a:alpha val="43000"/>
                    </a:srgbClr>
                  </a:outerShdw>
                </a:effectLst>
              </a:rPr>
              <a:t>Depression in Children and </a:t>
            </a:r>
            <a:r>
              <a:rPr lang="en-US" sz="1800" b="1" spc="150" dirty="0" smtClean="0">
                <a:ln w="11430"/>
                <a:solidFill>
                  <a:schemeClr val="bg1">
                    <a:lumMod val="75000"/>
                  </a:schemeClr>
                </a:solidFill>
                <a:effectLst>
                  <a:outerShdw blurRad="25400" algn="tl" rotWithShape="0">
                    <a:srgbClr val="000000">
                      <a:alpha val="43000"/>
                    </a:srgbClr>
                  </a:outerShdw>
                </a:effectLst>
              </a:rPr>
              <a:t>Adolescents </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3200" b="1" spc="150" dirty="0">
                <a:ln w="11430"/>
                <a:solidFill>
                  <a:srgbClr val="F8F8F8"/>
                </a:solidFill>
                <a:effectLst>
                  <a:outerShdw blurRad="25400" algn="tl" rotWithShape="0">
                    <a:srgbClr val="000000">
                      <a:alpha val="43000"/>
                    </a:srgbClr>
                  </a:outerShdw>
                </a:effectLst>
              </a:rPr>
              <a:t>H</a:t>
            </a:r>
            <a:r>
              <a:rPr lang="en-US" sz="3200" b="1" spc="150" dirty="0" smtClean="0">
                <a:ln w="11430"/>
                <a:solidFill>
                  <a:srgbClr val="F8F8F8"/>
                </a:solidFill>
                <a:effectLst>
                  <a:outerShdw blurRad="25400" algn="tl" rotWithShape="0">
                    <a:srgbClr val="000000">
                      <a:alpha val="43000"/>
                    </a:srgbClr>
                  </a:outerShdw>
                </a:effectLst>
              </a:rPr>
              <a:t>ow Anti-Depressant Medication Works</a:t>
            </a:r>
            <a:endParaRPr lang="en-US" sz="32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a:bodyPr>
          <a:lstStyle/>
          <a:p>
            <a:pPr marL="0" indent="0">
              <a:buNone/>
            </a:pPr>
            <a:r>
              <a:rPr lang="en-US" sz="2400" dirty="0" smtClean="0">
                <a:hlinkClick r:id="rId3"/>
              </a:rPr>
              <a:t>https://www.youtube.com/watch?v=m4PXHeHqnmE</a:t>
            </a:r>
            <a:endParaRPr lang="en-US" sz="2400" dirty="0"/>
          </a:p>
        </p:txBody>
      </p:sp>
      <p:pic>
        <p:nvPicPr>
          <p:cNvPr id="2" name="Picture 1" descr="Screen Shot 2015-02-22 at 5.24.4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4250" y="2520950"/>
            <a:ext cx="1638300" cy="1308100"/>
          </a:xfrm>
          <a:prstGeom prst="rect">
            <a:avLst/>
          </a:prstGeom>
        </p:spPr>
      </p:pic>
      <p:pic>
        <p:nvPicPr>
          <p:cNvPr id="6" name="Picture 5" descr="Screen Shot 2015-04-25 at 5.22.5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600" y="5198497"/>
            <a:ext cx="1168400" cy="1483609"/>
          </a:xfrm>
          <a:prstGeom prst="rect">
            <a:avLst/>
          </a:prstGeom>
        </p:spPr>
      </p:pic>
    </p:spTree>
    <p:extLst>
      <p:ext uri="{BB962C8B-B14F-4D97-AF65-F5344CB8AC3E}">
        <p14:creationId xmlns:p14="http://schemas.microsoft.com/office/powerpoint/2010/main" val="39180857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77933C"/>
          </a:solidFill>
          <a:ln>
            <a:solidFill>
              <a:schemeClr val="bg1"/>
            </a:solidFill>
          </a:ln>
        </p:spPr>
        <p:txBody>
          <a:bodyPr>
            <a:normAutofit/>
            <a:scene3d>
              <a:camera prst="orthographicFront"/>
              <a:lightRig rig="soft" dir="t">
                <a:rot lat="0" lon="0" rev="10800000"/>
              </a:lightRig>
            </a:scene3d>
            <a:sp3d>
              <a:bevelT w="27940" h="12700"/>
              <a:contourClr>
                <a:srgbClr val="DDDDDD"/>
              </a:contourClr>
            </a:sp3d>
          </a:bodyPr>
          <a:lstStyle/>
          <a:p>
            <a:r>
              <a:rPr lang="en-US" sz="1800" b="1" spc="150" dirty="0">
                <a:ln w="11430"/>
                <a:solidFill>
                  <a:schemeClr val="bg1">
                    <a:lumMod val="75000"/>
                  </a:schemeClr>
                </a:solidFill>
                <a:effectLst>
                  <a:outerShdw blurRad="25400" algn="tl" rotWithShape="0">
                    <a:srgbClr val="000000">
                      <a:alpha val="43000"/>
                    </a:srgbClr>
                  </a:outerShdw>
                </a:effectLst>
              </a:rPr>
              <a:t>Depression in Children and </a:t>
            </a:r>
            <a:r>
              <a:rPr lang="en-US" sz="1800" b="1" spc="150" dirty="0" smtClean="0">
                <a:ln w="11430"/>
                <a:solidFill>
                  <a:schemeClr val="bg1">
                    <a:lumMod val="75000"/>
                  </a:schemeClr>
                </a:solidFill>
                <a:effectLst>
                  <a:outerShdw blurRad="25400" algn="tl" rotWithShape="0">
                    <a:srgbClr val="000000">
                      <a:alpha val="43000"/>
                    </a:srgbClr>
                  </a:outerShdw>
                </a:effectLst>
              </a:rPr>
              <a:t>Adolescents</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1800" b="1" spc="150" dirty="0" smtClean="0">
                <a:ln w="11430"/>
                <a:solidFill>
                  <a:schemeClr val="bg1">
                    <a:lumMod val="75000"/>
                  </a:schemeClr>
                </a:solidFill>
                <a:effectLst>
                  <a:outerShdw blurRad="25400" algn="tl" rotWithShape="0">
                    <a:srgbClr val="000000">
                      <a:alpha val="43000"/>
                    </a:srgbClr>
                  </a:outerShdw>
                </a:effectLst>
              </a:rPr>
              <a:t> </a:t>
            </a:r>
            <a:r>
              <a:rPr lang="en-US" sz="3200" b="1" spc="150" dirty="0" smtClean="0">
                <a:ln w="11430"/>
                <a:solidFill>
                  <a:srgbClr val="F8F8F8"/>
                </a:solidFill>
                <a:effectLst>
                  <a:outerShdw blurRad="25400" algn="tl" rotWithShape="0">
                    <a:srgbClr val="000000">
                      <a:alpha val="43000"/>
                    </a:srgbClr>
                  </a:outerShdw>
                </a:effectLst>
              </a:rPr>
              <a:t>Adverse Side Effects of SSRIs</a:t>
            </a:r>
            <a:endParaRPr lang="en-US" sz="32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00200"/>
            <a:ext cx="3606800" cy="4525963"/>
          </a:xfrm>
        </p:spPr>
        <p:txBody>
          <a:bodyPr vert="horz">
            <a:normAutofit/>
          </a:bodyPr>
          <a:lstStyle/>
          <a:p>
            <a:r>
              <a:rPr lang="en-US" sz="2400" dirty="0" err="1" smtClean="0"/>
              <a:t>Suicidality</a:t>
            </a:r>
            <a:r>
              <a:rPr lang="en-US" sz="2400" dirty="0" smtClean="0"/>
              <a:t>*</a:t>
            </a:r>
          </a:p>
          <a:p>
            <a:r>
              <a:rPr lang="en-US" sz="2400" dirty="0" smtClean="0"/>
              <a:t>Manic switch</a:t>
            </a:r>
          </a:p>
          <a:p>
            <a:r>
              <a:rPr lang="en-US" sz="2400" dirty="0" err="1" smtClean="0"/>
              <a:t>Akathisia</a:t>
            </a:r>
            <a:endParaRPr lang="en-US" sz="2400" dirty="0" smtClean="0"/>
          </a:p>
          <a:p>
            <a:r>
              <a:rPr lang="en-US" sz="2400" dirty="0" smtClean="0"/>
              <a:t>Agitation</a:t>
            </a:r>
          </a:p>
          <a:p>
            <a:r>
              <a:rPr lang="en-US" sz="2400" dirty="0" smtClean="0"/>
              <a:t>Irritability</a:t>
            </a:r>
          </a:p>
          <a:p>
            <a:r>
              <a:rPr lang="en-US" sz="2400" dirty="0" smtClean="0"/>
              <a:t>Disinhibition</a:t>
            </a:r>
          </a:p>
          <a:p>
            <a:r>
              <a:rPr lang="en-US" sz="2400" dirty="0" smtClean="0"/>
              <a:t>Nightmares/sleep disturbances</a:t>
            </a:r>
          </a:p>
        </p:txBody>
      </p:sp>
      <p:sp>
        <p:nvSpPr>
          <p:cNvPr id="3" name="TextBox 2"/>
          <p:cNvSpPr txBox="1"/>
          <p:nvPr/>
        </p:nvSpPr>
        <p:spPr>
          <a:xfrm>
            <a:off x="4381500" y="1600200"/>
            <a:ext cx="3543300" cy="2308324"/>
          </a:xfrm>
          <a:prstGeom prst="rect">
            <a:avLst/>
          </a:prstGeom>
          <a:noFill/>
        </p:spPr>
        <p:txBody>
          <a:bodyPr wrap="square" rtlCol="0">
            <a:spAutoFit/>
          </a:bodyPr>
          <a:lstStyle/>
          <a:p>
            <a:pPr marL="342900" indent="-342900">
              <a:buFont typeface="Arial"/>
              <a:buChar char="•"/>
            </a:pPr>
            <a:r>
              <a:rPr lang="en-US" sz="2400" dirty="0" smtClean="0"/>
              <a:t>Gastrointestinal</a:t>
            </a:r>
          </a:p>
          <a:p>
            <a:pPr marL="342900" indent="-342900">
              <a:buFont typeface="Arial"/>
              <a:buChar char="•"/>
            </a:pPr>
            <a:r>
              <a:rPr lang="en-US" sz="2400" dirty="0" smtClean="0"/>
              <a:t>Weight gain</a:t>
            </a:r>
          </a:p>
          <a:p>
            <a:pPr marL="342900" indent="-342900">
              <a:buFont typeface="Arial"/>
              <a:buChar char="•"/>
            </a:pPr>
            <a:r>
              <a:rPr lang="en-US" sz="2400" dirty="0" smtClean="0"/>
              <a:t>Sexual</a:t>
            </a:r>
          </a:p>
          <a:p>
            <a:pPr marL="342900" indent="-342900">
              <a:buFont typeface="Arial"/>
              <a:buChar char="•"/>
            </a:pPr>
            <a:r>
              <a:rPr lang="en-US" sz="2400" dirty="0" smtClean="0"/>
              <a:t>Bleeding</a:t>
            </a:r>
          </a:p>
          <a:p>
            <a:pPr marL="342900" indent="-342900">
              <a:buFont typeface="Arial"/>
              <a:buChar char="•"/>
            </a:pPr>
            <a:r>
              <a:rPr lang="en-US" sz="2400" dirty="0" smtClean="0"/>
              <a:t>Withdrawal </a:t>
            </a:r>
            <a:r>
              <a:rPr lang="en-US" sz="2400" dirty="0" smtClean="0"/>
              <a:t>syndrome</a:t>
            </a:r>
          </a:p>
          <a:p>
            <a:pPr marL="342900" indent="-342900">
              <a:buFont typeface="Arial"/>
              <a:buChar char="•"/>
            </a:pPr>
            <a:r>
              <a:rPr lang="en-US" sz="2400" dirty="0" smtClean="0"/>
              <a:t>Serotonin Syndrome</a:t>
            </a:r>
          </a:p>
        </p:txBody>
      </p:sp>
      <p:pic>
        <p:nvPicPr>
          <p:cNvPr id="6" name="Picture 5" descr="Screen Shot 2015-04-25 at 5.22.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198497"/>
            <a:ext cx="1168400" cy="1483609"/>
          </a:xfrm>
          <a:prstGeom prst="rect">
            <a:avLst/>
          </a:prstGeom>
        </p:spPr>
      </p:pic>
    </p:spTree>
    <p:extLst>
      <p:ext uri="{BB962C8B-B14F-4D97-AF65-F5344CB8AC3E}">
        <p14:creationId xmlns:p14="http://schemas.microsoft.com/office/powerpoint/2010/main" val="413215781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77933C"/>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chemeClr val="bg1">
                    <a:lumMod val="75000"/>
                  </a:schemeClr>
                </a:solidFill>
                <a:effectLst>
                  <a:outerShdw blurRad="25400" algn="tl" rotWithShape="0">
                    <a:srgbClr val="000000">
                      <a:alpha val="43000"/>
                    </a:srgbClr>
                  </a:outerShdw>
                </a:effectLst>
              </a:rPr>
              <a:t>Depression in Children and </a:t>
            </a:r>
            <a:r>
              <a:rPr lang="en-US" sz="1800" b="1" spc="150" dirty="0" smtClean="0">
                <a:ln w="11430"/>
                <a:solidFill>
                  <a:schemeClr val="bg1">
                    <a:lumMod val="75000"/>
                  </a:schemeClr>
                </a:solidFill>
                <a:effectLst>
                  <a:outerShdw blurRad="25400" algn="tl" rotWithShape="0">
                    <a:srgbClr val="000000">
                      <a:alpha val="43000"/>
                    </a:srgbClr>
                  </a:outerShdw>
                </a:effectLst>
              </a:rPr>
              <a:t>Adolescents </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Other Treatments</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fontScale="92500" lnSpcReduction="10000"/>
          </a:bodyPr>
          <a:lstStyle/>
          <a:p>
            <a:r>
              <a:rPr lang="en-US" dirty="0" smtClean="0"/>
              <a:t>Electroconvulsive therapy (ECT): good evidence of effectiveness in severe cases</a:t>
            </a:r>
          </a:p>
          <a:p>
            <a:r>
              <a:rPr lang="en-US" dirty="0" err="1" smtClean="0"/>
              <a:t>Transcranial</a:t>
            </a:r>
            <a:r>
              <a:rPr lang="en-US" dirty="0" smtClean="0"/>
              <a:t> Magnetic Stimulation (TMS)</a:t>
            </a:r>
          </a:p>
          <a:p>
            <a:r>
              <a:rPr lang="en-US" dirty="0" smtClean="0"/>
              <a:t>Light Therapy (in seasonal mood disorder)</a:t>
            </a:r>
          </a:p>
          <a:p>
            <a:r>
              <a:rPr lang="en-US" dirty="0" smtClean="0"/>
              <a:t>Complementary and Alternative Medicine (CAM)</a:t>
            </a:r>
          </a:p>
          <a:p>
            <a:pPr lvl="1"/>
            <a:r>
              <a:rPr lang="en-US" dirty="0" smtClean="0"/>
              <a:t>St. John’s </a:t>
            </a:r>
            <a:r>
              <a:rPr lang="en-US" dirty="0" err="1" smtClean="0"/>
              <a:t>Wort</a:t>
            </a:r>
            <a:r>
              <a:rPr lang="tr-TR" dirty="0" smtClean="0"/>
              <a:t> (sarıkantaron otu)</a:t>
            </a:r>
            <a:endParaRPr lang="en-US" dirty="0" smtClean="0"/>
          </a:p>
          <a:p>
            <a:pPr lvl="1"/>
            <a:r>
              <a:rPr lang="en-US" dirty="0" smtClean="0"/>
              <a:t>Omega 3 Fatty Acids</a:t>
            </a:r>
          </a:p>
          <a:p>
            <a:pPr lvl="1"/>
            <a:r>
              <a:rPr lang="en-US" dirty="0" smtClean="0"/>
              <a:t>S-</a:t>
            </a:r>
            <a:r>
              <a:rPr lang="en-US" dirty="0" err="1" smtClean="0"/>
              <a:t>Adenosyl</a:t>
            </a:r>
            <a:r>
              <a:rPr lang="en-US" dirty="0" smtClean="0"/>
              <a:t> Methionine (</a:t>
            </a:r>
            <a:r>
              <a:rPr lang="en-US" dirty="0" err="1" smtClean="0"/>
              <a:t>SAMe</a:t>
            </a:r>
            <a:r>
              <a:rPr lang="en-US" dirty="0" smtClean="0"/>
              <a:t>)</a:t>
            </a:r>
          </a:p>
          <a:p>
            <a:pPr marL="514350" indent="-457200"/>
            <a:r>
              <a:rPr lang="en-US" dirty="0" smtClean="0"/>
              <a:t>Exercise</a:t>
            </a:r>
          </a:p>
        </p:txBody>
      </p:sp>
      <p:pic>
        <p:nvPicPr>
          <p:cNvPr id="6" name="Picture 5" descr="Screen Shot 2015-04-25 at 5.22.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198497"/>
            <a:ext cx="1168400" cy="1483609"/>
          </a:xfrm>
          <a:prstGeom prst="rect">
            <a:avLst/>
          </a:prstGeom>
        </p:spPr>
      </p:pic>
    </p:spTree>
    <p:extLst>
      <p:ext uri="{BB962C8B-B14F-4D97-AF65-F5344CB8AC3E}">
        <p14:creationId xmlns:p14="http://schemas.microsoft.com/office/powerpoint/2010/main" val="412730927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77933C"/>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chemeClr val="bg1">
                    <a:lumMod val="75000"/>
                  </a:schemeClr>
                </a:solidFill>
                <a:effectLst>
                  <a:outerShdw blurRad="25400" algn="tl" rotWithShape="0">
                    <a:srgbClr val="000000">
                      <a:alpha val="43000"/>
                    </a:srgbClr>
                  </a:outerShdw>
                </a:effectLst>
              </a:rPr>
              <a:t>Depression in Children and </a:t>
            </a:r>
            <a:r>
              <a:rPr lang="en-US" sz="1800" b="1" spc="150" dirty="0" smtClean="0">
                <a:ln w="11430"/>
                <a:solidFill>
                  <a:schemeClr val="bg1">
                    <a:lumMod val="75000"/>
                  </a:schemeClr>
                </a:solidFill>
                <a:effectLst>
                  <a:outerShdw blurRad="25400" algn="tl" rotWithShape="0">
                    <a:srgbClr val="000000">
                      <a:alpha val="43000"/>
                    </a:srgbClr>
                  </a:outerShdw>
                </a:effectLst>
              </a:rPr>
              <a:t>Adolescents </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2800" b="1" spc="150" dirty="0" smtClean="0">
                <a:ln w="11430"/>
                <a:solidFill>
                  <a:srgbClr val="F8F8F8"/>
                </a:solidFill>
                <a:effectLst>
                  <a:outerShdw blurRad="25400" algn="tl" rotWithShape="0">
                    <a:srgbClr val="000000">
                      <a:alpha val="43000"/>
                    </a:srgbClr>
                  </a:outerShdw>
                </a:effectLst>
              </a:rPr>
              <a:t>Management of Acute Unipolar Depressive Episode</a:t>
            </a:r>
            <a:endParaRPr lang="en-US" sz="28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a:bodyPr>
          <a:lstStyle/>
          <a:p>
            <a:r>
              <a:rPr lang="en-US" dirty="0" smtClean="0"/>
              <a:t>Mild: supportive management, CBT, or </a:t>
            </a:r>
            <a:r>
              <a:rPr lang="en-US" dirty="0" err="1" smtClean="0"/>
              <a:t>IPT</a:t>
            </a:r>
            <a:r>
              <a:rPr lang="en-US" dirty="0" err="1" smtClean="0">
                <a:sym typeface="Wingdings"/>
              </a:rPr>
              <a:t>no</a:t>
            </a:r>
            <a:r>
              <a:rPr lang="en-US" dirty="0" smtClean="0">
                <a:sym typeface="Wingdings"/>
              </a:rPr>
              <a:t> </a:t>
            </a:r>
            <a:r>
              <a:rPr lang="en-US" dirty="0" err="1">
                <a:sym typeface="Wingdings"/>
              </a:rPr>
              <a:t>responseCBT</a:t>
            </a:r>
            <a:r>
              <a:rPr lang="en-US" dirty="0" smtClean="0">
                <a:sym typeface="Wingdings"/>
              </a:rPr>
              <a:t>, IPT, or antidepressant medication</a:t>
            </a:r>
          </a:p>
          <a:p>
            <a:r>
              <a:rPr lang="en-US" dirty="0" smtClean="0">
                <a:sym typeface="Wingdings"/>
              </a:rPr>
              <a:t>Moderate: supportive management, CBT, IPT or medication no response–add medication</a:t>
            </a:r>
          </a:p>
          <a:p>
            <a:r>
              <a:rPr lang="en-US" dirty="0" smtClean="0">
                <a:sym typeface="Wingdings"/>
              </a:rPr>
              <a:t>Severe: CBT/IPT and medication</a:t>
            </a:r>
          </a:p>
          <a:p>
            <a:r>
              <a:rPr lang="en-US" dirty="0" smtClean="0"/>
              <a:t>Psychotic depression: </a:t>
            </a:r>
            <a:r>
              <a:rPr lang="en-US" dirty="0" smtClean="0">
                <a:sym typeface="Wingdings"/>
              </a:rPr>
              <a:t>CBT/IPT and medication and second generation antipsychotic drug</a:t>
            </a:r>
            <a:endParaRPr lang="en-US" dirty="0" smtClean="0"/>
          </a:p>
        </p:txBody>
      </p:sp>
      <p:pic>
        <p:nvPicPr>
          <p:cNvPr id="6" name="Picture 5" descr="Screen Shot 2015-04-25 at 5.22.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198497"/>
            <a:ext cx="1168400" cy="1483609"/>
          </a:xfrm>
          <a:prstGeom prst="rect">
            <a:avLst/>
          </a:prstGeom>
        </p:spPr>
      </p:pic>
    </p:spTree>
    <p:extLst>
      <p:ext uri="{BB962C8B-B14F-4D97-AF65-F5344CB8AC3E}">
        <p14:creationId xmlns:p14="http://schemas.microsoft.com/office/powerpoint/2010/main" val="315880332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77933C"/>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chemeClr val="bg1">
                    <a:lumMod val="75000"/>
                  </a:schemeClr>
                </a:solidFill>
                <a:effectLst>
                  <a:outerShdw blurRad="25400" algn="tl" rotWithShape="0">
                    <a:srgbClr val="000000">
                      <a:alpha val="43000"/>
                    </a:srgbClr>
                  </a:outerShdw>
                </a:effectLst>
              </a:rPr>
              <a:t>Depression in Children and </a:t>
            </a:r>
            <a:r>
              <a:rPr lang="en-US" sz="1800" b="1" spc="150" dirty="0" smtClean="0">
                <a:ln w="11430"/>
                <a:solidFill>
                  <a:schemeClr val="bg1">
                    <a:lumMod val="75000"/>
                  </a:schemeClr>
                </a:solidFill>
                <a:effectLst>
                  <a:outerShdw blurRad="25400" algn="tl" rotWithShape="0">
                    <a:srgbClr val="000000">
                      <a:alpha val="43000"/>
                    </a:srgbClr>
                  </a:outerShdw>
                </a:effectLst>
              </a:rPr>
              <a:t>Adolescents </a:t>
            </a:r>
            <a:r>
              <a:rPr lang="en-US" sz="1800" b="1" spc="150" dirty="0" smtClean="0">
                <a:ln w="11430"/>
                <a:solidFill>
                  <a:srgbClr val="F8F8F8"/>
                </a:solidFill>
                <a:effectLst>
                  <a:outerShdw blurRad="25400" algn="tl" rotWithShape="0">
                    <a:srgbClr val="000000">
                      <a:alpha val="43000"/>
                    </a:srgbClr>
                  </a:outerShdw>
                </a:effectLst>
              </a:rPr>
              <a:t/>
            </a:r>
            <a:br>
              <a:rPr lang="en-US" sz="1800" b="1" spc="150" dirty="0" smtClean="0">
                <a:ln w="11430"/>
                <a:solidFill>
                  <a:srgbClr val="F8F8F8"/>
                </a:solidFill>
                <a:effectLst>
                  <a:outerShdw blurRad="25400" algn="tl" rotWithShape="0">
                    <a:srgbClr val="000000">
                      <a:alpha val="43000"/>
                    </a:srgbClr>
                  </a:outerShdw>
                </a:effectLst>
              </a:rPr>
            </a:br>
            <a:r>
              <a:rPr lang="en-US" sz="2800" b="1" spc="150" dirty="0" smtClean="0">
                <a:ln w="11430"/>
                <a:solidFill>
                  <a:srgbClr val="F8F8F8"/>
                </a:solidFill>
                <a:effectLst>
                  <a:outerShdw blurRad="25400" algn="tl" rotWithShape="0">
                    <a:srgbClr val="000000">
                      <a:alpha val="43000"/>
                    </a:srgbClr>
                  </a:outerShdw>
                </a:effectLst>
              </a:rPr>
              <a:t>Management of  Depressive Episode: </a:t>
            </a:r>
            <a:br>
              <a:rPr lang="en-US" sz="2800" b="1" spc="150" dirty="0" smtClean="0">
                <a:ln w="11430"/>
                <a:solidFill>
                  <a:srgbClr val="F8F8F8"/>
                </a:solidFill>
                <a:effectLst>
                  <a:outerShdw blurRad="25400" algn="tl" rotWithShape="0">
                    <a:srgbClr val="000000">
                      <a:alpha val="43000"/>
                    </a:srgbClr>
                  </a:outerShdw>
                </a:effectLst>
              </a:rPr>
            </a:br>
            <a:r>
              <a:rPr lang="en-US" sz="2800" b="1" spc="150" dirty="0">
                <a:ln w="11430"/>
                <a:solidFill>
                  <a:srgbClr val="F8F8F8"/>
                </a:solidFill>
                <a:effectLst>
                  <a:outerShdw blurRad="25400" algn="tl" rotWithShape="0">
                    <a:srgbClr val="000000">
                      <a:alpha val="43000"/>
                    </a:srgbClr>
                  </a:outerShdw>
                </a:effectLst>
              </a:rPr>
              <a:t> </a:t>
            </a:r>
            <a:r>
              <a:rPr lang="en-US" sz="2800" b="1" spc="150" dirty="0" smtClean="0">
                <a:ln w="11430"/>
                <a:solidFill>
                  <a:srgbClr val="F8F8F8"/>
                </a:solidFill>
                <a:effectLst>
                  <a:outerShdw blurRad="25400" algn="tl" rotWithShape="0">
                    <a:srgbClr val="000000">
                      <a:alpha val="43000"/>
                    </a:srgbClr>
                  </a:outerShdw>
                </a:effectLst>
              </a:rPr>
              <a:t>Duration of Treatment</a:t>
            </a:r>
            <a:endParaRPr lang="en-US" sz="28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a:bodyPr>
          <a:lstStyle/>
          <a:p>
            <a:pPr marL="0" indent="0">
              <a:buNone/>
            </a:pPr>
            <a:endParaRPr lang="en-US" dirty="0" smtClean="0"/>
          </a:p>
        </p:txBody>
      </p:sp>
      <p:pic>
        <p:nvPicPr>
          <p:cNvPr id="2" name="Picture 1" descr="Screen Shot 2015-02-22 at 5.36.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301" y="1600199"/>
            <a:ext cx="8196199" cy="4525963"/>
          </a:xfrm>
          <a:prstGeom prst="rect">
            <a:avLst/>
          </a:prstGeom>
        </p:spPr>
      </p:pic>
      <p:pic>
        <p:nvPicPr>
          <p:cNvPr id="6" name="Picture 5" descr="Screen Shot 2015-04-25 at 5.22.5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0" y="5198497"/>
            <a:ext cx="1168400" cy="1483609"/>
          </a:xfrm>
          <a:prstGeom prst="rect">
            <a:avLst/>
          </a:prstGeom>
        </p:spPr>
      </p:pic>
    </p:spTree>
    <p:extLst>
      <p:ext uri="{BB962C8B-B14F-4D97-AF65-F5344CB8AC3E}">
        <p14:creationId xmlns:p14="http://schemas.microsoft.com/office/powerpoint/2010/main" val="121933343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30162"/>
            <a:ext cx="8229600" cy="1143000"/>
          </a:xfrm>
        </p:spPr>
        <p:txBody>
          <a:bodyPr>
            <a:noAutofit/>
          </a:bodyPr>
          <a:lstStyle/>
          <a:p>
            <a:pPr algn="ctr" eaLnBrk="1" hangingPunct="1"/>
            <a:r>
              <a:rPr lang="tr-TR" altLang="tr-TR" sz="3200" dirty="0" smtClean="0"/>
              <a:t>Bipolar disorders in childhood &amp; adolescence</a:t>
            </a:r>
          </a:p>
        </p:txBody>
      </p:sp>
      <p:sp>
        <p:nvSpPr>
          <p:cNvPr id="22531" name="Content Placeholder 2"/>
          <p:cNvSpPr>
            <a:spLocks noGrp="1"/>
          </p:cNvSpPr>
          <p:nvPr>
            <p:ph idx="1"/>
          </p:nvPr>
        </p:nvSpPr>
        <p:spPr>
          <a:xfrm>
            <a:off x="1" y="971550"/>
            <a:ext cx="9144000" cy="5886450"/>
          </a:xfrm>
        </p:spPr>
        <p:txBody>
          <a:bodyPr>
            <a:noAutofit/>
          </a:bodyPr>
          <a:lstStyle/>
          <a:p>
            <a:r>
              <a:rPr lang="en-US" altLang="tr-TR" sz="2400" b="1" dirty="0"/>
              <a:t>Mania</a:t>
            </a:r>
            <a:endParaRPr lang="en-US" altLang="tr-TR" sz="2400" dirty="0"/>
          </a:p>
          <a:p>
            <a:pPr lvl="1"/>
            <a:r>
              <a:rPr lang="en-US" altLang="tr-TR" sz="2000" dirty="0"/>
              <a:t>Flip side of depression</a:t>
            </a:r>
          </a:p>
          <a:p>
            <a:pPr lvl="1"/>
            <a:r>
              <a:rPr lang="en-US" altLang="tr-TR" sz="2000" dirty="0"/>
              <a:t>Disturbance of mood accompanied by </a:t>
            </a:r>
            <a:r>
              <a:rPr lang="en-US" altLang="tr-TR" sz="2000" b="1" dirty="0"/>
              <a:t>euphoria</a:t>
            </a:r>
            <a:r>
              <a:rPr lang="en-US" altLang="tr-TR" sz="2000" dirty="0"/>
              <a:t>, exaggerated feeling of physical, emotional well-being (APA, 2013</a:t>
            </a:r>
            <a:r>
              <a:rPr lang="en-US" altLang="tr-TR" sz="2000" dirty="0" smtClean="0"/>
              <a:t>)</a:t>
            </a:r>
            <a:endParaRPr lang="tr-TR" altLang="tr-TR" sz="2000" dirty="0" smtClean="0"/>
          </a:p>
          <a:p>
            <a:pPr eaLnBrk="1" hangingPunct="1"/>
            <a:r>
              <a:rPr lang="tr-TR" altLang="tr-TR" sz="2400" dirty="0" smtClean="0"/>
              <a:t>Emotional symptoms</a:t>
            </a:r>
          </a:p>
          <a:p>
            <a:pPr lvl="1"/>
            <a:r>
              <a:rPr lang="tr-TR" altLang="tr-TR" sz="2400" dirty="0" smtClean="0"/>
              <a:t>In mania, </a:t>
            </a:r>
          </a:p>
          <a:p>
            <a:pPr lvl="2"/>
            <a:r>
              <a:rPr lang="tr-TR" altLang="tr-TR" sz="1800" dirty="0" smtClean="0"/>
              <a:t>Inexplicable </a:t>
            </a:r>
            <a:r>
              <a:rPr lang="en-US" altLang="tr-TR" sz="1800" dirty="0" smtClean="0"/>
              <a:t>and unbounded joy known as </a:t>
            </a:r>
            <a:r>
              <a:rPr lang="en-US" altLang="tr-TR" sz="1800" b="1" dirty="0" smtClean="0"/>
              <a:t>euphoria</a:t>
            </a:r>
            <a:endParaRPr lang="tr-TR" altLang="tr-TR" sz="1800" b="1" dirty="0" smtClean="0"/>
          </a:p>
          <a:p>
            <a:pPr lvl="2"/>
            <a:r>
              <a:rPr lang="tr-TR" altLang="tr-TR" sz="1800" dirty="0" smtClean="0"/>
              <a:t>Extremely optimistic and cheerful</a:t>
            </a:r>
          </a:p>
          <a:p>
            <a:pPr lvl="1"/>
            <a:r>
              <a:rPr lang="en-US" altLang="tr-TR" sz="2400" dirty="0" smtClean="0"/>
              <a:t>In bipolar mood disorders, periods</a:t>
            </a:r>
            <a:r>
              <a:rPr lang="tr-TR" altLang="tr-TR" sz="2400" dirty="0" smtClean="0"/>
              <a:t> </a:t>
            </a:r>
            <a:r>
              <a:rPr lang="en-US" altLang="tr-TR" sz="2400" dirty="0" smtClean="0"/>
              <a:t>of elated mood tend to </a:t>
            </a:r>
            <a:r>
              <a:rPr lang="en-US" altLang="tr-TR" sz="2400" dirty="0" smtClean="0">
                <a:solidFill>
                  <a:srgbClr val="7030A0"/>
                </a:solidFill>
              </a:rPr>
              <a:t>alternate with </a:t>
            </a:r>
            <a:r>
              <a:rPr lang="en-US" altLang="tr-TR" sz="2400" dirty="0" smtClean="0"/>
              <a:t>phases of depression</a:t>
            </a:r>
            <a:endParaRPr lang="tr-TR" altLang="tr-TR" sz="2400" dirty="0" smtClean="0"/>
          </a:p>
          <a:p>
            <a:pPr lvl="1"/>
            <a:r>
              <a:rPr lang="tr-TR" altLang="tr-TR" sz="2400" dirty="0" smtClean="0"/>
              <a:t>T</a:t>
            </a:r>
            <a:r>
              <a:rPr lang="en-US" altLang="tr-TR" sz="2400" dirty="0" smtClean="0"/>
              <a:t>he person’s experience crosses the unmarked boundary between</a:t>
            </a:r>
            <a:r>
              <a:rPr lang="tr-TR" altLang="tr-TR" sz="2400" dirty="0" smtClean="0"/>
              <a:t> </a:t>
            </a:r>
            <a:r>
              <a:rPr lang="en-US" altLang="tr-TR" sz="2400" dirty="0" smtClean="0"/>
              <a:t>being productive and energetic to being out of control</a:t>
            </a:r>
            <a:r>
              <a:rPr lang="tr-TR" altLang="tr-TR" sz="2400" dirty="0" smtClean="0"/>
              <a:t> and self-destructive.</a:t>
            </a:r>
          </a:p>
          <a:p>
            <a:pPr lvl="1"/>
            <a:r>
              <a:rPr lang="en-US" altLang="tr-TR" sz="2400" dirty="0" smtClean="0"/>
              <a:t>Many depressed and manic patients are irritable</a:t>
            </a:r>
            <a:endParaRPr lang="tr-TR" altLang="tr-TR" sz="2400" dirty="0" smtClean="0"/>
          </a:p>
          <a:p>
            <a:pPr lvl="2"/>
            <a:r>
              <a:rPr lang="tr-TR" altLang="tr-TR" sz="1800" dirty="0" smtClean="0"/>
              <a:t>Easily provoked</a:t>
            </a:r>
          </a:p>
        </p:txBody>
      </p:sp>
    </p:spTree>
    <p:extLst>
      <p:ext uri="{BB962C8B-B14F-4D97-AF65-F5344CB8AC3E}">
        <p14:creationId xmlns:p14="http://schemas.microsoft.com/office/powerpoint/2010/main" val="2098962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Anxiety Disorders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Description and Diagnosis</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00200"/>
            <a:ext cx="8229600" cy="4953000"/>
          </a:xfrm>
        </p:spPr>
        <p:txBody>
          <a:bodyPr vert="horz">
            <a:normAutofit fontScale="77500" lnSpcReduction="20000"/>
          </a:bodyPr>
          <a:lstStyle/>
          <a:p>
            <a:pPr marL="514350" indent="-514350">
              <a:buFont typeface="+mj-lt"/>
              <a:buAutoNum type="arabicPeriod"/>
            </a:pPr>
            <a:r>
              <a:rPr lang="tr-TR" dirty="0" smtClean="0"/>
              <a:t>Anxious apprehension</a:t>
            </a:r>
          </a:p>
          <a:p>
            <a:pPr lvl="1"/>
            <a:r>
              <a:rPr lang="tr-TR" dirty="0" smtClean="0"/>
              <a:t>Objects &amp; situations</a:t>
            </a:r>
          </a:p>
          <a:p>
            <a:pPr marL="514350" indent="-514350">
              <a:buFont typeface="+mj-lt"/>
              <a:buAutoNum type="arabicPeriod"/>
            </a:pPr>
            <a:r>
              <a:rPr lang="en-US" dirty="0" smtClean="0"/>
              <a:t>Avoidance</a:t>
            </a:r>
            <a:r>
              <a:rPr lang="tr-TR" dirty="0" smtClean="0"/>
              <a:t>/anxiety reducing behaviors</a:t>
            </a:r>
            <a:endParaRPr lang="en-US" sz="3000" dirty="0" smtClean="0"/>
          </a:p>
          <a:p>
            <a:endParaRPr lang="tr-TR" dirty="0" smtClean="0"/>
          </a:p>
          <a:p>
            <a:r>
              <a:rPr lang="tr-TR" dirty="0" smtClean="0"/>
              <a:t>F</a:t>
            </a:r>
            <a:r>
              <a:rPr lang="en-US" dirty="0" err="1" smtClean="0"/>
              <a:t>earfulness</a:t>
            </a:r>
            <a:r>
              <a:rPr lang="en-US" dirty="0" smtClean="0"/>
              <a:t>, distress or shyness</a:t>
            </a:r>
          </a:p>
          <a:p>
            <a:r>
              <a:rPr lang="en-US" dirty="0" smtClean="0"/>
              <a:t>Expectation of threat</a:t>
            </a:r>
          </a:p>
          <a:p>
            <a:pPr lvl="1"/>
            <a:r>
              <a:rPr lang="en-US" dirty="0" smtClean="0"/>
              <a:t>Worry</a:t>
            </a:r>
          </a:p>
          <a:p>
            <a:pPr lvl="1"/>
            <a:r>
              <a:rPr lang="en-US" dirty="0" smtClean="0"/>
              <a:t>Rumination</a:t>
            </a:r>
          </a:p>
          <a:p>
            <a:pPr lvl="1"/>
            <a:r>
              <a:rPr lang="en-US" dirty="0" smtClean="0"/>
              <a:t>Anxious anticipation</a:t>
            </a:r>
          </a:p>
          <a:p>
            <a:pPr lvl="1"/>
            <a:r>
              <a:rPr lang="en-US" dirty="0" smtClean="0"/>
              <a:t>Negative thoughts</a:t>
            </a:r>
          </a:p>
          <a:p>
            <a:pPr marL="514350" indent="-457200"/>
            <a:r>
              <a:rPr lang="en-US" dirty="0" smtClean="0"/>
              <a:t>Physical complaints</a:t>
            </a:r>
            <a:r>
              <a:rPr lang="tr-TR" dirty="0" smtClean="0"/>
              <a:t> </a:t>
            </a:r>
          </a:p>
          <a:p>
            <a:pPr marL="514350" indent="-457200"/>
            <a:r>
              <a:rPr lang="tr-TR" dirty="0" smtClean="0"/>
              <a:t>Anxious / depressed syndrome</a:t>
            </a:r>
            <a:endParaRPr lang="en-US" dirty="0" smtClean="0"/>
          </a:p>
          <a:p>
            <a:pPr marL="514350" indent="-457200"/>
            <a:r>
              <a:rPr lang="en-US" dirty="0" smtClean="0"/>
              <a:t>Difficulty with sleep</a:t>
            </a:r>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25300961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Autofit/>
          </a:bodyPr>
          <a:lstStyle/>
          <a:p>
            <a:r>
              <a:rPr lang="tr-TR" altLang="tr-TR" sz="3200" dirty="0"/>
              <a:t>Bipolar disorders in childhood &amp; adolescence</a:t>
            </a:r>
            <a:endParaRPr lang="tr-TR" altLang="tr-TR" sz="3200" dirty="0" smtClean="0"/>
          </a:p>
        </p:txBody>
      </p:sp>
      <p:sp>
        <p:nvSpPr>
          <p:cNvPr id="24579" name="Content Placeholder 2"/>
          <p:cNvSpPr>
            <a:spLocks noGrp="1"/>
          </p:cNvSpPr>
          <p:nvPr>
            <p:ph idx="1"/>
          </p:nvPr>
        </p:nvSpPr>
        <p:spPr/>
        <p:txBody>
          <a:bodyPr>
            <a:normAutofit/>
          </a:bodyPr>
          <a:lstStyle/>
          <a:p>
            <a:pPr eaLnBrk="1" hangingPunct="1"/>
            <a:r>
              <a:rPr lang="tr-TR" altLang="tr-TR" sz="2400" dirty="0" smtClean="0"/>
              <a:t>Cognitive symptoms</a:t>
            </a:r>
          </a:p>
          <a:p>
            <a:pPr lvl="1"/>
            <a:r>
              <a:rPr lang="tr-TR" altLang="tr-TR" dirty="0" smtClean="0"/>
              <a:t>In mania,</a:t>
            </a:r>
          </a:p>
          <a:p>
            <a:pPr lvl="2"/>
            <a:r>
              <a:rPr lang="tr-TR" altLang="tr-TR" sz="2000" dirty="0" smtClean="0"/>
              <a:t>Thinking is faster</a:t>
            </a:r>
          </a:p>
          <a:p>
            <a:pPr lvl="2"/>
            <a:r>
              <a:rPr lang="tr-TR" altLang="tr-TR" sz="2000" dirty="0" smtClean="0"/>
              <a:t>Easily </a:t>
            </a:r>
            <a:r>
              <a:rPr lang="en-US" altLang="tr-TR" sz="2000" dirty="0" smtClean="0"/>
              <a:t>distracted</a:t>
            </a:r>
            <a:endParaRPr lang="tr-TR" altLang="tr-TR" sz="2000" dirty="0" smtClean="0"/>
          </a:p>
          <a:p>
            <a:pPr lvl="2"/>
            <a:r>
              <a:rPr lang="tr-TR" altLang="tr-TR" sz="2000" dirty="0" smtClean="0"/>
              <a:t>R</a:t>
            </a:r>
            <a:r>
              <a:rPr lang="en-US" altLang="tr-TR" sz="2000" dirty="0" err="1" smtClean="0"/>
              <a:t>esponding</a:t>
            </a:r>
            <a:r>
              <a:rPr lang="en-US" altLang="tr-TR" sz="2000" dirty="0" smtClean="0"/>
              <a:t> to seemingly random stimuli in a completely</a:t>
            </a:r>
            <a:r>
              <a:rPr lang="tr-TR" altLang="tr-TR" sz="2000" dirty="0" smtClean="0"/>
              <a:t> </a:t>
            </a:r>
            <a:r>
              <a:rPr lang="en-US" altLang="tr-TR" sz="2000" dirty="0" smtClean="0"/>
              <a:t>uninterpretable and incoherent fashion</a:t>
            </a:r>
            <a:endParaRPr lang="tr-TR" altLang="tr-TR" sz="2000" dirty="0" smtClean="0"/>
          </a:p>
          <a:p>
            <a:pPr lvl="2"/>
            <a:r>
              <a:rPr lang="en-US" altLang="tr-TR" sz="2000" dirty="0" smtClean="0"/>
              <a:t>Grandiosity and</a:t>
            </a:r>
            <a:r>
              <a:rPr lang="tr-TR" altLang="tr-TR" sz="2000" dirty="0" smtClean="0"/>
              <a:t> </a:t>
            </a:r>
            <a:r>
              <a:rPr lang="en-US" altLang="tr-TR" sz="2000" dirty="0" smtClean="0"/>
              <a:t>inflated self-esteem</a:t>
            </a:r>
            <a:endParaRPr lang="tr-TR" altLang="tr-TR" sz="2000" dirty="0" smtClean="0"/>
          </a:p>
        </p:txBody>
      </p:sp>
    </p:spTree>
    <p:extLst>
      <p:ext uri="{BB962C8B-B14F-4D97-AF65-F5344CB8AC3E}">
        <p14:creationId xmlns:p14="http://schemas.microsoft.com/office/powerpoint/2010/main" val="5292293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Autofit/>
          </a:bodyPr>
          <a:lstStyle/>
          <a:p>
            <a:r>
              <a:rPr lang="tr-TR" altLang="tr-TR" sz="3200" dirty="0"/>
              <a:t>Bipolar disorders in childhood &amp; adolescence</a:t>
            </a:r>
            <a:endParaRPr lang="tr-TR" altLang="tr-TR" sz="3200" dirty="0" smtClean="0"/>
          </a:p>
        </p:txBody>
      </p:sp>
      <p:sp>
        <p:nvSpPr>
          <p:cNvPr id="26627" name="Content Placeholder 2"/>
          <p:cNvSpPr>
            <a:spLocks noGrp="1"/>
          </p:cNvSpPr>
          <p:nvPr>
            <p:ph idx="1"/>
          </p:nvPr>
        </p:nvSpPr>
        <p:spPr>
          <a:xfrm>
            <a:off x="600074" y="1436688"/>
            <a:ext cx="8086725" cy="5027612"/>
          </a:xfrm>
        </p:spPr>
        <p:txBody>
          <a:bodyPr>
            <a:normAutofit/>
          </a:bodyPr>
          <a:lstStyle/>
          <a:p>
            <a:pPr eaLnBrk="1" hangingPunct="1"/>
            <a:r>
              <a:rPr lang="tr-TR" altLang="tr-TR" sz="2800" dirty="0" smtClean="0"/>
              <a:t>Somatic symptoms</a:t>
            </a:r>
          </a:p>
          <a:p>
            <a:pPr lvl="1" eaLnBrk="1" hangingPunct="1"/>
            <a:r>
              <a:rPr lang="en-US" altLang="tr-TR" sz="2400" dirty="0" smtClean="0"/>
              <a:t>a drastic reduction in the need for sleep</a:t>
            </a:r>
            <a:endParaRPr lang="tr-TR" altLang="tr-TR" sz="2400" dirty="0" smtClean="0"/>
          </a:p>
          <a:p>
            <a:pPr lvl="2" eaLnBrk="1" hangingPunct="1"/>
            <a:r>
              <a:rPr lang="tr-TR" altLang="tr-TR" sz="2000" dirty="0" smtClean="0"/>
              <a:t>An early sign of the manic episode onset</a:t>
            </a:r>
          </a:p>
          <a:p>
            <a:endParaRPr lang="tr-TR" altLang="tr-TR" sz="2800" dirty="0" smtClean="0"/>
          </a:p>
          <a:p>
            <a:r>
              <a:rPr lang="tr-TR" altLang="tr-TR" sz="2800" dirty="0" smtClean="0"/>
              <a:t>Behavioral symptoms</a:t>
            </a:r>
          </a:p>
          <a:p>
            <a:pPr lvl="1"/>
            <a:r>
              <a:rPr lang="tr-TR" altLang="tr-TR" sz="2400" dirty="0"/>
              <a:t>Changes in the </a:t>
            </a:r>
            <a:r>
              <a:rPr lang="en-US" altLang="tr-TR" sz="2400" dirty="0"/>
              <a:t>things that people do and</a:t>
            </a:r>
            <a:r>
              <a:rPr lang="tr-TR" altLang="tr-TR" sz="2400" dirty="0"/>
              <a:t> its </a:t>
            </a:r>
            <a:r>
              <a:rPr lang="tr-TR" altLang="tr-TR" sz="2400" dirty="0" smtClean="0"/>
              <a:t>frequency</a:t>
            </a:r>
          </a:p>
          <a:p>
            <a:pPr lvl="2"/>
            <a:r>
              <a:rPr lang="tr-TR" altLang="tr-TR" sz="2000" dirty="0"/>
              <a:t>Energetic</a:t>
            </a:r>
          </a:p>
          <a:p>
            <a:pPr lvl="2"/>
            <a:r>
              <a:rPr lang="tr-TR" altLang="tr-TR" sz="2000" dirty="0"/>
              <a:t>Flirtatious and provocative behavior</a:t>
            </a:r>
          </a:p>
          <a:p>
            <a:pPr lvl="2"/>
            <a:r>
              <a:rPr lang="tr-TR" altLang="tr-TR" sz="2000" dirty="0"/>
              <a:t>Having full of plans but hard to follow bc easily distracted</a:t>
            </a:r>
          </a:p>
          <a:p>
            <a:pPr lvl="2"/>
            <a:endParaRPr lang="tr-TR" altLang="tr-TR" dirty="0"/>
          </a:p>
          <a:p>
            <a:pPr lvl="1"/>
            <a:endParaRPr lang="tr-TR" altLang="tr-TR" dirty="0" smtClean="0"/>
          </a:p>
          <a:p>
            <a:pPr lvl="1"/>
            <a:endParaRPr lang="tr-TR" altLang="tr-TR" dirty="0" smtClean="0"/>
          </a:p>
          <a:p>
            <a:pPr lvl="1" eaLnBrk="1" hangingPunct="1"/>
            <a:endParaRPr lang="tr-TR" altLang="tr-TR" dirty="0" smtClean="0"/>
          </a:p>
        </p:txBody>
      </p:sp>
    </p:spTree>
    <p:extLst>
      <p:ext uri="{BB962C8B-B14F-4D97-AF65-F5344CB8AC3E}">
        <p14:creationId xmlns:p14="http://schemas.microsoft.com/office/powerpoint/2010/main" val="20391337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Autofit/>
          </a:bodyPr>
          <a:lstStyle/>
          <a:p>
            <a:r>
              <a:rPr lang="tr-TR" altLang="tr-TR" sz="3200" dirty="0"/>
              <a:t>Bipolar disorders in childhood &amp; adolescence</a:t>
            </a:r>
            <a:endParaRPr lang="en-US" altLang="tr-TR" sz="3200" dirty="0" smtClean="0">
              <a:latin typeface="Verdana" panose="020B0604030504040204" pitchFamily="34" charset="0"/>
            </a:endParaRPr>
          </a:p>
        </p:txBody>
      </p:sp>
      <p:sp>
        <p:nvSpPr>
          <p:cNvPr id="31747" name="Content Placeholder 2"/>
          <p:cNvSpPr>
            <a:spLocks noGrp="1"/>
          </p:cNvSpPr>
          <p:nvPr>
            <p:ph idx="1"/>
          </p:nvPr>
        </p:nvSpPr>
        <p:spPr>
          <a:xfrm>
            <a:off x="457200" y="1600200"/>
            <a:ext cx="7742238" cy="4681538"/>
          </a:xfrm>
        </p:spPr>
        <p:txBody>
          <a:bodyPr>
            <a:normAutofit/>
          </a:bodyPr>
          <a:lstStyle/>
          <a:p>
            <a:pPr eaLnBrk="1" hangingPunct="1"/>
            <a:r>
              <a:rPr lang="en-US" altLang="tr-TR" sz="2400" b="1" dirty="0" smtClean="0">
                <a:latin typeface="Verdana" panose="020B0604030504040204" pitchFamily="34" charset="0"/>
              </a:rPr>
              <a:t>Mood disorders </a:t>
            </a:r>
            <a:r>
              <a:rPr lang="en-US" altLang="tr-TR" sz="2400" dirty="0" smtClean="0">
                <a:latin typeface="Verdana" panose="020B0604030504040204" pitchFamily="34" charset="0"/>
              </a:rPr>
              <a:t>are defined in terms of </a:t>
            </a:r>
            <a:r>
              <a:rPr lang="en-US" altLang="tr-TR" sz="2400" b="1" dirty="0" smtClean="0">
                <a:latin typeface="Verdana" panose="020B0604030504040204" pitchFamily="34" charset="0"/>
              </a:rPr>
              <a:t>episodes</a:t>
            </a:r>
            <a:r>
              <a:rPr lang="en-US" altLang="tr-TR" sz="2400" dirty="0" smtClean="0">
                <a:latin typeface="Verdana" panose="020B0604030504040204" pitchFamily="34" charset="0"/>
              </a:rPr>
              <a:t>, discrete periods of time in which the person's behavior is dominated by either a depressed or manic mood.</a:t>
            </a:r>
            <a:endParaRPr lang="tr-TR" altLang="tr-TR" sz="2400" dirty="0" smtClean="0">
              <a:latin typeface="Verdana" panose="020B0604030504040204" pitchFamily="34" charset="0"/>
            </a:endParaRPr>
          </a:p>
          <a:p>
            <a:pPr marL="0" indent="0" eaLnBrk="1" hangingPunct="1">
              <a:buNone/>
            </a:pPr>
            <a:endParaRPr lang="en-US" altLang="tr-TR" sz="2400" dirty="0" smtClean="0">
              <a:latin typeface="Verdana" panose="020B0604030504040204" pitchFamily="34" charset="0"/>
            </a:endParaRPr>
          </a:p>
          <a:p>
            <a:pPr eaLnBrk="1" hangingPunct="1"/>
            <a:r>
              <a:rPr lang="en-US" altLang="tr-TR" sz="2400" b="1" dirty="0" smtClean="0">
                <a:latin typeface="Verdana" panose="020B0604030504040204" pitchFamily="34" charset="0"/>
              </a:rPr>
              <a:t>Depressive disorder</a:t>
            </a:r>
          </a:p>
          <a:p>
            <a:pPr lvl="1" eaLnBrk="1" hangingPunct="1"/>
            <a:r>
              <a:rPr lang="en-US" altLang="tr-TR" sz="2400" dirty="0" smtClean="0">
                <a:latin typeface="Verdana" panose="020B0604030504040204" pitchFamily="34" charset="0"/>
              </a:rPr>
              <a:t>Experience of a depressive episode</a:t>
            </a:r>
          </a:p>
          <a:p>
            <a:pPr eaLnBrk="1" hangingPunct="1"/>
            <a:endParaRPr lang="tr-TR" altLang="tr-TR" sz="2400" b="1" dirty="0" smtClean="0">
              <a:latin typeface="Verdana" panose="020B0604030504040204" pitchFamily="34" charset="0"/>
            </a:endParaRPr>
          </a:p>
          <a:p>
            <a:pPr eaLnBrk="1" hangingPunct="1"/>
            <a:r>
              <a:rPr lang="en-US" altLang="tr-TR" sz="2400" b="1" dirty="0" smtClean="0">
                <a:latin typeface="Verdana" panose="020B0604030504040204" pitchFamily="34" charset="0"/>
              </a:rPr>
              <a:t>Bipolar mood disorders</a:t>
            </a:r>
          </a:p>
          <a:p>
            <a:pPr lvl="1" eaLnBrk="1" hangingPunct="1"/>
            <a:r>
              <a:rPr lang="en-US" altLang="tr-TR" sz="2400" dirty="0" smtClean="0">
                <a:latin typeface="Verdana" panose="020B0604030504040204" pitchFamily="34" charset="0"/>
              </a:rPr>
              <a:t>Episodes of depression and mania</a:t>
            </a:r>
          </a:p>
        </p:txBody>
      </p:sp>
    </p:spTree>
    <p:extLst>
      <p:ext uri="{BB962C8B-B14F-4D97-AF65-F5344CB8AC3E}">
        <p14:creationId xmlns:p14="http://schemas.microsoft.com/office/powerpoint/2010/main" val="109917151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gn="ctr" eaLnBrk="1" hangingPunct="1"/>
            <a:r>
              <a:rPr lang="tr-TR" altLang="tr-TR" smtClean="0"/>
              <a:t>Manic episode</a:t>
            </a:r>
          </a:p>
        </p:txBody>
      </p:sp>
      <p:sp>
        <p:nvSpPr>
          <p:cNvPr id="48131" name="Content Placeholder 2"/>
          <p:cNvSpPr>
            <a:spLocks noGrp="1"/>
          </p:cNvSpPr>
          <p:nvPr>
            <p:ph idx="1"/>
          </p:nvPr>
        </p:nvSpPr>
        <p:spPr>
          <a:xfrm>
            <a:off x="123825" y="1417638"/>
            <a:ext cx="8896350" cy="5014912"/>
          </a:xfrm>
        </p:spPr>
        <p:txBody>
          <a:bodyPr>
            <a:noAutofit/>
          </a:bodyPr>
          <a:lstStyle/>
          <a:p>
            <a:pPr eaLnBrk="1" hangingPunct="1">
              <a:lnSpc>
                <a:spcPct val="100000"/>
              </a:lnSpc>
            </a:pPr>
            <a:r>
              <a:rPr lang="tr-TR" altLang="tr-TR" sz="2400" dirty="0" smtClean="0"/>
              <a:t>3 </a:t>
            </a:r>
            <a:r>
              <a:rPr lang="en-US" altLang="tr-TR" sz="2400" dirty="0" smtClean="0"/>
              <a:t>or more of the following symptoms have persisted</a:t>
            </a:r>
            <a:r>
              <a:rPr lang="tr-TR" altLang="tr-TR" sz="2400" dirty="0" smtClean="0"/>
              <a:t> at least for 1 week</a:t>
            </a:r>
          </a:p>
          <a:p>
            <a:pPr marL="639763" lvl="2" indent="0">
              <a:buFont typeface="Arial" panose="020B0604020202020204" pitchFamily="34" charset="0"/>
              <a:buNone/>
            </a:pPr>
            <a:r>
              <a:rPr lang="en-US" altLang="tr-TR" sz="1800" dirty="0" smtClean="0"/>
              <a:t>1. Inflated self-esteem or grandiosity.</a:t>
            </a:r>
          </a:p>
          <a:p>
            <a:pPr marL="639763" lvl="2" indent="0">
              <a:buFont typeface="Arial" panose="020B0604020202020204" pitchFamily="34" charset="0"/>
              <a:buNone/>
            </a:pPr>
            <a:r>
              <a:rPr lang="en-US" altLang="tr-TR" sz="1800" dirty="0" smtClean="0"/>
              <a:t>2. Decreased need for sleep—for example, feels rested after only three hours of sleep.</a:t>
            </a:r>
          </a:p>
          <a:p>
            <a:pPr marL="639763" lvl="2" indent="0">
              <a:buFont typeface="Arial" panose="020B0604020202020204" pitchFamily="34" charset="0"/>
              <a:buNone/>
            </a:pPr>
            <a:r>
              <a:rPr lang="en-US" altLang="tr-TR" sz="1800" dirty="0" smtClean="0"/>
              <a:t>3. More talkative than usual, or pressure to keep talking.</a:t>
            </a:r>
          </a:p>
          <a:p>
            <a:pPr marL="639763" lvl="2" indent="0">
              <a:buFont typeface="Arial" panose="020B0604020202020204" pitchFamily="34" charset="0"/>
              <a:buNone/>
            </a:pPr>
            <a:r>
              <a:rPr lang="en-US" altLang="tr-TR" sz="1800" dirty="0" smtClean="0"/>
              <a:t>4. Flight of ideas or subjective experience that thoughts are racing.</a:t>
            </a:r>
          </a:p>
          <a:p>
            <a:pPr marL="639763" lvl="2" indent="0">
              <a:buFont typeface="Arial" panose="020B0604020202020204" pitchFamily="34" charset="0"/>
              <a:buNone/>
            </a:pPr>
            <a:r>
              <a:rPr lang="en-US" altLang="tr-TR" sz="1800" dirty="0" smtClean="0"/>
              <a:t>5. Distractibility—that is, attention too easily drawn to unimportant or irrelevant external stimuli.</a:t>
            </a:r>
          </a:p>
          <a:p>
            <a:pPr marL="639763" lvl="2" indent="0">
              <a:buFont typeface="Arial" panose="020B0604020202020204" pitchFamily="34" charset="0"/>
              <a:buNone/>
            </a:pPr>
            <a:r>
              <a:rPr lang="en-US" altLang="tr-TR" sz="1800" dirty="0" smtClean="0"/>
              <a:t>6. Increase in goal-directed activity (either socially, at work or school, or sexually) or psychomotor agitation.</a:t>
            </a:r>
          </a:p>
          <a:p>
            <a:pPr marL="639763" lvl="2" indent="0">
              <a:buFont typeface="Arial" panose="020B0604020202020204" pitchFamily="34" charset="0"/>
              <a:buNone/>
            </a:pPr>
            <a:r>
              <a:rPr lang="en-US" altLang="tr-TR" sz="1800" dirty="0" smtClean="0"/>
              <a:t>7. Excessive involvement in pleasurable activities that have a high potential for painful consequences—for example, the person</a:t>
            </a:r>
            <a:r>
              <a:rPr lang="tr-TR" altLang="tr-TR" sz="1800" dirty="0" smtClean="0"/>
              <a:t> </a:t>
            </a:r>
            <a:r>
              <a:rPr lang="en-US" altLang="tr-TR" sz="1800" dirty="0" smtClean="0"/>
              <a:t>engages in unrestrained buying sprees, sexual indiscretions, or foolish business investments.</a:t>
            </a:r>
          </a:p>
        </p:txBody>
      </p:sp>
    </p:spTree>
    <p:extLst>
      <p:ext uri="{BB962C8B-B14F-4D97-AF65-F5344CB8AC3E}">
        <p14:creationId xmlns:p14="http://schemas.microsoft.com/office/powerpoint/2010/main" val="41382913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ctr" eaLnBrk="1" hangingPunct="1"/>
            <a:r>
              <a:rPr lang="tr-TR" altLang="tr-TR" dirty="0" smtClean="0">
                <a:latin typeface="Verdana" panose="020B0604030504040204" pitchFamily="34" charset="0"/>
                <a:hlinkClick r:id="rId3" action="ppaction://hlinkfile"/>
              </a:rPr>
              <a:t>DSM V criteria</a:t>
            </a:r>
            <a:endParaRPr lang="en-US" altLang="tr-TR" dirty="0" smtClean="0">
              <a:latin typeface="Verdana" panose="020B0604030504040204" pitchFamily="34" charset="0"/>
            </a:endParaRPr>
          </a:p>
        </p:txBody>
      </p:sp>
      <p:sp>
        <p:nvSpPr>
          <p:cNvPr id="30723" name="Content Placeholder 2"/>
          <p:cNvSpPr>
            <a:spLocks noGrp="1"/>
          </p:cNvSpPr>
          <p:nvPr>
            <p:ph idx="1"/>
          </p:nvPr>
        </p:nvSpPr>
        <p:spPr>
          <a:xfrm>
            <a:off x="457200" y="1816100"/>
            <a:ext cx="8229600" cy="4787900"/>
          </a:xfrm>
        </p:spPr>
        <p:txBody>
          <a:bodyPr rtlCol="0">
            <a:normAutofit/>
          </a:bodyPr>
          <a:lstStyle/>
          <a:p>
            <a:pPr eaLnBrk="1" fontAlgn="auto" hangingPunct="1">
              <a:spcAft>
                <a:spcPts val="0"/>
              </a:spcAft>
              <a:defRPr/>
            </a:pPr>
            <a:r>
              <a:rPr lang="en-US" altLang="tr-TR" sz="2400" b="1" dirty="0" smtClean="0"/>
              <a:t>Bipolar Disorders</a:t>
            </a:r>
          </a:p>
          <a:p>
            <a:pPr lvl="1" eaLnBrk="1" fontAlgn="auto" hangingPunct="1">
              <a:spcAft>
                <a:spcPts val="0"/>
              </a:spcAft>
              <a:defRPr/>
            </a:pPr>
            <a:r>
              <a:rPr lang="en-US" altLang="tr-TR" sz="2000" dirty="0" smtClean="0"/>
              <a:t>All three types of bipolar disorders involve manic or hypomanic episodes.</a:t>
            </a:r>
          </a:p>
          <a:p>
            <a:pPr lvl="1" eaLnBrk="1" fontAlgn="auto" hangingPunct="1">
              <a:spcAft>
                <a:spcPts val="0"/>
              </a:spcAft>
              <a:defRPr/>
            </a:pPr>
            <a:r>
              <a:rPr lang="en-US" altLang="tr-TR" sz="2000" dirty="0" smtClean="0"/>
              <a:t>DSM-5 criteria for manic episodes</a:t>
            </a:r>
          </a:p>
          <a:p>
            <a:pPr lvl="2" eaLnBrk="1" fontAlgn="auto" hangingPunct="1">
              <a:spcAft>
                <a:spcPts val="0"/>
              </a:spcAft>
              <a:defRPr/>
            </a:pPr>
            <a:r>
              <a:rPr lang="en-US" altLang="tr-TR" sz="2000" b="1" dirty="0" smtClean="0"/>
              <a:t>Bipolar I</a:t>
            </a:r>
            <a:endParaRPr lang="en-US" altLang="tr-TR" sz="2000" dirty="0" smtClean="0"/>
          </a:p>
          <a:p>
            <a:pPr lvl="3" eaLnBrk="1" fontAlgn="auto" hangingPunct="1">
              <a:spcAft>
                <a:spcPts val="0"/>
              </a:spcAft>
              <a:defRPr/>
            </a:pPr>
            <a:r>
              <a:rPr lang="en-US" altLang="tr-TR" sz="1800" dirty="0" smtClean="0"/>
              <a:t>At least one manic episode</a:t>
            </a:r>
          </a:p>
          <a:p>
            <a:pPr lvl="2" eaLnBrk="1" fontAlgn="auto" hangingPunct="1">
              <a:spcAft>
                <a:spcPts val="0"/>
              </a:spcAft>
              <a:defRPr/>
            </a:pPr>
            <a:r>
              <a:rPr lang="en-US" altLang="tr-TR" sz="2000" b="1" dirty="0" smtClean="0"/>
              <a:t>Bipolar II</a:t>
            </a:r>
            <a:endParaRPr lang="en-US" altLang="tr-TR" sz="2000" dirty="0" smtClean="0"/>
          </a:p>
          <a:p>
            <a:pPr lvl="3" eaLnBrk="1" fontAlgn="auto" hangingPunct="1">
              <a:spcAft>
                <a:spcPts val="0"/>
              </a:spcAft>
              <a:defRPr/>
            </a:pPr>
            <a:r>
              <a:rPr lang="en-US" altLang="tr-TR" sz="1800" dirty="0" smtClean="0"/>
              <a:t>At least one </a:t>
            </a:r>
            <a:r>
              <a:rPr lang="en-US" altLang="tr-TR" sz="1800" b="1" dirty="0" smtClean="0"/>
              <a:t>hypomanic</a:t>
            </a:r>
            <a:r>
              <a:rPr lang="en-US" altLang="tr-TR" sz="1800" dirty="0" smtClean="0"/>
              <a:t> episode, no full blown manic episode</a:t>
            </a:r>
            <a:endParaRPr lang="tr-TR" altLang="tr-TR" sz="1800" dirty="0" smtClean="0"/>
          </a:p>
          <a:p>
            <a:pPr lvl="2">
              <a:defRPr/>
            </a:pPr>
            <a:r>
              <a:rPr lang="en-US" altLang="tr-TR" sz="2000" b="1" dirty="0" err="1"/>
              <a:t>Cyclothymia</a:t>
            </a:r>
            <a:endParaRPr lang="en-US" altLang="tr-TR" sz="2000" dirty="0"/>
          </a:p>
          <a:p>
            <a:pPr lvl="3">
              <a:defRPr/>
            </a:pPr>
            <a:r>
              <a:rPr lang="en-US" altLang="tr-TR" sz="1800" dirty="0"/>
              <a:t>Bipolar equivalent of persistent depressive disorder</a:t>
            </a:r>
          </a:p>
          <a:p>
            <a:pPr lvl="3">
              <a:defRPr/>
            </a:pPr>
            <a:r>
              <a:rPr lang="en-US" altLang="tr-TR" sz="1800" dirty="0"/>
              <a:t>Must experience numerous hypomanic and depressive episodes during a two-year period</a:t>
            </a:r>
          </a:p>
          <a:p>
            <a:pPr lvl="3" eaLnBrk="1" fontAlgn="auto" hangingPunct="1">
              <a:spcAft>
                <a:spcPts val="0"/>
              </a:spcAft>
              <a:defRPr/>
            </a:pPr>
            <a:endParaRPr lang="en-US" altLang="tr-TR" sz="1800" dirty="0" smtClean="0">
              <a:latin typeface="Verdana" panose="020B0604030504040204" pitchFamily="34" charset="0"/>
            </a:endParaRPr>
          </a:p>
        </p:txBody>
      </p:sp>
    </p:spTree>
    <p:extLst>
      <p:ext uri="{BB962C8B-B14F-4D97-AF65-F5344CB8AC3E}">
        <p14:creationId xmlns:p14="http://schemas.microsoft.com/office/powerpoint/2010/main" val="410805435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gn="ctr" eaLnBrk="1" hangingPunct="1"/>
            <a:r>
              <a:rPr lang="en-US" altLang="tr-TR" smtClean="0">
                <a:latin typeface="Verdana" panose="020B0604030504040204" pitchFamily="34" charset="0"/>
              </a:rPr>
              <a:t>Course </a:t>
            </a:r>
            <a:r>
              <a:rPr lang="tr-TR" altLang="tr-TR" smtClean="0">
                <a:latin typeface="Verdana" panose="020B0604030504040204" pitchFamily="34" charset="0"/>
              </a:rPr>
              <a:t>&amp; </a:t>
            </a:r>
            <a:r>
              <a:rPr lang="en-US" altLang="tr-TR" smtClean="0">
                <a:latin typeface="Verdana" panose="020B0604030504040204" pitchFamily="34" charset="0"/>
              </a:rPr>
              <a:t>Outcome</a:t>
            </a:r>
          </a:p>
        </p:txBody>
      </p:sp>
      <p:sp>
        <p:nvSpPr>
          <p:cNvPr id="54275" name="Content Placeholder 2"/>
          <p:cNvSpPr>
            <a:spLocks noGrp="1"/>
          </p:cNvSpPr>
          <p:nvPr>
            <p:ph idx="1"/>
          </p:nvPr>
        </p:nvSpPr>
        <p:spPr>
          <a:xfrm>
            <a:off x="215900" y="1417638"/>
            <a:ext cx="8826500" cy="5160962"/>
          </a:xfrm>
        </p:spPr>
        <p:txBody>
          <a:bodyPr>
            <a:noAutofit/>
          </a:bodyPr>
          <a:lstStyle/>
          <a:p>
            <a:pPr eaLnBrk="1" hangingPunct="1">
              <a:lnSpc>
                <a:spcPct val="150000"/>
              </a:lnSpc>
            </a:pPr>
            <a:r>
              <a:rPr lang="en-US" altLang="tr-TR" sz="2400" b="1" dirty="0" smtClean="0"/>
              <a:t>Bipolar Disorders</a:t>
            </a:r>
          </a:p>
          <a:p>
            <a:pPr lvl="1" eaLnBrk="1" hangingPunct="1">
              <a:lnSpc>
                <a:spcPct val="150000"/>
              </a:lnSpc>
            </a:pPr>
            <a:r>
              <a:rPr lang="en-US" altLang="tr-TR" sz="2000" dirty="0" smtClean="0"/>
              <a:t>Onset usually occurs between ages of 18 and 22 years</a:t>
            </a:r>
          </a:p>
          <a:p>
            <a:pPr lvl="1" eaLnBrk="1" hangingPunct="1">
              <a:lnSpc>
                <a:spcPct val="150000"/>
              </a:lnSpc>
            </a:pPr>
            <a:r>
              <a:rPr lang="en-US" altLang="tr-TR" sz="2000" dirty="0" smtClean="0"/>
              <a:t>First onset can be depression or mania.</a:t>
            </a:r>
          </a:p>
          <a:p>
            <a:pPr lvl="1" eaLnBrk="1" hangingPunct="1">
              <a:lnSpc>
                <a:spcPct val="150000"/>
              </a:lnSpc>
            </a:pPr>
            <a:r>
              <a:rPr lang="en-US" altLang="tr-TR" sz="2000" dirty="0" smtClean="0"/>
              <a:t>Average duration of a manic episode runs between two and three months.</a:t>
            </a:r>
            <a:endParaRPr lang="tr-TR" altLang="tr-TR" sz="2000" dirty="0" smtClean="0"/>
          </a:p>
          <a:p>
            <a:pPr lvl="1" eaLnBrk="1" hangingPunct="1">
              <a:lnSpc>
                <a:spcPct val="150000"/>
              </a:lnSpc>
            </a:pPr>
            <a:r>
              <a:rPr lang="en-US" altLang="tr-TR" sz="2000" dirty="0" smtClean="0"/>
              <a:t>The onset of a manic</a:t>
            </a:r>
            <a:r>
              <a:rPr lang="tr-TR" altLang="tr-TR" sz="2000" dirty="0" smtClean="0"/>
              <a:t> </a:t>
            </a:r>
            <a:r>
              <a:rPr lang="en-US" altLang="tr-TR" sz="2000" dirty="0" smtClean="0"/>
              <a:t>episode is not always sudden</a:t>
            </a:r>
          </a:p>
          <a:p>
            <a:pPr lvl="1" eaLnBrk="1" hangingPunct="1">
              <a:lnSpc>
                <a:spcPct val="150000"/>
              </a:lnSpc>
            </a:pPr>
            <a:r>
              <a:rPr lang="en-US" altLang="tr-TR" sz="2000" dirty="0" smtClean="0"/>
              <a:t>Long-term course is often intermittent (Cuellar, Johnson, &amp; Winters, 2005).</a:t>
            </a:r>
          </a:p>
          <a:p>
            <a:pPr lvl="1" eaLnBrk="1" hangingPunct="1">
              <a:lnSpc>
                <a:spcPct val="150000"/>
              </a:lnSpc>
            </a:pPr>
            <a:r>
              <a:rPr lang="en-US" altLang="tr-TR" sz="2000" dirty="0" smtClean="0"/>
              <a:t>Long-term prognosis is mixed.</a:t>
            </a:r>
            <a:endParaRPr lang="tr-TR" altLang="tr-TR" sz="2000" dirty="0" smtClean="0"/>
          </a:p>
          <a:p>
            <a:pPr lvl="2" eaLnBrk="1" hangingPunct="1">
              <a:lnSpc>
                <a:spcPct val="150000"/>
              </a:lnSpc>
            </a:pPr>
            <a:r>
              <a:rPr lang="tr-TR" altLang="tr-TR" sz="1800" dirty="0" smtClean="0"/>
              <a:t>In 10 years, a</a:t>
            </a:r>
            <a:r>
              <a:rPr lang="en-US" altLang="tr-TR" sz="1800" dirty="0" err="1" smtClean="0"/>
              <a:t>pproximately</a:t>
            </a:r>
            <a:r>
              <a:rPr lang="en-US" altLang="tr-TR" sz="1800" dirty="0" smtClean="0"/>
              <a:t> half of the people are able to achieve a sustained</a:t>
            </a:r>
            <a:r>
              <a:rPr lang="tr-TR" altLang="tr-TR" sz="1800" dirty="0" smtClean="0"/>
              <a:t> recovery from the disorder.</a:t>
            </a:r>
            <a:endParaRPr lang="en-US" altLang="tr-TR" sz="1800" dirty="0" smtClean="0"/>
          </a:p>
        </p:txBody>
      </p:sp>
    </p:spTree>
    <p:extLst>
      <p:ext uri="{BB962C8B-B14F-4D97-AF65-F5344CB8AC3E}">
        <p14:creationId xmlns:p14="http://schemas.microsoft.com/office/powerpoint/2010/main" val="179544507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altLang="tr-TR" smtClean="0">
                <a:latin typeface="Verdana" panose="020B0604030504040204" pitchFamily="34" charset="0"/>
              </a:rPr>
              <a:t>Causes</a:t>
            </a:r>
          </a:p>
        </p:txBody>
      </p:sp>
      <p:sp>
        <p:nvSpPr>
          <p:cNvPr id="74755" name="Content Placeholder 2"/>
          <p:cNvSpPr>
            <a:spLocks noGrp="1"/>
          </p:cNvSpPr>
          <p:nvPr>
            <p:ph idx="1"/>
          </p:nvPr>
        </p:nvSpPr>
        <p:spPr/>
        <p:txBody>
          <a:bodyPr>
            <a:normAutofit/>
          </a:bodyPr>
          <a:lstStyle/>
          <a:p>
            <a:pPr eaLnBrk="1" hangingPunct="1">
              <a:lnSpc>
                <a:spcPct val="150000"/>
              </a:lnSpc>
            </a:pPr>
            <a:r>
              <a:rPr lang="en-US" altLang="tr-TR" dirty="0" smtClean="0">
                <a:latin typeface="Verdana" panose="020B0604030504040204" pitchFamily="34" charset="0"/>
              </a:rPr>
              <a:t>Biological Factors</a:t>
            </a:r>
          </a:p>
          <a:p>
            <a:pPr lvl="1" eaLnBrk="1" hangingPunct="1">
              <a:lnSpc>
                <a:spcPct val="150000"/>
              </a:lnSpc>
            </a:pPr>
            <a:r>
              <a:rPr lang="en-US" altLang="tr-TR" sz="2400" dirty="0" smtClean="0"/>
              <a:t>Genetics</a:t>
            </a:r>
          </a:p>
          <a:p>
            <a:pPr lvl="2" eaLnBrk="1" hangingPunct="1">
              <a:lnSpc>
                <a:spcPct val="150000"/>
              </a:lnSpc>
            </a:pPr>
            <a:r>
              <a:rPr lang="en-US" altLang="tr-TR" sz="2000" dirty="0" smtClean="0"/>
              <a:t>Twin Studies</a:t>
            </a:r>
          </a:p>
          <a:p>
            <a:pPr lvl="3" eaLnBrk="1" hangingPunct="1">
              <a:lnSpc>
                <a:spcPct val="150000"/>
              </a:lnSpc>
            </a:pPr>
            <a:r>
              <a:rPr lang="en-US" altLang="tr-TR" dirty="0" smtClean="0"/>
              <a:t>Genes play a more important role in bipolar disorders than depressive disorders.</a:t>
            </a:r>
          </a:p>
          <a:p>
            <a:pPr lvl="3" eaLnBrk="1" hangingPunct="1">
              <a:lnSpc>
                <a:spcPct val="150000"/>
              </a:lnSpc>
            </a:pPr>
            <a:r>
              <a:rPr lang="en-US" altLang="tr-TR" b="1" dirty="0" smtClean="0"/>
              <a:t>Heritability (0–100 range)</a:t>
            </a:r>
            <a:endParaRPr lang="en-US" altLang="tr-TR" dirty="0" smtClean="0"/>
          </a:p>
          <a:p>
            <a:pPr lvl="4" eaLnBrk="1" hangingPunct="1">
              <a:lnSpc>
                <a:spcPct val="150000"/>
              </a:lnSpc>
            </a:pPr>
            <a:r>
              <a:rPr lang="en-US" altLang="tr-TR" dirty="0" smtClean="0"/>
              <a:t>Bipolar mood disorders have heritability of </a:t>
            </a:r>
            <a:r>
              <a:rPr lang="en-US" altLang="tr-TR" dirty="0" smtClean="0">
                <a:solidFill>
                  <a:srgbClr val="7030A0"/>
                </a:solidFill>
              </a:rPr>
              <a:t>80%</a:t>
            </a:r>
            <a:endParaRPr lang="tr-TR" altLang="tr-TR" dirty="0" smtClean="0">
              <a:solidFill>
                <a:srgbClr val="7030A0"/>
              </a:solidFill>
            </a:endParaRPr>
          </a:p>
        </p:txBody>
      </p:sp>
    </p:spTree>
    <p:extLst>
      <p:ext uri="{BB962C8B-B14F-4D97-AF65-F5344CB8AC3E}">
        <p14:creationId xmlns:p14="http://schemas.microsoft.com/office/powerpoint/2010/main" val="285066334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normAutofit fontScale="90000"/>
          </a:bodyPr>
          <a:lstStyle/>
          <a:p>
            <a:pPr eaLnBrk="1" hangingPunct="1"/>
            <a:r>
              <a:rPr lang="en-US" altLang="tr-TR" smtClean="0">
                <a:latin typeface="Verdana" panose="020B0604030504040204" pitchFamily="34" charset="0"/>
              </a:rPr>
              <a:t>Treatment of Bipolar Disorders</a:t>
            </a:r>
          </a:p>
        </p:txBody>
      </p:sp>
      <p:sp>
        <p:nvSpPr>
          <p:cNvPr id="104451" name="Content Placeholder 6"/>
          <p:cNvSpPr>
            <a:spLocks noGrp="1"/>
          </p:cNvSpPr>
          <p:nvPr>
            <p:ph idx="1"/>
          </p:nvPr>
        </p:nvSpPr>
        <p:spPr>
          <a:xfrm>
            <a:off x="628650" y="1600200"/>
            <a:ext cx="7886700" cy="4681538"/>
          </a:xfrm>
        </p:spPr>
        <p:txBody>
          <a:bodyPr/>
          <a:lstStyle/>
          <a:p>
            <a:pPr eaLnBrk="1" hangingPunct="1">
              <a:lnSpc>
                <a:spcPct val="150000"/>
              </a:lnSpc>
            </a:pPr>
            <a:r>
              <a:rPr lang="en-US" altLang="tr-TR" sz="2000" smtClean="0"/>
              <a:t>Treatment focuses on combined use of medication and psychotherapy.</a:t>
            </a:r>
          </a:p>
          <a:p>
            <a:pPr eaLnBrk="1" hangingPunct="1">
              <a:lnSpc>
                <a:spcPct val="150000"/>
              </a:lnSpc>
            </a:pPr>
            <a:r>
              <a:rPr lang="en-US" altLang="tr-TR" sz="2000" smtClean="0"/>
              <a:t>Medication</a:t>
            </a:r>
          </a:p>
          <a:p>
            <a:pPr lvl="1" eaLnBrk="1" hangingPunct="1">
              <a:lnSpc>
                <a:spcPct val="150000"/>
              </a:lnSpc>
            </a:pPr>
            <a:r>
              <a:rPr lang="en-US" altLang="tr-TR" sz="2000" smtClean="0"/>
              <a:t>Mood-stabilizing drugs used with antidepressant medications</a:t>
            </a:r>
          </a:p>
          <a:p>
            <a:pPr eaLnBrk="1" hangingPunct="1">
              <a:lnSpc>
                <a:spcPct val="150000"/>
              </a:lnSpc>
            </a:pPr>
            <a:r>
              <a:rPr lang="en-US" altLang="tr-TR" sz="2000" smtClean="0"/>
              <a:t>Clinicians to be cautious of drug effects</a:t>
            </a:r>
            <a:endParaRPr lang="tr-TR" altLang="tr-TR" sz="2000" smtClean="0"/>
          </a:p>
          <a:p>
            <a:pPr eaLnBrk="1" hangingPunct="1">
              <a:lnSpc>
                <a:spcPct val="150000"/>
              </a:lnSpc>
            </a:pPr>
            <a:r>
              <a:rPr lang="en-US" altLang="tr-TR" sz="2000" smtClean="0"/>
              <a:t>the combination of psychotherapy and antidepressant</a:t>
            </a:r>
            <a:r>
              <a:rPr lang="tr-TR" altLang="tr-TR" sz="2000" smtClean="0"/>
              <a:t> </a:t>
            </a:r>
            <a:r>
              <a:rPr lang="en-US" altLang="tr-TR" sz="2000" smtClean="0"/>
              <a:t>medication often leads more quickly to a remission of symptoms</a:t>
            </a:r>
            <a:r>
              <a:rPr lang="tr-TR" altLang="tr-TR" sz="2000" smtClean="0"/>
              <a:t> </a:t>
            </a:r>
            <a:r>
              <a:rPr lang="en-US" altLang="tr-TR" sz="2000" smtClean="0"/>
              <a:t>than either form of treatment alone (Manber et al., 2008).</a:t>
            </a:r>
          </a:p>
        </p:txBody>
      </p:sp>
    </p:spTree>
    <p:extLst>
      <p:ext uri="{BB962C8B-B14F-4D97-AF65-F5344CB8AC3E}">
        <p14:creationId xmlns:p14="http://schemas.microsoft.com/office/powerpoint/2010/main" val="79299406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normAutofit fontScale="90000"/>
          </a:bodyPr>
          <a:lstStyle/>
          <a:p>
            <a:pPr eaLnBrk="1" hangingPunct="1"/>
            <a:r>
              <a:rPr lang="en-US" altLang="tr-TR" smtClean="0">
                <a:latin typeface="Verdana" panose="020B0604030504040204" pitchFamily="34" charset="0"/>
              </a:rPr>
              <a:t>Treatment of Bipolar Disorders</a:t>
            </a:r>
          </a:p>
        </p:txBody>
      </p:sp>
      <p:sp>
        <p:nvSpPr>
          <p:cNvPr id="106499" name="Content Placeholder 2"/>
          <p:cNvSpPr>
            <a:spLocks noGrp="1"/>
          </p:cNvSpPr>
          <p:nvPr>
            <p:ph idx="1"/>
          </p:nvPr>
        </p:nvSpPr>
        <p:spPr>
          <a:xfrm>
            <a:off x="457200" y="1600200"/>
            <a:ext cx="7835900" cy="4681538"/>
          </a:xfrm>
        </p:spPr>
        <p:txBody>
          <a:bodyPr>
            <a:normAutofit lnSpcReduction="10000"/>
          </a:bodyPr>
          <a:lstStyle/>
          <a:p>
            <a:pPr eaLnBrk="1" hangingPunct="1">
              <a:lnSpc>
                <a:spcPct val="150000"/>
              </a:lnSpc>
            </a:pPr>
            <a:r>
              <a:rPr lang="en-US" altLang="tr-TR" smtClean="0">
                <a:latin typeface="Verdana" panose="020B0604030504040204" pitchFamily="34" charset="0"/>
              </a:rPr>
              <a:t>Lithium</a:t>
            </a:r>
          </a:p>
          <a:p>
            <a:pPr lvl="1" eaLnBrk="1" hangingPunct="1">
              <a:lnSpc>
                <a:spcPct val="150000"/>
              </a:lnSpc>
            </a:pPr>
            <a:r>
              <a:rPr lang="en-US" altLang="tr-TR" smtClean="0"/>
              <a:t>Effective treatment in alleviation of manic symptoms</a:t>
            </a:r>
          </a:p>
          <a:p>
            <a:pPr lvl="1" eaLnBrk="1" hangingPunct="1">
              <a:lnSpc>
                <a:spcPct val="150000"/>
              </a:lnSpc>
            </a:pPr>
            <a:r>
              <a:rPr lang="en-US" altLang="tr-TR" smtClean="0"/>
              <a:t>40% of patients do not improve</a:t>
            </a:r>
          </a:p>
          <a:p>
            <a:pPr lvl="1" eaLnBrk="1" hangingPunct="1">
              <a:lnSpc>
                <a:spcPct val="150000"/>
              </a:lnSpc>
            </a:pPr>
            <a:r>
              <a:rPr lang="en-US" altLang="tr-TR" smtClean="0"/>
              <a:t>Non-compliance with drug due to side effects</a:t>
            </a:r>
            <a:endParaRPr lang="tr-TR" altLang="tr-TR" smtClean="0"/>
          </a:p>
          <a:p>
            <a:pPr lvl="1" eaLnBrk="1" hangingPunct="1"/>
            <a:r>
              <a:rPr lang="tr-TR" altLang="tr-TR" smtClean="0"/>
              <a:t>N</a:t>
            </a:r>
            <a:r>
              <a:rPr lang="en-US" altLang="tr-TR" smtClean="0"/>
              <a:t>egative side effects, including nausea,</a:t>
            </a:r>
            <a:r>
              <a:rPr lang="tr-TR" altLang="tr-TR" smtClean="0"/>
              <a:t> </a:t>
            </a:r>
            <a:r>
              <a:rPr lang="en-US" altLang="tr-TR" smtClean="0"/>
              <a:t>memory problems, weight gain, and impaired coordination.</a:t>
            </a:r>
          </a:p>
        </p:txBody>
      </p:sp>
    </p:spTree>
    <p:extLst>
      <p:ext uri="{BB962C8B-B14F-4D97-AF65-F5344CB8AC3E}">
        <p14:creationId xmlns:p14="http://schemas.microsoft.com/office/powerpoint/2010/main" val="227732670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77933C"/>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rgbClr val="BFBFBF"/>
                </a:solidFill>
                <a:effectLst>
                  <a:outerShdw blurRad="25400" algn="tl" rotWithShape="0">
                    <a:srgbClr val="000000">
                      <a:alpha val="43000"/>
                    </a:srgbClr>
                  </a:outerShdw>
                </a:effectLst>
              </a:rPr>
              <a:t>Depression in Children and </a:t>
            </a:r>
            <a:r>
              <a:rPr lang="en-US" sz="1800" b="1" spc="150" dirty="0" smtClean="0">
                <a:ln w="11430"/>
                <a:solidFill>
                  <a:srgbClr val="BFBFBF"/>
                </a:solidFill>
                <a:effectLst>
                  <a:outerShdw blurRad="25400" algn="tl" rotWithShape="0">
                    <a:srgbClr val="000000">
                      <a:alpha val="43000"/>
                    </a:srgbClr>
                  </a:outerShdw>
                </a:effectLst>
              </a:rPr>
              <a:t>Adolescents </a:t>
            </a:r>
            <a:br>
              <a:rPr lang="en-US" sz="1800" b="1" spc="150" dirty="0" smtClean="0">
                <a:ln w="11430"/>
                <a:solidFill>
                  <a:srgbClr val="BFBFBF"/>
                </a:solidFill>
                <a:effectLst>
                  <a:outerShdw blurRad="25400" algn="tl" rotWithShape="0">
                    <a:srgbClr val="000000">
                      <a:alpha val="43000"/>
                    </a:srgbClr>
                  </a:outerShdw>
                </a:effectLst>
              </a:rPr>
            </a:br>
            <a:r>
              <a:rPr lang="en-US" sz="2800" b="1" spc="150" dirty="0" smtClean="0">
                <a:ln w="11430"/>
                <a:solidFill>
                  <a:srgbClr val="F8F8F8"/>
                </a:solidFill>
                <a:effectLst>
                  <a:outerShdw blurRad="25400" algn="tl" rotWithShape="0">
                    <a:srgbClr val="000000">
                      <a:alpha val="43000"/>
                    </a:srgbClr>
                  </a:outerShdw>
                </a:effectLst>
              </a:rPr>
              <a:t>Management of Bipolar Depressive Episode*</a:t>
            </a:r>
            <a:endParaRPr lang="en-US" sz="28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endParaRPr lang="en-US" dirty="0" smtClean="0"/>
          </a:p>
          <a:p>
            <a:endParaRPr lang="en-US" dirty="0"/>
          </a:p>
        </p:txBody>
      </p:sp>
      <p:sp>
        <p:nvSpPr>
          <p:cNvPr id="2" name="Rectangle 1"/>
          <p:cNvSpPr/>
          <p:nvPr/>
        </p:nvSpPr>
        <p:spPr>
          <a:xfrm>
            <a:off x="571500" y="1866900"/>
            <a:ext cx="7073900" cy="3539431"/>
          </a:xfrm>
          <a:prstGeom prst="rect">
            <a:avLst/>
          </a:prstGeom>
        </p:spPr>
        <p:txBody>
          <a:bodyPr wrap="square">
            <a:spAutoFit/>
          </a:bodyPr>
          <a:lstStyle/>
          <a:p>
            <a:pPr marL="457200" indent="-457200">
              <a:buFont typeface="Arial"/>
              <a:buChar char="•"/>
            </a:pPr>
            <a:r>
              <a:rPr lang="en-US" sz="2800" dirty="0" smtClean="0"/>
              <a:t>1</a:t>
            </a:r>
            <a:r>
              <a:rPr lang="en-US" sz="2800" baseline="30000" dirty="0" smtClean="0"/>
              <a:t>st </a:t>
            </a:r>
            <a:r>
              <a:rPr lang="en-US" sz="2800" dirty="0" smtClean="0"/>
              <a:t> Line: lithium carbonate or </a:t>
            </a:r>
            <a:r>
              <a:rPr lang="en-US" sz="2800" dirty="0" err="1" smtClean="0"/>
              <a:t>quetiapine</a:t>
            </a:r>
            <a:endParaRPr lang="en-US" sz="2800" dirty="0" smtClean="0"/>
          </a:p>
          <a:p>
            <a:pPr marL="457200" indent="-457200">
              <a:buFont typeface="Arial"/>
              <a:buChar char="•"/>
            </a:pPr>
            <a:r>
              <a:rPr lang="en-US" sz="2800" dirty="0" smtClean="0"/>
              <a:t>2</a:t>
            </a:r>
            <a:r>
              <a:rPr lang="en-US" sz="2800" baseline="30000" dirty="0" smtClean="0"/>
              <a:t>nd</a:t>
            </a:r>
            <a:r>
              <a:rPr lang="en-US" sz="2800" dirty="0" smtClean="0"/>
              <a:t> Line:</a:t>
            </a:r>
          </a:p>
          <a:p>
            <a:r>
              <a:rPr lang="en-US" sz="2800" dirty="0" smtClean="0"/>
              <a:t>	--lithium or valproate with an SSRI</a:t>
            </a:r>
          </a:p>
          <a:p>
            <a:r>
              <a:rPr lang="en-US" sz="2800" dirty="0"/>
              <a:t>	</a:t>
            </a:r>
            <a:r>
              <a:rPr lang="en-US" sz="2800" dirty="0" smtClean="0"/>
              <a:t>--olanzapine and an SSRI, or</a:t>
            </a:r>
          </a:p>
          <a:p>
            <a:r>
              <a:rPr lang="en-US" sz="2800" dirty="0"/>
              <a:t>	</a:t>
            </a:r>
            <a:r>
              <a:rPr lang="en-US" sz="2800" dirty="0" smtClean="0"/>
              <a:t>--</a:t>
            </a:r>
            <a:r>
              <a:rPr lang="en-US" sz="2800" dirty="0" err="1" smtClean="0"/>
              <a:t>lamotrigine</a:t>
            </a:r>
            <a:endParaRPr lang="en-US" sz="2800" dirty="0" smtClean="0"/>
          </a:p>
          <a:p>
            <a:pPr marL="457200" indent="-457200">
              <a:buFont typeface="Arial"/>
              <a:buChar char="•"/>
            </a:pPr>
            <a:r>
              <a:rPr lang="en-US" sz="2800" dirty="0" smtClean="0"/>
              <a:t>No evidence for antidepressants alone </a:t>
            </a:r>
          </a:p>
          <a:p>
            <a:pPr marL="457200" indent="-457200">
              <a:buFont typeface="Arial"/>
              <a:buChar char="•"/>
            </a:pPr>
            <a:r>
              <a:rPr lang="en-US" sz="2800" dirty="0" smtClean="0"/>
              <a:t>Lithium and valproate should be avoided in women of childbearing age </a:t>
            </a:r>
            <a:endParaRPr lang="en-US" sz="2800" dirty="0"/>
          </a:p>
        </p:txBody>
      </p:sp>
      <p:pic>
        <p:nvPicPr>
          <p:cNvPr id="6" name="Picture 5" descr="Screen Shot 2015-04-25 at 5.22.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198497"/>
            <a:ext cx="1168400" cy="1483609"/>
          </a:xfrm>
          <a:prstGeom prst="rect">
            <a:avLst/>
          </a:prstGeom>
        </p:spPr>
      </p:pic>
    </p:spTree>
    <p:extLst>
      <p:ext uri="{BB962C8B-B14F-4D97-AF65-F5344CB8AC3E}">
        <p14:creationId xmlns:p14="http://schemas.microsoft.com/office/powerpoint/2010/main" val="35022957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42819</TotalTime>
  <Words>26905</Words>
  <Application>Microsoft Office PowerPoint</Application>
  <PresentationFormat>On-screen Show (4:3)</PresentationFormat>
  <Paragraphs>2038</Paragraphs>
  <Slides>133</Slides>
  <Notes>117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133</vt:i4>
      </vt:variant>
    </vt:vector>
  </HeadingPairs>
  <TitlesOfParts>
    <vt:vector size="141" baseType="lpstr">
      <vt:lpstr>MS PGothic</vt:lpstr>
      <vt:lpstr>MS PGothic</vt:lpstr>
      <vt:lpstr>Arial</vt:lpstr>
      <vt:lpstr>Calibri</vt:lpstr>
      <vt:lpstr>Symbol</vt:lpstr>
      <vt:lpstr>Verdana</vt:lpstr>
      <vt:lpstr>Wingdings</vt:lpstr>
      <vt:lpstr>Office Theme</vt:lpstr>
      <vt:lpstr>Basics</vt:lpstr>
      <vt:lpstr>Basics</vt:lpstr>
      <vt:lpstr> Anxiety Disorders in Children and Adolescents Outline </vt:lpstr>
      <vt:lpstr>Anxiety Disorders in Children and Adolescents The Basics</vt:lpstr>
      <vt:lpstr>Definitions &amp; Classification</vt:lpstr>
      <vt:lpstr>Definitions &amp; Classification</vt:lpstr>
      <vt:lpstr>Definitions &amp; Classification</vt:lpstr>
      <vt:lpstr>Definitions &amp; Classification</vt:lpstr>
      <vt:lpstr>Anxiety Disorders in Children and Adolescents Description and Diagnosis</vt:lpstr>
      <vt:lpstr>Classification &amp; Diagnosis</vt:lpstr>
      <vt:lpstr>Classification &amp; Diagnosis</vt:lpstr>
      <vt:lpstr>Epidemiology</vt:lpstr>
      <vt:lpstr>Epidemiology</vt:lpstr>
      <vt:lpstr>Epidemiology</vt:lpstr>
      <vt:lpstr>Epidemiology</vt:lpstr>
      <vt:lpstr>Anxiety Disorders in Children and Adolescents Comorbidity</vt:lpstr>
      <vt:lpstr>Anxiety Disorders in Children and Adolescents Epidemiology: Prevalence</vt:lpstr>
      <vt:lpstr>Anxiety Disorders in Children and Adolescents Epidemiology: Gender distribution</vt:lpstr>
      <vt:lpstr>Anxiety Disorders in Children and Adolescents Age of Onset</vt:lpstr>
      <vt:lpstr>Anxiety Disorders in Children and Adolescents Course</vt:lpstr>
      <vt:lpstr>Anxiety Disorders in Children and Adolescents Assessment: General</vt:lpstr>
      <vt:lpstr>Anxiety Disorders in Children and Adolescents Assessment: Questionnaires</vt:lpstr>
      <vt:lpstr>Anxiety Disorders in Children and Adolescents Assessment: Diagnostic Interview</vt:lpstr>
      <vt:lpstr>Anxiety Disorders in Children and Adolescents Risk and Maintaining Factors</vt:lpstr>
      <vt:lpstr>Anxiety Disorders in Children and Adolescents Risk and Maintaining Factors</vt:lpstr>
      <vt:lpstr>Anxiety Disorders in Children and Adolescents Risk and Maintaining Factors</vt:lpstr>
      <vt:lpstr>Anxiety Disorders in Children and Adolescents Risk and Maintaining Factors</vt:lpstr>
      <vt:lpstr>Anxiety Disorders in Children and Adolescents Risk and Maintaining Factors</vt:lpstr>
      <vt:lpstr>Anxiety Disorders in Children and Adolescents Risk and Maintaining Factors</vt:lpstr>
      <vt:lpstr>Anxiety Disorders in Children and Adolescents Treatment</vt:lpstr>
      <vt:lpstr>Anxiety Disorders in Children and Adolescents Treatment</vt:lpstr>
      <vt:lpstr>Anxiety Disorders in Children and Adolescents Treatment: Skills-Based Programs</vt:lpstr>
      <vt:lpstr>Anxiety Disorders in Children and Adolescents Prevention and Early Intervention</vt:lpstr>
      <vt:lpstr>Anxiety Disorders in Children and Adolescents Conclusion</vt:lpstr>
      <vt:lpstr>PowerPoint Presentation</vt:lpstr>
      <vt:lpstr>PowerPoint Presentation</vt:lpstr>
      <vt:lpstr>PowerPoint Presentation</vt:lpstr>
      <vt:lpstr>PowerPoint Presentation</vt:lpstr>
      <vt:lpstr>Acute and Posttraumatic Stress Disorders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Depression in Children and Adolescents Learning objectives  </vt:lpstr>
      <vt:lpstr>Depression in Children and Adolescents The Basics</vt:lpstr>
      <vt:lpstr>Depression in Children and Adolescents Epidemiology</vt:lpstr>
      <vt:lpstr>Depression in Children and Adolescents Differences According to Age</vt:lpstr>
      <vt:lpstr>Depression in Children and Adolescents  Course</vt:lpstr>
      <vt:lpstr>TYPES OF DEPRESSION</vt:lpstr>
      <vt:lpstr>TYPES OF DEPRESSION</vt:lpstr>
      <vt:lpstr>Depression in Children and Adolescents  Subtypes w/ specifiers</vt:lpstr>
      <vt:lpstr>Depression in Children and Adolescents  Etiology</vt:lpstr>
      <vt:lpstr>Depression in Children and Adolescents  Comorbidity</vt:lpstr>
      <vt:lpstr>Depression in Children and Adolescents  Suicidal Behavior</vt:lpstr>
      <vt:lpstr>Depression in Children and Adolescents  Cross-Cultural Differences</vt:lpstr>
      <vt:lpstr>Depression in Children and Adolescents  Case Example</vt:lpstr>
      <vt:lpstr>Depression in Children and Adolescents  Important Psychiatric Distinctions</vt:lpstr>
      <vt:lpstr>Depression in Children and Adolescents  Free Rating Scales*</vt:lpstr>
      <vt:lpstr>Depression in Children and Adolescents  Treatment Aims</vt:lpstr>
      <vt:lpstr>What works?</vt:lpstr>
      <vt:lpstr>PowerPoint Presentation</vt:lpstr>
      <vt:lpstr>Depression in Children and Adolescents  Treatment Options</vt:lpstr>
      <vt:lpstr>Depression in Children and Adolescents  Evidence-Based Psychotherapy</vt:lpstr>
      <vt:lpstr>Depression in Children and Adolescents  Cognitive Behavioral Therapy</vt:lpstr>
      <vt:lpstr>Depression in Children and Adolescents  Interpersonal Psychotherapy</vt:lpstr>
      <vt:lpstr>Depression in Children and Adolescents  Medication</vt:lpstr>
      <vt:lpstr>Depression in Children and Adolescents  How Anti-Depressant Medication Works</vt:lpstr>
      <vt:lpstr>Depression in Children and Adolescents  Adverse Side Effects of SSRIs</vt:lpstr>
      <vt:lpstr>Depression in Children and Adolescents  Other Treatments</vt:lpstr>
      <vt:lpstr>Depression in Children and Adolescents  Management of Acute Unipolar Depressive Episode</vt:lpstr>
      <vt:lpstr>Depression in Children and Adolescents  Management of  Depressive Episode:   Duration of Treatment</vt:lpstr>
      <vt:lpstr>Bipolar disorders in childhood &amp; adolescence</vt:lpstr>
      <vt:lpstr>Bipolar disorders in childhood &amp; adolescence</vt:lpstr>
      <vt:lpstr>Bipolar disorders in childhood &amp; adolescence</vt:lpstr>
      <vt:lpstr>Bipolar disorders in childhood &amp; adolescence</vt:lpstr>
      <vt:lpstr>Manic episode</vt:lpstr>
      <vt:lpstr>DSM V criteria</vt:lpstr>
      <vt:lpstr>Course &amp; Outcome</vt:lpstr>
      <vt:lpstr>Causes</vt:lpstr>
      <vt:lpstr>Treatment of Bipolar Disorders</vt:lpstr>
      <vt:lpstr>Treatment of Bipolar Disorders</vt:lpstr>
      <vt:lpstr>Depression in Children and Adolescents  Management of Bipolar Depressive Episode*</vt:lpstr>
      <vt:lpstr>Treatment of Bipolar Disorders</vt:lpstr>
      <vt:lpstr>Treatment of Bipolar Disorders</vt:lpstr>
      <vt:lpstr>Depression in Children and Adolescents  Treatment Resistance</vt:lpstr>
      <vt:lpstr>Depression in Children and Adolescents  Barriers to Care</vt:lpstr>
      <vt:lpstr>Depression in Children and Adolescents  Prevention</vt:lpstr>
      <vt:lpstr>Depression in Children and Adolescents  Further Information</vt:lpstr>
      <vt:lpstr>PowerPoint Presentation</vt:lpstr>
      <vt:lpstr> OCD in Children and Adolescents Outline  </vt:lpstr>
      <vt:lpstr>OCD in Children and Adolescents The Basics</vt:lpstr>
      <vt:lpstr>OCD in Children and Adolescents Historical Overview</vt:lpstr>
      <vt:lpstr>OCD in Children and Adolescents Epidemiology</vt:lpstr>
      <vt:lpstr>OCD in Children and Adolescents Clinical Features</vt:lpstr>
      <vt:lpstr>OCD in Children and Adolescents Clinical Features of Obsessions</vt:lpstr>
      <vt:lpstr>OCD in Children and Adolescents Clinical Features of Compulsions</vt:lpstr>
      <vt:lpstr>OCD in Children and Adolescents Age at onset</vt:lpstr>
      <vt:lpstr>OCD in Children and Adolescents Early onset</vt:lpstr>
      <vt:lpstr>OCD in Children and Adolescents Early onset</vt:lpstr>
      <vt:lpstr>OCD in Children and Adolescents Symptom dimensions subgrouping</vt:lpstr>
      <vt:lpstr>OCD in Children and Adolescents Clinical Continuum with OCD</vt:lpstr>
      <vt:lpstr>OCD in Children and Adolescents Common comorbidities</vt:lpstr>
      <vt:lpstr>OCD in Children and Adolescents Common comorbidities: OCD and Tics</vt:lpstr>
      <vt:lpstr>OCD in Children and Adolescents Course and Outcome</vt:lpstr>
      <vt:lpstr>PowerPoint Presentation</vt:lpstr>
      <vt:lpstr>OCD in Children and Adolescents Clinical Assessment</vt:lpstr>
      <vt:lpstr>OCD in Children and Adolescents Etiology</vt:lpstr>
      <vt:lpstr>OCD in Children and Adolescents Family Accommodation</vt:lpstr>
      <vt:lpstr>OCD in Children and Adolescents Treatment</vt:lpstr>
      <vt:lpstr>OCD in Children and Adolescents Treatment</vt:lpstr>
      <vt:lpstr>OCD in Children and Adolescents Treatment</vt:lpstr>
      <vt:lpstr>OCD in Children and Adolescents Treatment</vt:lpstr>
      <vt:lpstr>OCD in Children and Adolescents Treatment</vt:lpstr>
      <vt:lpstr>OCD in Children and Adolescents Treatment</vt:lpstr>
      <vt:lpstr>OCD in Children and Adolescents Treatment</vt:lpstr>
      <vt:lpstr>OCD in Children and Adolescents Support Groups and Associations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Chilton</dc:creator>
  <cp:lastModifiedBy>Windows User</cp:lastModifiedBy>
  <cp:revision>224</cp:revision>
  <dcterms:created xsi:type="dcterms:W3CDTF">2015-01-02T01:03:21Z</dcterms:created>
  <dcterms:modified xsi:type="dcterms:W3CDTF">2017-04-18T08:32:40Z</dcterms:modified>
</cp:coreProperties>
</file>