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0" r:id="rId1"/>
  </p:sldMasterIdLst>
  <p:notesMasterIdLst>
    <p:notesMasterId r:id="rId47"/>
  </p:notesMasterIdLst>
  <p:sldIdLst>
    <p:sldId id="285" r:id="rId2"/>
    <p:sldId id="257" r:id="rId3"/>
    <p:sldId id="258" r:id="rId4"/>
    <p:sldId id="259" r:id="rId5"/>
    <p:sldId id="260" r:id="rId6"/>
    <p:sldId id="264" r:id="rId7"/>
    <p:sldId id="265" r:id="rId8"/>
    <p:sldId id="261" r:id="rId9"/>
    <p:sldId id="270" r:id="rId10"/>
    <p:sldId id="269" r:id="rId11"/>
    <p:sldId id="267" r:id="rId12"/>
    <p:sldId id="283" r:id="rId13"/>
    <p:sldId id="277" r:id="rId14"/>
    <p:sldId id="271" r:id="rId15"/>
    <p:sldId id="272" r:id="rId16"/>
    <p:sldId id="278" r:id="rId17"/>
    <p:sldId id="279" r:id="rId18"/>
    <p:sldId id="284" r:id="rId19"/>
    <p:sldId id="273" r:id="rId20"/>
    <p:sldId id="274" r:id="rId21"/>
    <p:sldId id="275" r:id="rId22"/>
    <p:sldId id="276" r:id="rId23"/>
    <p:sldId id="286" r:id="rId24"/>
    <p:sldId id="287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5" r:id="rId41"/>
    <p:sldId id="306" r:id="rId42"/>
    <p:sldId id="307" r:id="rId43"/>
    <p:sldId id="308" r:id="rId44"/>
    <p:sldId id="309" r:id="rId45"/>
    <p:sldId id="310" r:id="rId4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60"/>
  </p:normalViewPr>
  <p:slideViewPr>
    <p:cSldViewPr>
      <p:cViewPr varScale="1">
        <p:scale>
          <a:sx n="82" d="100"/>
          <a:sy n="82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38DC8-CE7C-4A5E-8E08-9D133AB8AE1F}" type="datetimeFigureOut">
              <a:rPr lang="tr-TR" smtClean="0"/>
              <a:t>20.02.2017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0726C-BB6D-4F33-9CD0-D26739051397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0726C-BB6D-4F33-9CD0-D26739051397}" type="slidenum">
              <a:rPr lang="tr-TR" smtClean="0"/>
              <a:t>35</a:t>
            </a:fld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C0726C-BB6D-4F33-9CD0-D26739051397}" type="slidenum">
              <a:rPr lang="tr-TR" smtClean="0"/>
              <a:t>45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D28AF-CCD4-40E7-86E1-2714AB81208E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4179456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19F5E-922C-4149-A8AB-964D16546F4E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3108776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7BB6A-ECD4-4E3F-BB95-DC116D772D9F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513718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150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7EE0501-0313-4442-BEE9-8642BC45BB5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353454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6BC913-1AAF-4B29-8242-03E23496FEBC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33711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5E43B-1917-4E52-AEFF-13A1A6B03649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11013219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D6689-DDD2-4FC3-9003-EFD0B3B7E121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2889656041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6EFFB-5736-4347-964D-AE292EC2335B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904665885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667D-257E-4CFE-B48A-C876B37BD897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89812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8F520-4FA2-472E-B102-15FC3A9ED689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10884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7E3EE-F1D6-4CD9-BDF2-653469EA839F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3289835921"/>
      </p:ext>
    </p:extLst>
  </p:cSld>
  <p:clrMapOvr>
    <a:masterClrMapping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A8725-0267-437B-86BA-5ABA50B36FA5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4063767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8417F-A296-47AA-A8FD-1F7461732EFE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xmlns="" val="112992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2365248"/>
          </a:xfrm>
        </p:spPr>
        <p:txBody>
          <a:bodyPr>
            <a:normAutofit/>
          </a:bodyPr>
          <a:lstStyle/>
          <a:p>
            <a:r>
              <a:rPr lang="tr-TR" sz="4400" dirty="0" smtClean="0"/>
              <a:t>Developmental Psychopathology</a:t>
            </a:r>
            <a:endParaRPr lang="tr-TR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2960" y="3657600"/>
            <a:ext cx="7538977" cy="2667000"/>
          </a:xfrm>
        </p:spPr>
        <p:txBody>
          <a:bodyPr>
            <a:normAutofit/>
          </a:bodyPr>
          <a:lstStyle/>
          <a:p>
            <a:pPr algn="r"/>
            <a:r>
              <a:rPr lang="tr-TR" sz="2000" dirty="0" smtClean="0"/>
              <a:t>The Developmental Psychopathology Perspective </a:t>
            </a:r>
          </a:p>
          <a:p>
            <a:pPr algn="r"/>
            <a:endParaRPr lang="tr-TR" sz="2000" dirty="0" smtClean="0"/>
          </a:p>
          <a:p>
            <a:pPr algn="r"/>
            <a:r>
              <a:rPr lang="tr-TR" sz="2000" dirty="0" smtClean="0"/>
              <a:t>Assist. Prof. Merve Topcu</a:t>
            </a:r>
          </a:p>
          <a:p>
            <a:pPr algn="r"/>
            <a:r>
              <a:rPr lang="tr-TR" sz="2000" dirty="0" smtClean="0"/>
              <a:t>Çankaya Unıversity</a:t>
            </a:r>
          </a:p>
          <a:p>
            <a:pPr algn="r"/>
            <a:r>
              <a:rPr lang="tr-TR" sz="2000" dirty="0" smtClean="0"/>
              <a:t>Spring, 2017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153649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spAutoFit/>
          </a:bodyPr>
          <a:lstStyle/>
          <a:p>
            <a:r>
              <a:rPr lang="en-GB" altLang="tr-TR"/>
              <a:t>Biological Models </a:t>
            </a:r>
            <a:r>
              <a:rPr lang="en-US" altLang="en-US"/>
              <a:t>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Neurobiological Contributions:</a:t>
            </a:r>
          </a:p>
          <a:p>
            <a:pPr lvl="1"/>
            <a:r>
              <a:rPr lang="en-US" altLang="en-US"/>
              <a:t>different areas of the brain regulate different functions and behaviors</a:t>
            </a:r>
          </a:p>
          <a:p>
            <a:pPr lvl="1"/>
            <a:r>
              <a:rPr lang="en-US" altLang="en-US">
                <a:cs typeface="Times New Roman" panose="02020603050405020304" pitchFamily="18" charset="0"/>
              </a:rPr>
              <a:t>the endocrine system--hormones; </a:t>
            </a:r>
          </a:p>
          <a:p>
            <a:pPr lvl="2"/>
            <a:r>
              <a:rPr lang="en-US" altLang="en-US">
                <a:cs typeface="Times New Roman" panose="02020603050405020304" pitchFamily="18" charset="0"/>
              </a:rPr>
              <a:t>especially implicated in health- and stress-related disorders 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762000"/>
          </a:xfrm>
        </p:spPr>
        <p:txBody>
          <a:bodyPr>
            <a:spAutoFit/>
          </a:bodyPr>
          <a:lstStyle/>
          <a:p>
            <a:r>
              <a:rPr lang="en-US" altLang="en-US">
                <a:cs typeface="Times New Roman" panose="02020603050405020304" pitchFamily="18" charset="0"/>
              </a:rPr>
              <a:t>Biological Models (cont.)</a:t>
            </a:r>
            <a:r>
              <a:rPr lang="en-US" altLang="en-US"/>
              <a:t> </a:t>
            </a:r>
            <a:endParaRPr lang="en-US" altLang="en-US">
              <a:cs typeface="Times New Roman" panose="02020603050405020304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Neural Plasticity and the Role of Experience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maturation of the brain is an organized, hierarchical process 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consequences of traumatic </a:t>
            </a:r>
            <a:r>
              <a:rPr lang="en-US" altLang="en-US" dirty="0" smtClean="0">
                <a:cs typeface="Times New Roman" panose="02020603050405020304" pitchFamily="18" charset="0"/>
              </a:rPr>
              <a:t>experience</a:t>
            </a:r>
            <a:endParaRPr lang="tr-TR" altLang="en-US" dirty="0" smtClean="0">
              <a:cs typeface="Times New Roman" panose="02020603050405020304" pitchFamily="18" charset="0"/>
            </a:endParaRPr>
          </a:p>
          <a:p>
            <a:pPr lvl="2">
              <a:lnSpc>
                <a:spcPct val="150000"/>
              </a:lnSpc>
            </a:pPr>
            <a:r>
              <a:rPr lang="tr-TR" altLang="en-US" dirty="0" smtClean="0">
                <a:cs typeface="Times New Roman" panose="02020603050405020304" pitchFamily="18" charset="0"/>
              </a:rPr>
              <a:t>E.g., Shaken baby syndrome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r-TR" sz="3600" dirty="0"/>
              <a:t>Benefits and drawbacks of medical model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tr-TR" sz="2800"/>
              <a:t>Strengths:</a:t>
            </a:r>
          </a:p>
          <a:p>
            <a:pPr lvl="1"/>
            <a:r>
              <a:rPr lang="en-US" altLang="tr-TR" sz="2400"/>
              <a:t>Application for prevention and treatment</a:t>
            </a:r>
          </a:p>
          <a:p>
            <a:pPr lvl="1"/>
            <a:r>
              <a:rPr lang="en-US" altLang="tr-TR" sz="2400"/>
              <a:t>Reduces stigma</a:t>
            </a:r>
          </a:p>
          <a:p>
            <a:pPr lvl="1"/>
            <a:r>
              <a:rPr lang="en-US" altLang="tr-TR" sz="2400"/>
              <a:t>Takes blame off of parents</a:t>
            </a:r>
          </a:p>
          <a:p>
            <a:pPr lvl="1"/>
            <a:endParaRPr lang="en-US" altLang="tr-TR" sz="2400"/>
          </a:p>
          <a:p>
            <a:r>
              <a:rPr lang="en-US" altLang="tr-TR" sz="2800"/>
              <a:t>Drawbacks:</a:t>
            </a:r>
          </a:p>
          <a:p>
            <a:pPr lvl="1"/>
            <a:r>
              <a:rPr lang="en-US" altLang="tr-TR" sz="2400"/>
              <a:t>Only addresses symptoms</a:t>
            </a:r>
          </a:p>
          <a:p>
            <a:pPr lvl="1"/>
            <a:r>
              <a:rPr lang="en-US" altLang="tr-TR" sz="2400"/>
              <a:t>Fails to address environmental factors</a:t>
            </a:r>
          </a:p>
          <a:p>
            <a:pPr lvl="1"/>
            <a:r>
              <a:rPr lang="en-US" altLang="tr-TR" sz="2400"/>
              <a:t>Side effects of drugs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Psychodynamic Models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 dirty="0"/>
              <a:t>Dominated thinking for a long time</a:t>
            </a:r>
          </a:p>
          <a:p>
            <a:r>
              <a:rPr lang="en-US" altLang="tr-TR" dirty="0"/>
              <a:t>Not all that appropriate for kids</a:t>
            </a:r>
          </a:p>
          <a:p>
            <a:pPr lvl="1"/>
            <a:r>
              <a:rPr lang="en-US" altLang="tr-TR" dirty="0"/>
              <a:t>Not motivated/self-referred</a:t>
            </a:r>
          </a:p>
          <a:p>
            <a:pPr lvl="1"/>
            <a:r>
              <a:rPr lang="en-US" altLang="tr-TR" dirty="0"/>
              <a:t>Introspection limited</a:t>
            </a:r>
          </a:p>
          <a:p>
            <a:pPr lvl="1"/>
            <a:r>
              <a:rPr lang="en-US" altLang="tr-TR" dirty="0"/>
              <a:t>Requires stable personality structure</a:t>
            </a:r>
          </a:p>
          <a:p>
            <a:pPr lvl="1"/>
            <a:r>
              <a:rPr lang="en-US" altLang="tr-TR" dirty="0"/>
              <a:t>Doesn’t address environmental forces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GB" altLang="tr-TR"/>
              <a:t>Psychological Perspectives</a:t>
            </a:r>
            <a:endParaRPr lang="en-US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Emotional Influences:</a:t>
            </a:r>
          </a:p>
          <a:p>
            <a:pPr lvl="1"/>
            <a:r>
              <a:rPr lang="en-US" altLang="en-US"/>
              <a:t>emotions tell us what to pay attention to and provide motivation for action</a:t>
            </a:r>
          </a:p>
          <a:p>
            <a:pPr lvl="1"/>
            <a:r>
              <a:rPr lang="en-US" altLang="en-US"/>
              <a:t>children may have difficulties in emotion reactivity or emotion regulation</a:t>
            </a:r>
          </a:p>
          <a:p>
            <a:pPr lvl="1"/>
            <a:r>
              <a:rPr lang="en-GB" altLang="tr-TR"/>
              <a:t>temperament shapes the child’s approach to the environment and vice versa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GB" altLang="tr-TR"/>
              <a:t>Psychological Perspectives </a:t>
            </a:r>
            <a:r>
              <a:rPr lang="en-US" altLang="en-US"/>
              <a:t>(cont.)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Behavioral and Learning Influences: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Applied Behavior Analysis --antecedents and consequences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classical conditioning</a:t>
            </a:r>
          </a:p>
          <a:p>
            <a:pPr lvl="1">
              <a:lnSpc>
                <a:spcPct val="90000"/>
              </a:lnSpc>
            </a:pPr>
            <a:r>
              <a:rPr lang="en-GB" altLang="tr-TR"/>
              <a:t>social learning 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panose="02020603050405020304" pitchFamily="18" charset="0"/>
              </a:rPr>
              <a:t>social cognition - how children think about themselves and others</a:t>
            </a:r>
            <a:r>
              <a:rPr lang="en-US" altLang="en-US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r-TR" sz="4000"/>
              <a:t>Importance of Learning Perspectives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800"/>
              <a:t>Optimistic about change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800"/>
              <a:t>Simple, straightforward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800"/>
              <a:t>Downplays previous life history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800"/>
              <a:t>Leads to treatment interventions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800"/>
              <a:t>Forces us to be concrete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800"/>
              <a:t>Strong record keeping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800"/>
              <a:t>Active involvement for parents and teachers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800"/>
              <a:t>Scientific base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800"/>
              <a:t>efficient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Learning perspective problems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tr-TR"/>
              <a:t>Tries to explain too much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tr-TR"/>
              <a:t>Doesn’t address developmental issues well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tr-TR"/>
              <a:t>Might ignore cognitions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r-TR" sz="4000"/>
              <a:t>Cognitive-Behavioral Approaches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</a:pPr>
            <a:r>
              <a:rPr lang="en-US" altLang="tr-TR" sz="2800"/>
              <a:t>Includes thoughts/internal experiences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tr-TR" sz="2400"/>
              <a:t>Attributions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tr-TR" sz="2400"/>
              <a:t>Appraisals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tr-TR" sz="2400"/>
              <a:t>Expectancies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tr-TR" sz="2800"/>
              <a:t>Examples:</a:t>
            </a:r>
          </a:p>
          <a:p>
            <a:pPr marL="990600" lvl="1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400"/>
              <a:t>Problem solving training</a:t>
            </a:r>
          </a:p>
          <a:p>
            <a:pPr marL="990600" lvl="1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400"/>
              <a:t>Impulse control training</a:t>
            </a:r>
          </a:p>
          <a:p>
            <a:pPr marL="990600" lvl="1" indent="-533400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400"/>
              <a:t>Perspective taking</a:t>
            </a:r>
          </a:p>
          <a:p>
            <a:pPr marL="609600" indent="-609600">
              <a:lnSpc>
                <a:spcPct val="90000"/>
              </a:lnSpc>
            </a:pPr>
            <a:r>
              <a:rPr lang="en-US" altLang="tr-TR" sz="2800"/>
              <a:t>Limitations</a:t>
            </a:r>
          </a:p>
          <a:p>
            <a:pPr marL="990600" lvl="1" indent="-533400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tr-TR" sz="2400"/>
          </a:p>
          <a:p>
            <a:pPr marL="990600" lvl="1" indent="-533400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tr-T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GB" altLang="tr-TR"/>
              <a:t>Family</a:t>
            </a:r>
            <a:r>
              <a:rPr lang="en-US" altLang="en-US"/>
              <a:t>,</a:t>
            </a:r>
            <a:r>
              <a:rPr lang="en-GB" altLang="tr-TR"/>
              <a:t> Social, and Cultural Influences</a:t>
            </a:r>
            <a:endParaRPr lang="en-US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en-US"/>
              <a:t>Ecological models </a:t>
            </a:r>
          </a:p>
          <a:p>
            <a:pPr marL="457200" lvl="1" indent="0"/>
            <a:r>
              <a:rPr lang="en-US" altLang="en-US"/>
              <a:t>describe the child’s environment as a series of nested and interconnected structures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Models and theories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tr-TR"/>
              <a:t>Set of principles used to analyze or explain a set of phenomena</a:t>
            </a:r>
          </a:p>
          <a:p>
            <a:endParaRPr lang="en-US" altLang="tr-TR"/>
          </a:p>
          <a:p>
            <a:r>
              <a:rPr lang="en-US" altLang="tr-TR"/>
              <a:t>Example:  temper tantrums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886700" cy="1325563"/>
          </a:xfrm>
        </p:spPr>
        <p:txBody>
          <a:bodyPr>
            <a:spAutoFit/>
          </a:bodyPr>
          <a:lstStyle/>
          <a:p>
            <a:r>
              <a:rPr lang="en-GB" altLang="tr-TR" dirty="0"/>
              <a:t>Family</a:t>
            </a:r>
            <a:r>
              <a:rPr lang="en-US" altLang="en-US" dirty="0"/>
              <a:t>, </a:t>
            </a:r>
            <a:r>
              <a:rPr lang="en-GB" altLang="tr-TR" dirty="0"/>
              <a:t>Social</a:t>
            </a:r>
            <a:r>
              <a:rPr lang="en-US" altLang="en-US" dirty="0"/>
              <a:t>, and Cultural </a:t>
            </a:r>
            <a:r>
              <a:rPr lang="en-GB" altLang="tr-TR" dirty="0"/>
              <a:t>Influences </a:t>
            </a:r>
            <a:r>
              <a:rPr lang="en-US" altLang="en-US" dirty="0"/>
              <a:t>(cont.)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6200" y="6442075"/>
            <a:ext cx="8915400" cy="286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tr-TR" sz="1400" b="1" dirty="0"/>
              <a:t>Figure 2.8  </a:t>
            </a:r>
            <a:r>
              <a:rPr lang="en-US" altLang="tr-TR" sz="1400" dirty="0"/>
              <a:t>An ecological model of environmental influences.  </a:t>
            </a:r>
          </a:p>
        </p:txBody>
      </p:sp>
      <p:pic>
        <p:nvPicPr>
          <p:cNvPr id="2765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25650" y="1117600"/>
            <a:ext cx="5072063" cy="532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GB" altLang="tr-TR"/>
              <a:t>Family and Social Influences </a:t>
            </a:r>
            <a:r>
              <a:rPr lang="en-US" altLang="en-US"/>
              <a:t>(cont.)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Evolution and Attachment </a:t>
            </a:r>
          </a:p>
          <a:p>
            <a:pPr lvl="1"/>
            <a:r>
              <a:rPr lang="en-US" altLang="en-US" dirty="0"/>
              <a:t>attachment theory -- evolving child-caregiver relationship, </a:t>
            </a:r>
          </a:p>
          <a:p>
            <a:pPr lvl="2"/>
            <a:r>
              <a:rPr lang="en-US" altLang="en-US" dirty="0"/>
              <a:t>helps the child to regulate behavior and emotions, especially in conditions of threat or stress</a:t>
            </a:r>
          </a:p>
          <a:p>
            <a:pPr lvl="1"/>
            <a:r>
              <a:rPr lang="en-GB" altLang="tr-TR" dirty="0"/>
              <a:t>4 patterns of attachment, types of internal working models</a:t>
            </a:r>
          </a:p>
          <a:p>
            <a:pPr lvl="2"/>
            <a:r>
              <a:rPr lang="en-GB" altLang="tr-TR" dirty="0"/>
              <a:t>Secure </a:t>
            </a:r>
          </a:p>
          <a:p>
            <a:pPr lvl="2"/>
            <a:r>
              <a:rPr lang="en-GB" altLang="tr-TR" dirty="0"/>
              <a:t>anxious-avoidant</a:t>
            </a:r>
          </a:p>
          <a:p>
            <a:pPr lvl="2"/>
            <a:r>
              <a:rPr lang="en-GB" altLang="tr-TR" dirty="0" smtClean="0"/>
              <a:t>anxious-resistant</a:t>
            </a:r>
            <a:endParaRPr lang="en-GB" altLang="tr-TR" dirty="0"/>
          </a:p>
          <a:p>
            <a:pPr lvl="2"/>
            <a:r>
              <a:rPr lang="en-GB" altLang="tr-TR" dirty="0"/>
              <a:t>disorganized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GB" altLang="tr-TR"/>
              <a:t>Family and Social Influences </a:t>
            </a:r>
            <a:r>
              <a:rPr lang="en-US" altLang="en-US"/>
              <a:t>(cont.)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2654300"/>
          </a:xfrm>
        </p:spPr>
        <p:txBody>
          <a:bodyPr/>
          <a:lstStyle/>
          <a:p>
            <a:r>
              <a:rPr lang="en-US" altLang="en-US"/>
              <a:t>The Family and Peer Context</a:t>
            </a:r>
          </a:p>
          <a:p>
            <a:pPr lvl="1"/>
            <a:r>
              <a:rPr lang="en-US" altLang="en-US"/>
              <a:t>study of individual factors and the study of the child’s context are mutually compatible and beneficial to both theory and intervention</a:t>
            </a:r>
          </a:p>
          <a:p>
            <a:pPr lvl="1"/>
            <a:r>
              <a:rPr lang="en-US" altLang="en-US"/>
              <a:t>family system theorists study children’s behavior in relation to other family members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Concept of development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90690"/>
            <a:ext cx="7886700" cy="4862510"/>
          </a:xfrm>
        </p:spPr>
        <p:txBody>
          <a:bodyPr/>
          <a:lstStyle/>
          <a:p>
            <a:r>
              <a:rPr lang="tr-TR" dirty="0" smtClean="0"/>
              <a:t>Growth </a:t>
            </a:r>
          </a:p>
          <a:p>
            <a:pPr lvl="1"/>
            <a:r>
              <a:rPr lang="tr-TR" dirty="0" smtClean="0"/>
              <a:t>Getting bigger &amp; better </a:t>
            </a:r>
          </a:p>
          <a:p>
            <a:pPr lvl="1"/>
            <a:r>
              <a:rPr lang="tr-TR" dirty="0" smtClean="0"/>
              <a:t>Requires time </a:t>
            </a:r>
          </a:p>
          <a:p>
            <a:pPr lvl="1"/>
            <a:r>
              <a:rPr lang="tr-TR" dirty="0" smtClean="0"/>
              <a:t>Includes change over the life span</a:t>
            </a:r>
          </a:p>
          <a:p>
            <a:pPr lvl="1"/>
            <a:r>
              <a:rPr lang="tr-TR" dirty="0" smtClean="0"/>
              <a:t>Change may manifested in different ways</a:t>
            </a:r>
          </a:p>
          <a:p>
            <a:pPr lvl="1"/>
            <a:r>
              <a:rPr lang="tr-TR" dirty="0" smtClean="0"/>
              <a:t>Global structures &amp; functions (biological, motor, physical, cognitive, emotional, social systems) become more finely differentiated and then integrated.</a:t>
            </a:r>
          </a:p>
          <a:p>
            <a:pPr lvl="1"/>
            <a:r>
              <a:rPr lang="tr-TR" dirty="0" smtClean="0"/>
              <a:t>Development process is a coherent pattern</a:t>
            </a:r>
          </a:p>
          <a:p>
            <a:pPr lvl="2"/>
            <a:r>
              <a:rPr lang="tr-TR" sz="1600" dirty="0" smtClean="0"/>
              <a:t>Pathways</a:t>
            </a:r>
          </a:p>
          <a:p>
            <a:pPr lvl="2"/>
            <a:r>
              <a:rPr lang="tr-TR" sz="1600" dirty="0" smtClean="0"/>
              <a:t>Depends on previous &amp; further functioning </a:t>
            </a:r>
          </a:p>
          <a:p>
            <a:pPr lvl="2"/>
            <a:r>
              <a:rPr lang="tr-TR" sz="1600" dirty="0" smtClean="0"/>
              <a:t>Narrowing possibilities with age</a:t>
            </a:r>
          </a:p>
          <a:p>
            <a:pPr lvl="1"/>
            <a:r>
              <a:rPr lang="tr-TR" dirty="0" smtClean="0"/>
              <a:t>Change is not evitably possible</a:t>
            </a:r>
          </a:p>
          <a:p>
            <a:pPr lvl="2"/>
            <a:r>
              <a:rPr lang="tr-TR" sz="1600" dirty="0" smtClean="0"/>
              <a:t>E.g., Physical change in chilhood vs old age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xmlns="" val="108792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2185"/>
            <a:ext cx="7886700" cy="968415"/>
          </a:xfrm>
        </p:spPr>
        <p:txBody>
          <a:bodyPr/>
          <a:lstStyle/>
          <a:p>
            <a:pPr algn="ctr"/>
            <a:r>
              <a:rPr lang="tr-TR" dirty="0" smtClean="0"/>
              <a:t>Multicausality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tr-TR" dirty="0" smtClean="0"/>
              <a:t>The development is influenced by a continuous interplay btw an active, changing person engaging in a complex, changing context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Understanding outcome rests on a multifactorial explanation</a:t>
            </a:r>
          </a:p>
          <a:p>
            <a:pPr lvl="1">
              <a:lnSpc>
                <a:spcPct val="150000"/>
              </a:lnSpc>
            </a:pPr>
            <a:r>
              <a:rPr lang="tr-TR" sz="1900" i="1" dirty="0" smtClean="0">
                <a:solidFill>
                  <a:srgbClr val="7030A0"/>
                </a:solidFill>
              </a:rPr>
              <a:t>What causes the outcome</a:t>
            </a:r>
          </a:p>
          <a:p>
            <a:pPr lvl="2">
              <a:lnSpc>
                <a:spcPct val="150000"/>
              </a:lnSpc>
            </a:pPr>
            <a:r>
              <a:rPr lang="tr-TR" sz="1900" dirty="0" smtClean="0"/>
              <a:t>Direct &amp; indirect causes </a:t>
            </a:r>
          </a:p>
          <a:p>
            <a:pPr lvl="3">
              <a:lnSpc>
                <a:spcPct val="150000"/>
              </a:lnSpc>
            </a:pPr>
            <a:r>
              <a:rPr lang="tr-TR" sz="1900" dirty="0" smtClean="0"/>
              <a:t>Mediation &amp; moderation</a:t>
            </a:r>
          </a:p>
          <a:p>
            <a:pPr lvl="4">
              <a:lnSpc>
                <a:spcPct val="150000"/>
              </a:lnSpc>
            </a:pPr>
            <a:r>
              <a:rPr lang="tr-TR" sz="1900" dirty="0" smtClean="0">
                <a:solidFill>
                  <a:srgbClr val="00B050"/>
                </a:solidFill>
              </a:rPr>
              <a:t>Mediation</a:t>
            </a:r>
          </a:p>
          <a:p>
            <a:pPr lvl="5"/>
            <a:r>
              <a:rPr lang="en-US" altLang="tr-TR" sz="1900" dirty="0" smtClean="0"/>
              <a:t>Mediator</a:t>
            </a:r>
            <a:r>
              <a:rPr lang="tr-TR" altLang="tr-TR" sz="1900" dirty="0" smtClean="0"/>
              <a:t> </a:t>
            </a:r>
            <a:r>
              <a:rPr lang="en-US" altLang="tr-TR" sz="1900" dirty="0" smtClean="0"/>
              <a:t>explains the reason why there is a relationship between</a:t>
            </a:r>
            <a:r>
              <a:rPr lang="tr-TR" altLang="tr-TR" sz="1900" dirty="0" smtClean="0"/>
              <a:t> IV &amp; DV</a:t>
            </a:r>
          </a:p>
          <a:p>
            <a:pPr lvl="5"/>
            <a:r>
              <a:rPr lang="tr-TR" altLang="tr-TR" sz="1900" dirty="0" smtClean="0"/>
              <a:t>O</a:t>
            </a:r>
            <a:r>
              <a:rPr lang="en-US" altLang="tr-TR" sz="1900" dirty="0" err="1" smtClean="0"/>
              <a:t>nce</a:t>
            </a:r>
            <a:r>
              <a:rPr lang="en-US" altLang="tr-TR" sz="1900" dirty="0" smtClean="0"/>
              <a:t> the effect of mediator variable</a:t>
            </a:r>
            <a:r>
              <a:rPr lang="tr-TR" altLang="tr-TR" sz="1900" dirty="0" smtClean="0"/>
              <a:t> </a:t>
            </a:r>
            <a:r>
              <a:rPr lang="en-US" altLang="tr-TR" sz="1900" dirty="0" smtClean="0"/>
              <a:t>is removed, the relationship disappears</a:t>
            </a:r>
            <a:endParaRPr lang="tr-TR" altLang="tr-TR" sz="1900" dirty="0" smtClean="0"/>
          </a:p>
          <a:p>
            <a:pPr lvl="4"/>
            <a:r>
              <a:rPr lang="tr-TR" altLang="tr-TR" sz="1900" dirty="0" smtClean="0">
                <a:solidFill>
                  <a:srgbClr val="00B050"/>
                </a:solidFill>
              </a:rPr>
              <a:t>Moderation </a:t>
            </a:r>
          </a:p>
          <a:p>
            <a:pPr lvl="5"/>
            <a:r>
              <a:rPr lang="tr-TR" altLang="tr-TR" sz="1900" dirty="0" smtClean="0"/>
              <a:t>C</a:t>
            </a:r>
            <a:r>
              <a:rPr lang="en-US" altLang="tr-TR" sz="1900" dirty="0" err="1" smtClean="0"/>
              <a:t>hanges</a:t>
            </a:r>
            <a:r>
              <a:rPr lang="en-US" altLang="tr-TR" sz="1900" dirty="0" smtClean="0"/>
              <a:t> the strength of an effect or relationship between two variables</a:t>
            </a:r>
            <a:endParaRPr lang="tr-TR" altLang="tr-TR" sz="1900" dirty="0" smtClean="0"/>
          </a:p>
          <a:p>
            <a:pPr lvl="5"/>
            <a:r>
              <a:rPr lang="en-US" altLang="tr-TR" sz="1900" dirty="0" smtClean="0"/>
              <a:t>A moderator may increase the strength of a relationship, decrease the strength of a relationship, or change the direction of a relationship</a:t>
            </a:r>
            <a:endParaRPr lang="tr-TR" sz="1900" i="1" dirty="0" smtClean="0"/>
          </a:p>
          <a:p>
            <a:pPr lvl="1">
              <a:lnSpc>
                <a:spcPct val="150000"/>
              </a:lnSpc>
            </a:pPr>
            <a:r>
              <a:rPr lang="tr-TR" sz="1900" i="1" dirty="0" smtClean="0">
                <a:solidFill>
                  <a:srgbClr val="7030A0"/>
                </a:solidFill>
              </a:rPr>
              <a:t>How causal factors work together</a:t>
            </a:r>
          </a:p>
          <a:p>
            <a:pPr lvl="1">
              <a:lnSpc>
                <a:spcPct val="150000"/>
              </a:lnSpc>
            </a:pPr>
            <a:r>
              <a:rPr lang="tr-TR" sz="1900" i="1" dirty="0" smtClean="0">
                <a:solidFill>
                  <a:srgbClr val="7030A0"/>
                </a:solidFill>
              </a:rPr>
              <a:t>What underlying mechanism relies beneath </a:t>
            </a:r>
          </a:p>
          <a:p>
            <a:pPr>
              <a:lnSpc>
                <a:spcPct val="150000"/>
              </a:lnSpc>
            </a:pPr>
            <a:r>
              <a:rPr lang="tr-TR" dirty="0" smtClean="0"/>
              <a:t>Necessary &amp; sufficient factors</a:t>
            </a:r>
          </a:p>
          <a:p>
            <a:pPr lvl="1">
              <a:lnSpc>
                <a:spcPct val="150000"/>
              </a:lnSpc>
            </a:pPr>
            <a:r>
              <a:rPr lang="tr-TR" dirty="0" smtClean="0"/>
              <a:t>E.g., Autism vs Schizophrenia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09617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9" y="339725"/>
            <a:ext cx="8048625" cy="990600"/>
          </a:xfrm>
        </p:spPr>
        <p:txBody>
          <a:bodyPr/>
          <a:lstStyle/>
          <a:p>
            <a:pPr>
              <a:defRPr/>
            </a:pPr>
            <a:r>
              <a:rPr lang="tr-TR" sz="3600" dirty="0" smtClean="0"/>
              <a:t>Example for mediation 1</a:t>
            </a:r>
            <a:endParaRPr lang="tr-TR" sz="3600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28600" y="1392238"/>
            <a:ext cx="8763000" cy="5160962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tr-TR" altLang="tr-TR" sz="2000" dirty="0" smtClean="0"/>
              <a:t>W</a:t>
            </a:r>
            <a:r>
              <a:rPr lang="en-US" altLang="tr-TR" sz="2000" dirty="0" smtClean="0"/>
              <a:t>hen you provoke someone, they aggress against you. But why does aggression occur? Does everyone aggress? </a:t>
            </a:r>
            <a:endParaRPr lang="tr-TR" altLang="tr-TR" sz="2000" dirty="0" smtClean="0"/>
          </a:p>
          <a:p>
            <a:pPr>
              <a:lnSpc>
                <a:spcPct val="150000"/>
              </a:lnSpc>
            </a:pPr>
            <a:r>
              <a:rPr lang="en-US" altLang="tr-TR" sz="2000" dirty="0" smtClean="0"/>
              <a:t>Some research has shown that anger is the mediator variable. </a:t>
            </a:r>
            <a:endParaRPr lang="tr-TR" altLang="tr-TR" sz="2000" dirty="0" smtClean="0"/>
          </a:p>
          <a:p>
            <a:pPr>
              <a:lnSpc>
                <a:spcPct val="150000"/>
              </a:lnSpc>
            </a:pPr>
            <a:r>
              <a:rPr lang="tr-TR" altLang="tr-TR" sz="2000" dirty="0" smtClean="0"/>
              <a:t>I</a:t>
            </a:r>
            <a:r>
              <a:rPr lang="en-US" altLang="tr-TR" sz="2000" dirty="0" smtClean="0"/>
              <a:t>n other words, the provocation causes anger, and its the anger that causes aggression. Thus, provocation (IV) causes anger (M) which causes aggression (DV). </a:t>
            </a:r>
            <a:endParaRPr lang="tr-TR" altLang="tr-TR" sz="2000" dirty="0" smtClean="0"/>
          </a:p>
          <a:p>
            <a:pPr lvl="1">
              <a:lnSpc>
                <a:spcPct val="150000"/>
              </a:lnSpc>
            </a:pPr>
            <a:r>
              <a:rPr lang="tr-TR" altLang="tr-TR" dirty="0" smtClean="0"/>
              <a:t>IV: P</a:t>
            </a:r>
            <a:r>
              <a:rPr lang="en-US" altLang="tr-TR" dirty="0" err="1" smtClean="0"/>
              <a:t>rovocations</a:t>
            </a:r>
            <a:endParaRPr lang="tr-TR" altLang="tr-TR" dirty="0" smtClean="0"/>
          </a:p>
          <a:p>
            <a:pPr lvl="1">
              <a:lnSpc>
                <a:spcPct val="150000"/>
              </a:lnSpc>
            </a:pPr>
            <a:r>
              <a:rPr lang="tr-TR" altLang="tr-TR" dirty="0" smtClean="0"/>
              <a:t>DV: A</a:t>
            </a:r>
            <a:r>
              <a:rPr lang="en-US" altLang="tr-TR" dirty="0" err="1" smtClean="0"/>
              <a:t>ggression</a:t>
            </a:r>
            <a:endParaRPr lang="tr-TR" altLang="tr-TR" dirty="0" smtClean="0"/>
          </a:p>
          <a:p>
            <a:pPr lvl="1">
              <a:lnSpc>
                <a:spcPct val="150000"/>
              </a:lnSpc>
            </a:pPr>
            <a:r>
              <a:rPr lang="tr-TR" altLang="tr-TR" dirty="0" smtClean="0"/>
              <a:t>Mediator variable: Anger</a:t>
            </a:r>
          </a:p>
          <a:p>
            <a:endParaRPr lang="tr-TR" altLang="tr-TR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DE821AE8-69AE-4D69-A7EC-A844AF56FEE1}" type="slidenum">
              <a:rPr lang="en-US" altLang="tr-TR" smtClean="0">
                <a:solidFill>
                  <a:srgbClr val="FFFFFF"/>
                </a:solidFill>
              </a:rPr>
              <a:pPr/>
              <a:t>25</a:t>
            </a:fld>
            <a:endParaRPr lang="en-US" altLang="tr-TR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716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31788"/>
            <a:ext cx="8229600" cy="866775"/>
          </a:xfrm>
        </p:spPr>
        <p:txBody>
          <a:bodyPr/>
          <a:lstStyle/>
          <a:p>
            <a:pPr>
              <a:defRPr/>
            </a:pPr>
            <a:r>
              <a:rPr lang="tr-TR" dirty="0"/>
              <a:t>Example for mediation </a:t>
            </a:r>
            <a:r>
              <a:rPr lang="tr-TR" dirty="0" smtClean="0"/>
              <a:t>2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50975"/>
            <a:ext cx="8458200" cy="1447800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IV: Social class</a:t>
            </a:r>
          </a:p>
          <a:p>
            <a:pPr>
              <a:defRPr/>
            </a:pPr>
            <a:r>
              <a:rPr lang="tr-TR" dirty="0" smtClean="0"/>
              <a:t>DV: Frequency of check up</a:t>
            </a:r>
          </a:p>
          <a:p>
            <a:pPr>
              <a:defRPr/>
            </a:pPr>
            <a:r>
              <a:rPr lang="tr-TR" dirty="0" smtClean="0"/>
              <a:t>Mediator variable: Age, money</a:t>
            </a:r>
          </a:p>
          <a:p>
            <a:pPr>
              <a:defRPr/>
            </a:pPr>
            <a:endParaRPr lang="tr-TR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tr-TR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431A21FF-8539-49C6-82FB-6A330855A145}" type="slidenum">
              <a:rPr lang="en-US" altLang="tr-TR" smtClean="0">
                <a:solidFill>
                  <a:srgbClr val="FFFFFF"/>
                </a:solidFill>
              </a:rPr>
              <a:pPr/>
              <a:t>26</a:t>
            </a:fld>
            <a:endParaRPr lang="en-US" altLang="tr-TR" smtClean="0">
              <a:solidFill>
                <a:srgbClr val="FFFFFF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38200" y="4953000"/>
            <a:ext cx="12954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/>
              <a:t>Social Class</a:t>
            </a:r>
          </a:p>
        </p:txBody>
      </p:sp>
      <p:sp>
        <p:nvSpPr>
          <p:cNvPr id="6" name="Oval 5"/>
          <p:cNvSpPr/>
          <p:nvPr/>
        </p:nvSpPr>
        <p:spPr>
          <a:xfrm>
            <a:off x="5434013" y="4892675"/>
            <a:ext cx="1652587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/>
              <a:t># of checkups</a:t>
            </a:r>
          </a:p>
        </p:txBody>
      </p:sp>
      <p:sp>
        <p:nvSpPr>
          <p:cNvPr id="7" name="Oval 6"/>
          <p:cNvSpPr/>
          <p:nvPr/>
        </p:nvSpPr>
        <p:spPr>
          <a:xfrm>
            <a:off x="3124200" y="3581400"/>
            <a:ext cx="13335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tr-TR" dirty="0"/>
              <a:t>Money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362200" y="5410200"/>
            <a:ext cx="2667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133600" y="4419600"/>
            <a:ext cx="83820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57700" y="4419600"/>
            <a:ext cx="95250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680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1313" y="447675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tr-TR" dirty="0" smtClean="0"/>
              <a:t>Example for moderation</a:t>
            </a:r>
            <a:endParaRPr lang="tr-TR" dirty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EE6EACD-4C69-4F80-A405-3812BD281B12}" type="slidenum">
              <a:rPr lang="en-US" altLang="tr-TR" smtClean="0">
                <a:solidFill>
                  <a:srgbClr val="FFFFFF"/>
                </a:solidFill>
              </a:rPr>
              <a:pPr/>
              <a:t>27</a:t>
            </a:fld>
            <a:endParaRPr lang="en-US" altLang="tr-TR" smtClean="0">
              <a:solidFill>
                <a:srgbClr val="FFFFFF"/>
              </a:solidFill>
            </a:endParaRPr>
          </a:p>
        </p:txBody>
      </p:sp>
      <p:pic>
        <p:nvPicPr>
          <p:cNvPr id="16388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7963" y="2743200"/>
            <a:ext cx="8494712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Box 5"/>
          <p:cNvSpPr txBox="1">
            <a:spLocks noChangeArrowheads="1"/>
          </p:cNvSpPr>
          <p:nvPr/>
        </p:nvSpPr>
        <p:spPr bwMode="auto">
          <a:xfrm>
            <a:off x="428625" y="1524000"/>
            <a:ext cx="63246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tr-TR" altLang="tr-TR"/>
              <a:t>IV: Disagreement w/ friend</a:t>
            </a:r>
          </a:p>
          <a:p>
            <a:r>
              <a:rPr lang="tr-TR" altLang="tr-TR"/>
              <a:t>DV: Drinks at home</a:t>
            </a:r>
          </a:p>
          <a:p>
            <a:r>
              <a:rPr lang="tr-TR" altLang="tr-TR"/>
              <a:t>Moderator variable: Avoidant coping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6954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Qs? </a:t>
            </a:r>
            <a:endParaRPr lang="tr-TR" dirty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3239E4BF-E241-4B15-8EFC-E53B7E3017F0}" type="slidenum">
              <a:rPr lang="en-US" altLang="tr-TR" smtClean="0">
                <a:solidFill>
                  <a:srgbClr val="FFFFFF"/>
                </a:solidFill>
              </a:rPr>
              <a:pPr/>
              <a:t>28</a:t>
            </a:fld>
            <a:endParaRPr lang="en-US" altLang="tr-TR" smtClean="0">
              <a:solidFill>
                <a:srgbClr val="FFFFFF"/>
              </a:solidFill>
            </a:endParaRPr>
          </a:p>
        </p:txBody>
      </p:sp>
      <p:sp>
        <p:nvSpPr>
          <p:cNvPr id="17412" name="Rectangle 1"/>
          <p:cNvSpPr>
            <a:spLocks noGrp="1" noChangeArrowheads="1"/>
          </p:cNvSpPr>
          <p:nvPr>
            <p:ph idx="1"/>
          </p:nvPr>
        </p:nvSpPr>
        <p:spPr>
          <a:xfrm>
            <a:off x="381000" y="1709738"/>
            <a:ext cx="8382000" cy="4032250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indent="0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600" smtClean="0">
                <a:latin typeface="Verdana" panose="020B0604030504040204" pitchFamily="34" charset="0"/>
              </a:rPr>
              <a:t>1. Receiving a </a:t>
            </a:r>
            <a:r>
              <a:rPr lang="tr-TR" altLang="tr-TR" sz="1600" smtClean="0">
                <a:latin typeface="Verdana" panose="020B0604030504040204" pitchFamily="34" charset="0"/>
              </a:rPr>
              <a:t>harassing</a:t>
            </a:r>
            <a:r>
              <a:rPr lang="en-US" altLang="tr-TR" sz="1600" smtClean="0">
                <a:latin typeface="Verdana" panose="020B0604030504040204" pitchFamily="34" charset="0"/>
              </a:rPr>
              <a:t> email from a coworker leads to feelings of anger which reduce overall job satisfaction.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600" i="1" smtClean="0">
                <a:latin typeface="Verdana" panose="020B0604030504040204" pitchFamily="34" charset="0"/>
              </a:rPr>
              <a:t>Does this describe mediation of moderation?</a:t>
            </a:r>
            <a:endParaRPr lang="tr-TR" altLang="tr-TR" sz="1600" i="1" smtClean="0">
              <a:latin typeface="Verdana" panose="020B0604030504040204" pitchFamily="34" charset="0"/>
            </a:endParaRPr>
          </a:p>
          <a:p>
            <a:pPr marL="0" indent="0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endParaRPr lang="en-US" altLang="tr-TR" sz="1600" smtClean="0">
              <a:latin typeface="Verdana" panose="020B0604030504040204" pitchFamily="34" charset="0"/>
            </a:endParaRPr>
          </a:p>
          <a:p>
            <a:pPr marL="0" indent="0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600" smtClean="0">
                <a:latin typeface="Verdana" panose="020B0604030504040204" pitchFamily="34" charset="0"/>
              </a:rPr>
              <a:t>2. Access to free treats during break creates positive emotional responses for workers except for those who have high negative affect (i.e., who are perpetually grumpy).</a:t>
            </a:r>
          </a:p>
          <a:p>
            <a:pPr marL="0" indent="0">
              <a:lnSpc>
                <a:spcPct val="2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tr-TR" sz="1600" i="1" smtClean="0">
                <a:latin typeface="Verdana" panose="020B0604030504040204" pitchFamily="34" charset="0"/>
              </a:rPr>
              <a:t>Does this describe mediation or moderation?</a:t>
            </a:r>
          </a:p>
        </p:txBody>
      </p:sp>
    </p:spTree>
    <p:extLst>
      <p:ext uri="{BB962C8B-B14F-4D97-AF65-F5344CB8AC3E}">
        <p14:creationId xmlns:p14="http://schemas.microsoft.com/office/powerpoint/2010/main" xmlns="" val="21767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Pathways of development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47801"/>
            <a:ext cx="7886700" cy="1371600"/>
          </a:xfrm>
        </p:spPr>
        <p:txBody>
          <a:bodyPr>
            <a:normAutofit/>
          </a:bodyPr>
          <a:lstStyle/>
          <a:p>
            <a:r>
              <a:rPr lang="tr-TR" sz="1800" dirty="0" smtClean="0"/>
              <a:t>Abnormal behaviour does not appear out of blue</a:t>
            </a:r>
          </a:p>
          <a:p>
            <a:r>
              <a:rPr lang="en-US" sz="1800" dirty="0" smtClean="0"/>
              <a:t>5 different developmental pathways from early to late adolescence, with respect to children's adaptive or maladaptive behavior.</a:t>
            </a:r>
            <a:endParaRPr lang="tr-TR" sz="1800" dirty="0" smtClean="0"/>
          </a:p>
          <a:p>
            <a:pPr marL="0" indent="0">
              <a:buNone/>
            </a:pP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1001" y="2773364"/>
            <a:ext cx="4910803" cy="36274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638800" y="2895600"/>
            <a:ext cx="3352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tr-T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Stable adaptation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tr-T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Stable maladaptation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tr-T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Reversal of adaptation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tr-T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Decline of adaptation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tr-T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Temporal maladaptation </a:t>
            </a:r>
            <a:endParaRPr lang="tr-T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9599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Why use models/theories?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tr-TR"/>
              <a:t>Intuitive scientists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tr-TR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tr-TR"/>
              <a:t>Effective and efficient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endParaRPr lang="en-US" altLang="tr-TR"/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tr-TR"/>
              <a:t>Testable hypotheses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Equifinality &amp; Multifinality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24000"/>
            <a:ext cx="8210550" cy="4351338"/>
          </a:xfrm>
        </p:spPr>
        <p:txBody>
          <a:bodyPr/>
          <a:lstStyle/>
          <a:p>
            <a:r>
              <a:rPr lang="en-US" dirty="0" err="1" smtClean="0"/>
              <a:t>Equifinality</a:t>
            </a:r>
            <a:r>
              <a:rPr lang="en-US" dirty="0" smtClean="0"/>
              <a:t> </a:t>
            </a:r>
            <a:endParaRPr lang="tr-TR" dirty="0" smtClean="0"/>
          </a:p>
          <a:p>
            <a:pPr lvl="1"/>
            <a:r>
              <a:rPr lang="tr-TR" dirty="0" smtClean="0"/>
              <a:t>A</a:t>
            </a:r>
            <a:r>
              <a:rPr lang="en-US" dirty="0" smtClean="0"/>
              <a:t> given outcome can be reached from any number of different developmental paths. </a:t>
            </a:r>
            <a:endParaRPr lang="tr-TR" dirty="0" smtClean="0"/>
          </a:p>
          <a:p>
            <a:r>
              <a:rPr lang="en-US" dirty="0" smtClean="0"/>
              <a:t>Multifinality </a:t>
            </a:r>
            <a:endParaRPr lang="tr-TR" dirty="0" smtClean="0"/>
          </a:p>
          <a:p>
            <a:pPr lvl="1"/>
            <a:r>
              <a:rPr lang="tr-TR" dirty="0" smtClean="0"/>
              <a:t>S</a:t>
            </a:r>
            <a:r>
              <a:rPr lang="en-US" dirty="0" err="1" smtClean="0"/>
              <a:t>imilar</a:t>
            </a:r>
            <a:r>
              <a:rPr lang="en-US" dirty="0" smtClean="0"/>
              <a:t> initial conditions may lead to dissimilar outcomes</a:t>
            </a:r>
            <a:endParaRPr lang="tr-T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33600" y="3200400"/>
            <a:ext cx="4762500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20045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756" y="125043"/>
            <a:ext cx="7886700" cy="1325563"/>
          </a:xfrm>
        </p:spPr>
        <p:txBody>
          <a:bodyPr/>
          <a:lstStyle/>
          <a:p>
            <a:pPr algn="ctr"/>
            <a:r>
              <a:rPr lang="tr-TR" u="sng" dirty="0" smtClean="0"/>
              <a:t>Risk</a:t>
            </a:r>
            <a:r>
              <a:rPr lang="tr-TR" dirty="0" smtClean="0"/>
              <a:t> &amp; Resilience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756" y="1396319"/>
            <a:ext cx="7886700" cy="765175"/>
          </a:xfrm>
        </p:spPr>
        <p:txBody>
          <a:bodyPr/>
          <a:lstStyle/>
          <a:p>
            <a:r>
              <a:rPr lang="tr-TR" dirty="0" smtClean="0"/>
              <a:t>Risk factors </a:t>
            </a:r>
          </a:p>
          <a:p>
            <a:pPr lvl="1"/>
            <a:r>
              <a:rPr lang="tr-TR" dirty="0" smtClean="0"/>
              <a:t>Increases the chance of psychological impairments</a:t>
            </a:r>
          </a:p>
          <a:p>
            <a:pPr lvl="1"/>
            <a:endParaRPr lang="tr-TR" dirty="0"/>
          </a:p>
        </p:txBody>
      </p:sp>
      <p:grpSp>
        <p:nvGrpSpPr>
          <p:cNvPr id="41" name="Group 40"/>
          <p:cNvGrpSpPr/>
          <p:nvPr/>
        </p:nvGrpSpPr>
        <p:grpSpPr>
          <a:xfrm>
            <a:off x="628650" y="2971800"/>
            <a:ext cx="8102279" cy="3425825"/>
            <a:chOff x="292260" y="2590800"/>
            <a:chExt cx="8102279" cy="3425825"/>
          </a:xfrm>
        </p:grpSpPr>
        <p:sp>
          <p:nvSpPr>
            <p:cNvPr id="5" name="Flowchart: Alternate Process 4"/>
            <p:cNvSpPr/>
            <p:nvPr/>
          </p:nvSpPr>
          <p:spPr>
            <a:xfrm>
              <a:off x="292260" y="4346575"/>
              <a:ext cx="2454797" cy="129540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u="sng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</a:rPr>
                <a:t>Stressors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dirty="0" smtClean="0"/>
                <a:t>Major life events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dirty="0" smtClean="0"/>
                <a:t>Minor events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dirty="0" smtClean="0"/>
                <a:t>Chronic conditions</a:t>
              </a:r>
              <a:endParaRPr lang="tr-TR" dirty="0"/>
            </a:p>
          </p:txBody>
        </p:sp>
        <p:sp>
          <p:nvSpPr>
            <p:cNvPr id="6" name="Flowchart: Alternate Process 5"/>
            <p:cNvSpPr/>
            <p:nvPr/>
          </p:nvSpPr>
          <p:spPr>
            <a:xfrm>
              <a:off x="3132398" y="4345611"/>
              <a:ext cx="2438400" cy="1296364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000" u="sng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</a:rPr>
                <a:t>Mediators</a:t>
              </a:r>
            </a:p>
            <a:p>
              <a:r>
                <a:rPr lang="tr-TR" dirty="0" smtClean="0"/>
                <a:t>Biological, Psychological, &amp; Social processes</a:t>
              </a:r>
            </a:p>
          </p:txBody>
        </p:sp>
        <p:sp>
          <p:nvSpPr>
            <p:cNvPr id="7" name="Flowchart: Alternate Process 6"/>
            <p:cNvSpPr/>
            <p:nvPr/>
          </p:nvSpPr>
          <p:spPr>
            <a:xfrm>
              <a:off x="5956139" y="4345611"/>
              <a:ext cx="2438400" cy="1296364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u="sng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</a:rPr>
                <a:t>Psychopathology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dirty="0" smtClean="0"/>
                <a:t>Symptoms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dirty="0" smtClean="0"/>
                <a:t>Syndromes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dirty="0" smtClean="0"/>
                <a:t>Disorders </a:t>
              </a:r>
              <a:endParaRPr lang="tr-TR" dirty="0"/>
            </a:p>
          </p:txBody>
        </p:sp>
        <p:sp>
          <p:nvSpPr>
            <p:cNvPr id="8" name="Flowchart: Alternate Process 7"/>
            <p:cNvSpPr/>
            <p:nvPr/>
          </p:nvSpPr>
          <p:spPr>
            <a:xfrm>
              <a:off x="2598998" y="2590800"/>
              <a:ext cx="3505200" cy="990600"/>
            </a:xfrm>
            <a:prstGeom prst="flowChartAlternateProces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u="sng" dirty="0" smtClean="0">
                  <a:solidFill>
                    <a:schemeClr val="accent6">
                      <a:lumMod val="20000"/>
                      <a:lumOff val="80000"/>
                    </a:schemeClr>
                  </a:solidFill>
                </a:rPr>
                <a:t>Moderators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dirty="0" smtClean="0"/>
                <a:t>Child characteristics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tr-TR" dirty="0" smtClean="0"/>
                <a:t>Environmental characeristics</a:t>
              </a:r>
              <a:endParaRPr lang="tr-TR" dirty="0"/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4800600" y="3657600"/>
              <a:ext cx="0" cy="53340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114800" y="3657600"/>
              <a:ext cx="0" cy="533400"/>
            </a:xfrm>
            <a:prstGeom prst="straightConnector1">
              <a:avLst/>
            </a:prstGeom>
            <a:ln>
              <a:prstDash val="dash"/>
              <a:headEnd type="none" w="med" len="med"/>
              <a:tailEnd type="arrow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5257800" y="4648200"/>
              <a:ext cx="84639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2474087" y="4648200"/>
              <a:ext cx="846398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 flipV="1">
              <a:off x="5281431" y="5333999"/>
              <a:ext cx="838200" cy="2212"/>
            </a:xfrm>
            <a:prstGeom prst="straightConnector1">
              <a:avLst/>
            </a:prstGeom>
            <a:ln>
              <a:prstDash val="dash"/>
              <a:headEnd type="none" w="med" len="med"/>
              <a:tailEnd type="arrow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 flipV="1">
              <a:off x="2474087" y="5331787"/>
              <a:ext cx="838200" cy="2212"/>
            </a:xfrm>
            <a:prstGeom prst="straightConnector1">
              <a:avLst/>
            </a:prstGeom>
            <a:ln>
              <a:prstDash val="dash"/>
              <a:headEnd type="none" w="med" len="med"/>
              <a:tailEnd type="arrow" w="med" len="med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6258047" y="5562600"/>
              <a:ext cx="0" cy="454025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 flipV="1">
              <a:off x="1529304" y="6010274"/>
              <a:ext cx="4728743" cy="6351"/>
            </a:xfrm>
            <a:prstGeom prst="line">
              <a:avLst/>
            </a:prstGeom>
            <a:ln>
              <a:prstDash val="dash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>
              <a:endCxn id="5" idx="2"/>
            </p:cNvCxnSpPr>
            <p:nvPr/>
          </p:nvCxnSpPr>
          <p:spPr>
            <a:xfrm flipV="1">
              <a:off x="1519658" y="5641975"/>
              <a:ext cx="1" cy="374650"/>
            </a:xfrm>
            <a:prstGeom prst="straightConnector1">
              <a:avLst/>
            </a:prstGeom>
            <a:ln>
              <a:prstDash val="dash"/>
              <a:tailEnd type="triangle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352358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0"/>
            <a:ext cx="7886700" cy="1325563"/>
          </a:xfrm>
        </p:spPr>
        <p:txBody>
          <a:bodyPr/>
          <a:lstStyle/>
          <a:p>
            <a:pPr algn="ctr"/>
            <a:r>
              <a:rPr lang="en-US" u="sng" dirty="0" smtClean="0"/>
              <a:t>Risk</a:t>
            </a:r>
            <a:r>
              <a:rPr lang="en-US" dirty="0" smtClean="0"/>
              <a:t> &amp; Resilience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371600"/>
            <a:ext cx="38100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Constitutional risk factors</a:t>
            </a:r>
          </a:p>
          <a:p>
            <a:pPr lvl="1"/>
            <a:r>
              <a:rPr lang="en-US" dirty="0" smtClean="0"/>
              <a:t>Heredity</a:t>
            </a:r>
          </a:p>
          <a:p>
            <a:pPr lvl="1"/>
            <a:r>
              <a:rPr lang="en-US" dirty="0" smtClean="0"/>
              <a:t>Gene abnormalities</a:t>
            </a:r>
          </a:p>
          <a:p>
            <a:pPr lvl="1"/>
            <a:r>
              <a:rPr lang="en-US" dirty="0" smtClean="0"/>
              <a:t>Prenatal, birth complications</a:t>
            </a:r>
          </a:p>
          <a:p>
            <a:pPr lvl="1"/>
            <a:r>
              <a:rPr lang="en-US" dirty="0" smtClean="0"/>
              <a:t>Postnatal</a:t>
            </a:r>
          </a:p>
          <a:p>
            <a:pPr lvl="1"/>
            <a:r>
              <a:rPr lang="en-US" dirty="0" smtClean="0"/>
              <a:t>Inadequate health care, nutrition</a:t>
            </a:r>
          </a:p>
          <a:p>
            <a:r>
              <a:rPr lang="en-US" dirty="0" smtClean="0"/>
              <a:t>Family </a:t>
            </a:r>
          </a:p>
          <a:p>
            <a:r>
              <a:rPr lang="en-US" dirty="0" smtClean="0"/>
              <a:t>Emotional &amp; interpersonal</a:t>
            </a:r>
          </a:p>
          <a:p>
            <a:pPr lvl="1"/>
            <a:r>
              <a:rPr lang="en-US" dirty="0" smtClean="0"/>
              <a:t>Low self-esteem</a:t>
            </a:r>
          </a:p>
          <a:p>
            <a:pPr lvl="1"/>
            <a:r>
              <a:rPr lang="en-US" dirty="0" smtClean="0"/>
              <a:t>Difficult temperament</a:t>
            </a:r>
          </a:p>
          <a:p>
            <a:pPr lvl="1"/>
            <a:r>
              <a:rPr lang="en-US" dirty="0" smtClean="0"/>
              <a:t>Peer rejection</a:t>
            </a:r>
          </a:p>
          <a:p>
            <a:r>
              <a:rPr lang="en-US" dirty="0" smtClean="0"/>
              <a:t>Intellectual &amp; academic</a:t>
            </a:r>
          </a:p>
          <a:p>
            <a:pPr lvl="1"/>
            <a:r>
              <a:rPr lang="en-US" dirty="0" smtClean="0"/>
              <a:t>Below average intelligence </a:t>
            </a:r>
          </a:p>
          <a:p>
            <a:pPr lvl="1"/>
            <a:r>
              <a:rPr lang="en-US" dirty="0" smtClean="0"/>
              <a:t>Learning disability</a:t>
            </a:r>
          </a:p>
        </p:txBody>
      </p:sp>
      <p:sp>
        <p:nvSpPr>
          <p:cNvPr id="4" name="3 Dikdörtgen"/>
          <p:cNvSpPr/>
          <p:nvPr/>
        </p:nvSpPr>
        <p:spPr>
          <a:xfrm>
            <a:off x="4572000" y="12192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 </a:t>
            </a:r>
            <a:r>
              <a:rPr lang="en-US" sz="2100" dirty="0" smtClean="0">
                <a:latin typeface="+mn-lt"/>
              </a:rPr>
              <a:t>Ecological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 Crime , injustice, discrimination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100" dirty="0" smtClean="0">
                <a:latin typeface="+mn-lt"/>
              </a:rPr>
              <a:t> </a:t>
            </a:r>
            <a:r>
              <a:rPr lang="en-US" sz="2100" dirty="0" err="1" smtClean="0">
                <a:latin typeface="+mn-lt"/>
              </a:rPr>
              <a:t>Nonnormative</a:t>
            </a:r>
            <a:r>
              <a:rPr lang="en-US" sz="2100" dirty="0" smtClean="0">
                <a:latin typeface="+mn-lt"/>
              </a:rPr>
              <a:t> stressful life events 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 Early death of a parent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en-US" dirty="0" smtClean="0">
                <a:latin typeface="+mn-lt"/>
              </a:rPr>
              <a:t> Outbreak of war</a:t>
            </a:r>
            <a:endParaRPr lang="en-US" dirty="0" smtClean="0">
              <a:latin typeface="+mn-lt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smtClean="0"/>
              <a:t>Risk</a:t>
            </a:r>
            <a:r>
              <a:rPr lang="en-US" dirty="0" smtClean="0"/>
              <a:t> &amp; Resilience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8650" y="1676400"/>
            <a:ext cx="7886700" cy="4500563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Multiple factors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Timing of the potential risk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Predictability of the risk factors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Multifinality 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Risk factors for onset may be different from persistence of the disorder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Risks accumulate over time, &amp; make more vulnerable for future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0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Risk &amp; </a:t>
            </a:r>
            <a:r>
              <a:rPr lang="en-US" u="sng" dirty="0" smtClean="0"/>
              <a:t>Resilience</a:t>
            </a:r>
            <a:endParaRPr lang="tr-TR" u="sng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51054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Positive outcome in the face of adversity</a:t>
            </a:r>
          </a:p>
          <a:p>
            <a:pPr lvl="1"/>
            <a:r>
              <a:rPr lang="en-US" dirty="0" smtClean="0"/>
              <a:t>Those who maintain healthy functioning </a:t>
            </a:r>
          </a:p>
          <a:p>
            <a:r>
              <a:rPr lang="en-US" sz="2000" dirty="0" smtClean="0"/>
              <a:t>Absence of psychopathology or low level of </a:t>
            </a:r>
            <a:r>
              <a:rPr lang="en-US" sz="2000" dirty="0" err="1" smtClean="0"/>
              <a:t>symptomatology</a:t>
            </a:r>
            <a:endParaRPr lang="en-US" sz="2000" dirty="0" smtClean="0"/>
          </a:p>
          <a:p>
            <a:r>
              <a:rPr lang="en-US" sz="2000" dirty="0" smtClean="0"/>
              <a:t>Competence regarding developmental tasks</a:t>
            </a:r>
          </a:p>
          <a:p>
            <a:r>
              <a:rPr lang="en-US" sz="2000" dirty="0" smtClean="0"/>
              <a:t>Adaptability </a:t>
            </a:r>
          </a:p>
          <a:p>
            <a:r>
              <a:rPr lang="en-US" sz="2000" dirty="0" smtClean="0">
                <a:solidFill>
                  <a:srgbClr val="7030A0"/>
                </a:solidFill>
              </a:rPr>
              <a:t>Trio of protective factors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 smtClean="0"/>
              <a:t>Personal attributes of the youth 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 smtClean="0"/>
              <a:t>Family characteristics </a:t>
            </a:r>
          </a:p>
          <a:p>
            <a:pPr marL="685800" lvl="1" indent="-342900">
              <a:buFont typeface="+mj-lt"/>
              <a:buAutoNum type="arabicPeriod"/>
            </a:pPr>
            <a:r>
              <a:rPr lang="en-US" dirty="0" smtClean="0"/>
              <a:t>Support from outside family </a:t>
            </a:r>
          </a:p>
          <a:p>
            <a:pPr marL="273050" indent="-273050"/>
            <a:r>
              <a:rPr lang="tr-TR" sz="2000" dirty="0" smtClean="0">
                <a:solidFill>
                  <a:srgbClr val="00B050"/>
                </a:solidFill>
              </a:rPr>
              <a:t>R</a:t>
            </a:r>
            <a:r>
              <a:rPr lang="en-US" sz="2000" dirty="0" smtClean="0">
                <a:solidFill>
                  <a:srgbClr val="00B050"/>
                </a:solidFill>
              </a:rPr>
              <a:t>utter</a:t>
            </a:r>
            <a:r>
              <a:rPr lang="tr-TR" sz="2000" dirty="0" smtClean="0">
                <a:solidFill>
                  <a:srgbClr val="00B050"/>
                </a:solidFill>
              </a:rPr>
              <a:t>’</a:t>
            </a:r>
            <a:r>
              <a:rPr lang="en-US" sz="2000" dirty="0" smtClean="0">
                <a:solidFill>
                  <a:srgbClr val="00B050"/>
                </a:solidFill>
              </a:rPr>
              <a:t>s </a:t>
            </a:r>
            <a:r>
              <a:rPr lang="en-US" sz="2000" dirty="0" smtClean="0">
                <a:solidFill>
                  <a:srgbClr val="00B050"/>
                </a:solidFill>
              </a:rPr>
              <a:t>description of four protective mechanisms</a:t>
            </a:r>
            <a:endParaRPr lang="tr-TR" sz="2000" dirty="0" smtClean="0">
              <a:solidFill>
                <a:srgbClr val="00B050"/>
              </a:solidFill>
            </a:endParaRPr>
          </a:p>
          <a:p>
            <a:pPr marL="722313" lvl="2" indent="-369888">
              <a:buAutoNum type="arabicParenR"/>
            </a:pPr>
            <a:r>
              <a:rPr lang="en-US" sz="1800" dirty="0" smtClean="0"/>
              <a:t>Reduction of risk impact</a:t>
            </a:r>
            <a:endParaRPr lang="tr-TR" sz="1800" dirty="0" smtClean="0"/>
          </a:p>
          <a:p>
            <a:pPr marL="722313" lvl="2" indent="-369888">
              <a:buAutoNum type="arabicParenR"/>
            </a:pPr>
            <a:r>
              <a:rPr lang="en-US" sz="1800" dirty="0" smtClean="0"/>
              <a:t>Reduction of negative chain reactions</a:t>
            </a:r>
            <a:endParaRPr lang="tr-TR" sz="1800" dirty="0" smtClean="0"/>
          </a:p>
          <a:p>
            <a:pPr marL="722313" lvl="2" indent="-369888">
              <a:buAutoNum type="arabicParenR"/>
            </a:pPr>
            <a:r>
              <a:rPr lang="en-US" sz="1800" dirty="0" smtClean="0"/>
              <a:t>Establishment and maintenance of self-esteem and self-efficacy</a:t>
            </a:r>
            <a:endParaRPr lang="tr-TR" sz="1800" dirty="0" smtClean="0"/>
          </a:p>
          <a:p>
            <a:pPr marL="722313" lvl="2" indent="-369888">
              <a:buAutoNum type="arabicParenR"/>
            </a:pPr>
            <a:r>
              <a:rPr lang="en-US" sz="1800" dirty="0" smtClean="0"/>
              <a:t>Opening up of opportunities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0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Continuity &amp; change 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524000"/>
            <a:ext cx="7962900" cy="480377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Does a behavior disorder at an earlier time in life carry over, or predict, the disorder later life?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Discomfort &amp; growth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Stable symptom presentation over time?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Heterotypic continuity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Processes are responsible for change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R/ship btw temper tantrums &amp; ill-tempered motherhood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Cumulative continuity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Interactional continuity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28600"/>
            <a:ext cx="7886700" cy="1066800"/>
          </a:xfrm>
        </p:spPr>
        <p:txBody>
          <a:bodyPr/>
          <a:lstStyle/>
          <a:p>
            <a:pPr algn="ctr"/>
            <a:r>
              <a:rPr lang="en-US" dirty="0" smtClean="0"/>
              <a:t>Early attachment 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295400"/>
            <a:ext cx="8229600" cy="5334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Emotional –social bond btw child &amp; caregiver is called attachment</a:t>
            </a:r>
          </a:p>
          <a:p>
            <a:r>
              <a:rPr lang="en-US" sz="2000" dirty="0" smtClean="0"/>
              <a:t>Seen in 7-9 months</a:t>
            </a:r>
          </a:p>
          <a:p>
            <a:r>
              <a:rPr lang="en-US" sz="2000" dirty="0" smtClean="0"/>
              <a:t>Organized pattern of behaviors that protect child against high levels of fear in stressful situations</a:t>
            </a:r>
          </a:p>
          <a:p>
            <a:r>
              <a:rPr lang="en-US" sz="2000" dirty="0" smtClean="0">
                <a:solidFill>
                  <a:srgbClr val="00B050"/>
                </a:solidFill>
              </a:rPr>
              <a:t>Ainsworth, the Strange situation</a:t>
            </a:r>
          </a:p>
          <a:p>
            <a:pPr lvl="1"/>
            <a:r>
              <a:rPr lang="en-US" dirty="0" smtClean="0"/>
              <a:t>In predetermined schedules, mothers leave the babies in the room</a:t>
            </a:r>
          </a:p>
          <a:p>
            <a:pPr lvl="1"/>
            <a:r>
              <a:rPr lang="en-US" dirty="0" smtClean="0"/>
              <a:t>Babies are observed</a:t>
            </a:r>
          </a:p>
          <a:p>
            <a:pPr lvl="1"/>
            <a:r>
              <a:rPr lang="en-US" dirty="0" smtClean="0">
                <a:solidFill>
                  <a:srgbClr val="7030A0"/>
                </a:solidFill>
              </a:rPr>
              <a:t>Types of attachment styles</a:t>
            </a:r>
          </a:p>
          <a:p>
            <a:pPr lvl="2"/>
            <a:r>
              <a:rPr lang="en-US" sz="1800" dirty="0" smtClean="0"/>
              <a:t>Secure </a:t>
            </a:r>
          </a:p>
          <a:p>
            <a:pPr lvl="3"/>
            <a:r>
              <a:rPr lang="en-US" sz="1600" dirty="0" smtClean="0"/>
              <a:t>Not distressed at separation</a:t>
            </a:r>
          </a:p>
          <a:p>
            <a:pPr lvl="3"/>
            <a:r>
              <a:rPr lang="en-US" sz="1600" dirty="0" smtClean="0"/>
              <a:t>Easily soothed </a:t>
            </a:r>
          </a:p>
          <a:p>
            <a:pPr lvl="3"/>
            <a:r>
              <a:rPr lang="en-US" sz="1600" dirty="0" smtClean="0"/>
              <a:t>Positive reaction to mother’s return</a:t>
            </a:r>
          </a:p>
          <a:p>
            <a:pPr lvl="2"/>
            <a:r>
              <a:rPr lang="en-US" sz="1600" dirty="0" smtClean="0"/>
              <a:t>Insecure attachment</a:t>
            </a:r>
          </a:p>
          <a:p>
            <a:pPr lvl="3"/>
            <a:r>
              <a:rPr lang="en-US" sz="1600" dirty="0" smtClean="0"/>
              <a:t>Avoidant type</a:t>
            </a:r>
          </a:p>
          <a:p>
            <a:pPr lvl="4"/>
            <a:r>
              <a:rPr lang="en-US" sz="1600" dirty="0" smtClean="0"/>
              <a:t>Avoid contact when mother returns</a:t>
            </a:r>
          </a:p>
          <a:p>
            <a:pPr lvl="4"/>
            <a:r>
              <a:rPr lang="en-US" sz="1600" dirty="0" smtClean="0"/>
              <a:t>Not easily soothed </a:t>
            </a:r>
            <a:endParaRPr lang="en-US" sz="16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Early attachment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576763"/>
          </a:xfrm>
        </p:spPr>
        <p:txBody>
          <a:bodyPr/>
          <a:lstStyle/>
          <a:p>
            <a:r>
              <a:rPr lang="en-US" dirty="0" smtClean="0"/>
              <a:t>Disorganized / disoriented attachment </a:t>
            </a:r>
          </a:p>
          <a:p>
            <a:pPr lvl="1"/>
            <a:r>
              <a:rPr lang="en-US" dirty="0" smtClean="0"/>
              <a:t>Lack of consistent strategy to organize behavior under stress</a:t>
            </a:r>
          </a:p>
          <a:p>
            <a:pPr lvl="1"/>
            <a:r>
              <a:rPr lang="en-US" dirty="0" smtClean="0"/>
              <a:t>Children’s of parents who are depressed or use alcohol or drugs</a:t>
            </a:r>
          </a:p>
          <a:p>
            <a:pPr lvl="1"/>
            <a:r>
              <a:rPr lang="en-US" dirty="0" smtClean="0"/>
              <a:t>Seeing parent threatening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Academic problems</a:t>
            </a:r>
          </a:p>
          <a:p>
            <a:pPr lvl="1"/>
            <a:r>
              <a:rPr lang="en-US" dirty="0" smtClean="0"/>
              <a:t>Later emotional &amp; behavior problems</a:t>
            </a:r>
          </a:p>
          <a:p>
            <a:pPr lvl="1"/>
            <a:r>
              <a:rPr lang="en-US" dirty="0" smtClean="0"/>
              <a:t>Low self-esteem</a:t>
            </a:r>
          </a:p>
          <a:p>
            <a:pPr lvl="1"/>
            <a:r>
              <a:rPr lang="en-US" dirty="0" smtClean="0"/>
              <a:t>Poor peer interaction</a:t>
            </a:r>
          </a:p>
          <a:p>
            <a:pPr lvl="1"/>
            <a:r>
              <a:rPr lang="en-US" dirty="0" smtClean="0"/>
              <a:t>Bizarre classroom behavior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Need research on biological bases</a:t>
            </a:r>
          </a:p>
          <a:p>
            <a:pPr lvl="1"/>
            <a:r>
              <a:rPr lang="en-US" dirty="0" smtClean="0"/>
              <a:t>Attachment patterns are not stable over time </a:t>
            </a:r>
          </a:p>
          <a:p>
            <a:pPr lvl="2"/>
            <a:r>
              <a:rPr lang="en-US" sz="1600" dirty="0" smtClean="0"/>
              <a:t>Internal working models may change </a:t>
            </a:r>
            <a:endParaRPr lang="en-US" sz="16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Temper</a:t>
            </a:r>
            <a:r>
              <a:rPr lang="tr-TR" dirty="0" smtClean="0"/>
              <a:t>a</a:t>
            </a:r>
            <a:r>
              <a:rPr lang="en-US" dirty="0" err="1" smtClean="0"/>
              <a:t>ment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disposition</a:t>
            </a:r>
            <a:r>
              <a:rPr lang="tr-TR" dirty="0" smtClean="0"/>
              <a:t> </a:t>
            </a:r>
          </a:p>
          <a:p>
            <a:r>
              <a:rPr lang="en-US" dirty="0" smtClean="0"/>
              <a:t>Thomas and Chess’s Temperament </a:t>
            </a:r>
            <a:r>
              <a:rPr lang="en-US" dirty="0" smtClean="0"/>
              <a:t>Types</a:t>
            </a:r>
            <a:endParaRPr lang="tr-TR" dirty="0" smtClean="0"/>
          </a:p>
          <a:p>
            <a:pPr lvl="1"/>
            <a:r>
              <a:rPr lang="en-US" dirty="0" smtClean="0"/>
              <a:t>Heredity</a:t>
            </a:r>
            <a:r>
              <a:rPr lang="en-US" dirty="0" smtClean="0"/>
              <a:t>, neural, and hormonal factors affect response to the environment</a:t>
            </a:r>
            <a:r>
              <a:rPr lang="en-US" dirty="0" smtClean="0"/>
              <a:t>.</a:t>
            </a:r>
            <a:endParaRPr lang="tr-TR" dirty="0" smtClean="0"/>
          </a:p>
          <a:p>
            <a:pPr lvl="1"/>
            <a:r>
              <a:rPr lang="en-US" dirty="0" smtClean="0"/>
              <a:t>can be modulated by environmental factors; parental response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“Goodness of fit”: </a:t>
            </a:r>
            <a:endParaRPr lang="tr-TR" dirty="0" smtClean="0"/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degree to which an individual’s temperament is compatible with the demands and expectations of his or her social environment </a:t>
            </a:r>
            <a:endParaRPr lang="tr-TR" dirty="0" smtClean="0"/>
          </a:p>
          <a:p>
            <a:pPr lvl="1"/>
            <a:r>
              <a:rPr lang="en-US" dirty="0" smtClean="0"/>
              <a:t>Parents </a:t>
            </a:r>
            <a:r>
              <a:rPr lang="en-US" dirty="0" smtClean="0"/>
              <a:t>can modulate children’s temperament by their influences on the environment. </a:t>
            </a:r>
            <a:endParaRPr lang="tr-TR" dirty="0" smtClean="0"/>
          </a:p>
          <a:p>
            <a:pPr lvl="1"/>
            <a:endParaRPr lang="tr-T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Temper</a:t>
            </a:r>
            <a:r>
              <a:rPr lang="tr-TR" dirty="0" smtClean="0"/>
              <a:t>a</a:t>
            </a:r>
            <a:r>
              <a:rPr lang="en-US" dirty="0" err="1" smtClean="0"/>
              <a:t>ment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28650" y="1600200"/>
            <a:ext cx="7886700" cy="45767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Thomas and Chess’s Temperament </a:t>
            </a:r>
            <a:r>
              <a:rPr lang="en-US" dirty="0" smtClean="0"/>
              <a:t>Types</a:t>
            </a:r>
            <a:endParaRPr lang="tr-TR" dirty="0" smtClean="0"/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Easy </a:t>
            </a:r>
            <a:r>
              <a:rPr lang="en-US" sz="2000" dirty="0" smtClean="0"/>
              <a:t>babies: 40% of </a:t>
            </a:r>
            <a:r>
              <a:rPr lang="en-US" sz="2000" dirty="0" smtClean="0"/>
              <a:t>infants</a:t>
            </a:r>
            <a:endParaRPr lang="tr-TR" sz="2000" dirty="0" smtClean="0"/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 </a:t>
            </a:r>
            <a:r>
              <a:rPr lang="en-US" sz="1800" dirty="0" smtClean="0"/>
              <a:t>adjust easily to new situations, quickly establish routines, are generally cheerful and easy to calm</a:t>
            </a:r>
            <a:r>
              <a:rPr lang="en-US" sz="1800" dirty="0" smtClean="0"/>
              <a:t>.</a:t>
            </a:r>
            <a:endParaRPr lang="tr-TR" sz="1800" dirty="0" smtClean="0"/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Difficult babies</a:t>
            </a:r>
            <a:r>
              <a:rPr lang="tr-TR" sz="2000" dirty="0" smtClean="0"/>
              <a:t>: </a:t>
            </a:r>
            <a:r>
              <a:rPr lang="en-US" sz="2000" dirty="0" smtClean="0"/>
              <a:t>10</a:t>
            </a:r>
            <a:r>
              <a:rPr lang="en-US" sz="2000" dirty="0" smtClean="0"/>
              <a:t>% of </a:t>
            </a:r>
            <a:r>
              <a:rPr lang="en-US" sz="2000" dirty="0" smtClean="0"/>
              <a:t>infants</a:t>
            </a:r>
            <a:endParaRPr lang="tr-TR" sz="2000" dirty="0" smtClean="0"/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slow </a:t>
            </a:r>
            <a:r>
              <a:rPr lang="en-US" sz="1800" dirty="0" smtClean="0"/>
              <a:t>to adjust to new experiences, likely to react negatively and intensely to stimuli and events. </a:t>
            </a:r>
            <a:endParaRPr lang="tr-TR" sz="1800" dirty="0" smtClean="0"/>
          </a:p>
          <a:p>
            <a:pPr lvl="1">
              <a:lnSpc>
                <a:spcPct val="150000"/>
              </a:lnSpc>
            </a:pPr>
            <a:r>
              <a:rPr lang="en-US" sz="2000" dirty="0" smtClean="0"/>
              <a:t>Slow-to-warm-up babies</a:t>
            </a:r>
            <a:r>
              <a:rPr lang="tr-TR" sz="2000" dirty="0" smtClean="0"/>
              <a:t>: </a:t>
            </a:r>
            <a:r>
              <a:rPr lang="en-US" sz="2000" dirty="0" smtClean="0"/>
              <a:t>15</a:t>
            </a:r>
            <a:r>
              <a:rPr lang="en-US" sz="2000" dirty="0" smtClean="0"/>
              <a:t>% of </a:t>
            </a:r>
            <a:r>
              <a:rPr lang="en-US" sz="2000" dirty="0" smtClean="0"/>
              <a:t>infants</a:t>
            </a:r>
            <a:endParaRPr lang="tr-TR" sz="2000" dirty="0" smtClean="0"/>
          </a:p>
          <a:p>
            <a:pPr lvl="2">
              <a:lnSpc>
                <a:spcPct val="150000"/>
              </a:lnSpc>
            </a:pPr>
            <a:r>
              <a:rPr lang="en-US" sz="1800" dirty="0" smtClean="0"/>
              <a:t>somewhat </a:t>
            </a:r>
            <a:r>
              <a:rPr lang="en-US" sz="1800" dirty="0" smtClean="0"/>
              <a:t>difficult at first but become easier over time.</a:t>
            </a:r>
            <a:endParaRPr lang="tr-TR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/>
            <a:r>
              <a:rPr lang="en-US" altLang="tr-TR"/>
              <a:t>Problems with models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tr-TR" dirty="0"/>
              <a:t>May prevent us from seeing important aspects of a problem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tr-TR" dirty="0"/>
              <a:t>Will direct the way choose to treat the </a:t>
            </a:r>
            <a:r>
              <a:rPr lang="en-US" altLang="tr-TR" dirty="0" smtClean="0"/>
              <a:t>problem</a:t>
            </a: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86700" cy="930274"/>
          </a:xfrm>
        </p:spPr>
        <p:txBody>
          <a:bodyPr/>
          <a:lstStyle/>
          <a:p>
            <a:pPr algn="ctr"/>
            <a:r>
              <a:rPr lang="en-US" dirty="0" smtClean="0"/>
              <a:t>Temper</a:t>
            </a:r>
            <a:r>
              <a:rPr lang="tr-TR" dirty="0" smtClean="0"/>
              <a:t>a</a:t>
            </a:r>
            <a:r>
              <a:rPr lang="en-US" dirty="0" err="1" smtClean="0"/>
              <a:t>ment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5257800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en-US" sz="2000" dirty="0" smtClean="0">
                <a:solidFill>
                  <a:srgbClr val="7030A0"/>
                </a:solidFill>
              </a:rPr>
              <a:t>9 dimensions </a:t>
            </a:r>
          </a:p>
          <a:p>
            <a:pPr marL="0" indent="0" fontAlgn="base">
              <a:buNone/>
            </a:pPr>
            <a:r>
              <a:rPr lang="en-US" sz="1800" b="1" dirty="0" smtClean="0"/>
              <a:t>1. Activity </a:t>
            </a:r>
            <a:r>
              <a:rPr lang="en-US" sz="1800" b="1" dirty="0" smtClean="0"/>
              <a:t>Level:</a:t>
            </a:r>
            <a:r>
              <a:rPr lang="en-US" sz="1800" dirty="0" smtClean="0"/>
              <a:t> </a:t>
            </a:r>
            <a:endParaRPr lang="en-US" sz="1800" dirty="0" smtClean="0"/>
          </a:p>
          <a:p>
            <a:pPr marL="0" lvl="1" indent="0" fontAlgn="base"/>
            <a:r>
              <a:rPr lang="en-US" dirty="0" smtClean="0"/>
              <a:t> How </a:t>
            </a:r>
            <a:r>
              <a:rPr lang="en-US" dirty="0" smtClean="0"/>
              <a:t>active the child is </a:t>
            </a:r>
            <a:r>
              <a:rPr lang="en-US" dirty="0" smtClean="0"/>
              <a:t>generally </a:t>
            </a:r>
          </a:p>
          <a:p>
            <a:pPr marL="0" lvl="1" indent="0" fontAlgn="base"/>
            <a:r>
              <a:rPr lang="en-US" dirty="0" smtClean="0"/>
              <a:t> Highly </a:t>
            </a:r>
            <a:r>
              <a:rPr lang="en-US" dirty="0" smtClean="0"/>
              <a:t>active children may channel such extra energy into success in </a:t>
            </a:r>
            <a:r>
              <a:rPr lang="en-US" dirty="0" smtClean="0"/>
              <a:t>sports</a:t>
            </a:r>
          </a:p>
          <a:p>
            <a:pPr marL="0" lvl="1" indent="0" fontAlgn="base">
              <a:buNone/>
            </a:pPr>
            <a:r>
              <a:rPr lang="en-US" b="1" dirty="0" smtClean="0"/>
              <a:t>2. Distractibility</a:t>
            </a:r>
            <a:r>
              <a:rPr lang="en-US" b="1" dirty="0" smtClean="0"/>
              <a:t>:</a:t>
            </a:r>
            <a:r>
              <a:rPr lang="en-US" dirty="0" smtClean="0"/>
              <a:t> </a:t>
            </a:r>
            <a:endParaRPr lang="en-US" dirty="0" smtClean="0"/>
          </a:p>
          <a:p>
            <a:pPr marL="0" lvl="1" indent="0" fontAlgn="base"/>
            <a:r>
              <a:rPr lang="en-US" dirty="0" smtClean="0"/>
              <a:t> The </a:t>
            </a:r>
            <a:r>
              <a:rPr lang="en-US" dirty="0" smtClean="0"/>
              <a:t>degree of concentration and paying attention displayed when a child is not particularly interested in an </a:t>
            </a:r>
            <a:r>
              <a:rPr lang="en-US" dirty="0" smtClean="0"/>
              <a:t>activity </a:t>
            </a:r>
          </a:p>
          <a:p>
            <a:pPr marL="0" lvl="1" indent="0" fontAlgn="base">
              <a:buNone/>
            </a:pPr>
            <a:r>
              <a:rPr lang="en-US" b="1" dirty="0" smtClean="0"/>
              <a:t>3. Intensity</a:t>
            </a:r>
            <a:r>
              <a:rPr lang="en-US" b="1" dirty="0" smtClean="0"/>
              <a:t>:</a:t>
            </a:r>
            <a:r>
              <a:rPr lang="en-US" dirty="0" smtClean="0"/>
              <a:t> </a:t>
            </a:r>
            <a:endParaRPr lang="en-US" dirty="0" smtClean="0"/>
          </a:p>
          <a:p>
            <a:pPr marL="0" lvl="1" indent="0" fontAlgn="base"/>
            <a:r>
              <a:rPr lang="en-US" dirty="0" smtClean="0"/>
              <a:t> The </a:t>
            </a:r>
            <a:r>
              <a:rPr lang="en-US" dirty="0" smtClean="0"/>
              <a:t>energy level of a response whether positive or </a:t>
            </a:r>
            <a:r>
              <a:rPr lang="en-US" dirty="0" smtClean="0"/>
              <a:t>negative</a:t>
            </a:r>
          </a:p>
          <a:p>
            <a:pPr marL="0" lvl="1" indent="0" fontAlgn="base"/>
            <a:r>
              <a:rPr lang="en-US" dirty="0" smtClean="0"/>
              <a:t> Does </a:t>
            </a:r>
            <a:r>
              <a:rPr lang="en-US" dirty="0" smtClean="0"/>
              <a:t>the infant react strongly and loudly to everything, even relatively minor events? </a:t>
            </a:r>
            <a:endParaRPr lang="en-US" dirty="0" smtClean="0"/>
          </a:p>
          <a:p>
            <a:pPr marL="0" lvl="1" indent="0" fontAlgn="base"/>
            <a:r>
              <a:rPr lang="en-US" dirty="0" smtClean="0"/>
              <a:t> Good at drama </a:t>
            </a:r>
          </a:p>
          <a:p>
            <a:pPr marL="0" lvl="1" indent="0" fontAlgn="base">
              <a:buNone/>
            </a:pPr>
            <a:r>
              <a:rPr lang="en-US" b="1" dirty="0" smtClean="0"/>
              <a:t>4. Regularity</a:t>
            </a:r>
            <a:r>
              <a:rPr lang="en-US" b="1" dirty="0" smtClean="0"/>
              <a:t>:</a:t>
            </a:r>
            <a:r>
              <a:rPr lang="en-US" dirty="0" smtClean="0"/>
              <a:t> </a:t>
            </a:r>
            <a:endParaRPr lang="en-US" dirty="0" smtClean="0"/>
          </a:p>
          <a:p>
            <a:pPr marL="0" lvl="1" indent="0" fontAlgn="base"/>
            <a:r>
              <a:rPr lang="en-US" dirty="0" smtClean="0"/>
              <a:t> The </a:t>
            </a:r>
            <a:r>
              <a:rPr lang="en-US" dirty="0" smtClean="0"/>
              <a:t>trait refers to the predictability of biological functions like appetite and sleep. </a:t>
            </a:r>
            <a:endParaRPr lang="en-US" dirty="0" smtClean="0"/>
          </a:p>
          <a:p>
            <a:pPr marL="0" lvl="1" indent="0" fontAlgn="base"/>
            <a:r>
              <a:rPr lang="en-US" dirty="0" smtClean="0"/>
              <a:t> As </a:t>
            </a:r>
            <a:r>
              <a:rPr lang="en-US" dirty="0" smtClean="0"/>
              <a:t>grown-ups irregular individuals may do better than others with traveling as well as be likely to adapt to careers with unusual working hours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0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Temper</a:t>
            </a:r>
            <a:r>
              <a:rPr lang="tr-TR" dirty="0" smtClean="0"/>
              <a:t>a</a:t>
            </a:r>
            <a:r>
              <a:rPr lang="en-US" dirty="0" err="1" smtClean="0"/>
              <a:t>ment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5943600"/>
          </a:xfrm>
        </p:spPr>
        <p:txBody>
          <a:bodyPr>
            <a:normAutofit fontScale="70000" lnSpcReduction="20000"/>
          </a:bodyPr>
          <a:lstStyle/>
          <a:p>
            <a:pPr fontAlgn="base">
              <a:buNone/>
            </a:pPr>
            <a:r>
              <a:rPr lang="tr-TR" sz="2900" dirty="0" smtClean="0">
                <a:solidFill>
                  <a:srgbClr val="7030A0"/>
                </a:solidFill>
              </a:rPr>
              <a:t>9 </a:t>
            </a:r>
            <a:r>
              <a:rPr lang="tr-TR" sz="2900" dirty="0" err="1" smtClean="0">
                <a:solidFill>
                  <a:srgbClr val="7030A0"/>
                </a:solidFill>
              </a:rPr>
              <a:t>dimensions</a:t>
            </a:r>
            <a:r>
              <a:rPr lang="tr-TR" sz="2900" dirty="0" smtClean="0">
                <a:solidFill>
                  <a:srgbClr val="7030A0"/>
                </a:solidFill>
              </a:rPr>
              <a:t> </a:t>
            </a:r>
            <a:r>
              <a:rPr lang="tr-TR" sz="2900" dirty="0" smtClean="0">
                <a:solidFill>
                  <a:srgbClr val="7030A0"/>
                </a:solidFill>
              </a:rPr>
              <a:t>(</a:t>
            </a:r>
            <a:r>
              <a:rPr lang="tr-TR" sz="2900" dirty="0" err="1" smtClean="0">
                <a:solidFill>
                  <a:srgbClr val="7030A0"/>
                </a:solidFill>
              </a:rPr>
              <a:t>cont’d</a:t>
            </a:r>
            <a:r>
              <a:rPr lang="tr-TR" sz="2900" dirty="0" smtClean="0">
                <a:solidFill>
                  <a:srgbClr val="7030A0"/>
                </a:solidFill>
              </a:rPr>
              <a:t>)</a:t>
            </a:r>
            <a:endParaRPr lang="tr-TR" sz="2900" b="1" dirty="0" smtClean="0"/>
          </a:p>
          <a:p>
            <a:pPr marL="457200" indent="-457200" fontAlgn="base">
              <a:buFont typeface="+mj-lt"/>
              <a:buAutoNum type="arabicPeriod" startAt="5"/>
            </a:pPr>
            <a:r>
              <a:rPr lang="en-US" sz="2600" b="1" dirty="0" smtClean="0"/>
              <a:t>Sensory </a:t>
            </a:r>
            <a:r>
              <a:rPr lang="en-US" sz="2600" b="1" dirty="0" smtClean="0"/>
              <a:t>Threshold:</a:t>
            </a:r>
            <a:r>
              <a:rPr lang="en-US" sz="2600" dirty="0" smtClean="0"/>
              <a:t> </a:t>
            </a:r>
            <a:endParaRPr lang="tr-TR" sz="2600" dirty="0" smtClean="0"/>
          </a:p>
          <a:p>
            <a:pPr marL="531813" lvl="1" indent="-188913" fontAlgn="base"/>
            <a:r>
              <a:rPr lang="en-US" sz="2600" dirty="0" smtClean="0"/>
              <a:t>Related </a:t>
            </a:r>
            <a:r>
              <a:rPr lang="en-US" sz="2600" dirty="0" smtClean="0"/>
              <a:t>to how sensitive this child is to physical </a:t>
            </a:r>
            <a:r>
              <a:rPr lang="en-US" sz="2600" dirty="0" smtClean="0"/>
              <a:t>stimuli</a:t>
            </a:r>
            <a:endParaRPr lang="tr-TR" sz="2600" dirty="0" smtClean="0"/>
          </a:p>
          <a:p>
            <a:pPr marL="531813" lvl="1" indent="-188913" fontAlgn="base"/>
            <a:r>
              <a:rPr lang="en-US" sz="2600" dirty="0" smtClean="0"/>
              <a:t>Highly </a:t>
            </a:r>
            <a:r>
              <a:rPr lang="en-US" sz="2600" dirty="0" smtClean="0"/>
              <a:t>sensitive individuals are more likely to be artistic and creative.</a:t>
            </a:r>
          </a:p>
          <a:p>
            <a:pPr marL="457200" indent="-457200" fontAlgn="base">
              <a:buFont typeface="+mj-lt"/>
              <a:buAutoNum type="arabicPeriod" startAt="5"/>
            </a:pPr>
            <a:r>
              <a:rPr lang="en-US" sz="2600" b="1" dirty="0" smtClean="0"/>
              <a:t>Approach/Withdrawal:</a:t>
            </a:r>
            <a:r>
              <a:rPr lang="en-US" sz="2600" dirty="0" smtClean="0"/>
              <a:t> </a:t>
            </a:r>
            <a:endParaRPr lang="tr-TR" sz="2600" dirty="0" smtClean="0"/>
          </a:p>
          <a:p>
            <a:pPr marL="531813" lvl="1" indent="-188913" fontAlgn="base"/>
            <a:r>
              <a:rPr lang="en-US" sz="2600" dirty="0" smtClean="0"/>
              <a:t>Refers </a:t>
            </a:r>
            <a:r>
              <a:rPr lang="en-US" sz="2600" dirty="0" smtClean="0"/>
              <a:t>to the child’s characteristic response to a new situation or strangers. </a:t>
            </a:r>
            <a:endParaRPr lang="tr-TR" sz="2600" dirty="0" smtClean="0"/>
          </a:p>
          <a:p>
            <a:pPr marL="531813" lvl="1" indent="-188913" fontAlgn="base"/>
            <a:r>
              <a:rPr lang="en-US" sz="2600" dirty="0" smtClean="0"/>
              <a:t>Slow-to-warm </a:t>
            </a:r>
            <a:r>
              <a:rPr lang="en-US" sz="2600" dirty="0" smtClean="0"/>
              <a:t>up children tend to think before they act. </a:t>
            </a:r>
            <a:endParaRPr lang="tr-TR" sz="2600" dirty="0" smtClean="0"/>
          </a:p>
          <a:p>
            <a:pPr marL="531813" lvl="1" indent="-188913" fontAlgn="base"/>
            <a:r>
              <a:rPr lang="en-US" sz="2600" dirty="0" smtClean="0"/>
              <a:t>They </a:t>
            </a:r>
            <a:r>
              <a:rPr lang="en-US" sz="2600" dirty="0" smtClean="0"/>
              <a:t>are less likely to act impulsively during adolescence.</a:t>
            </a:r>
          </a:p>
          <a:p>
            <a:pPr marL="457200" indent="-457200" fontAlgn="base">
              <a:buFont typeface="+mj-lt"/>
              <a:buAutoNum type="arabicPeriod" startAt="5"/>
            </a:pPr>
            <a:r>
              <a:rPr lang="en-US" sz="2600" b="1" dirty="0" smtClean="0"/>
              <a:t>Adaptability</a:t>
            </a:r>
            <a:r>
              <a:rPr lang="en-US" sz="2600" b="1" dirty="0" smtClean="0"/>
              <a:t>:</a:t>
            </a:r>
            <a:endParaRPr lang="tr-TR" sz="2600" b="1" dirty="0" smtClean="0"/>
          </a:p>
          <a:p>
            <a:pPr marL="531813" lvl="1" indent="-188913" fontAlgn="base"/>
            <a:r>
              <a:rPr lang="en-US" sz="2600" dirty="0" smtClean="0"/>
              <a:t>Related </a:t>
            </a:r>
            <a:r>
              <a:rPr lang="en-US" sz="2600" dirty="0" smtClean="0"/>
              <a:t>to how easily the child adapts to transitions and changes, like switching to a new activity. </a:t>
            </a:r>
            <a:endParaRPr lang="tr-TR" sz="2600" dirty="0" smtClean="0"/>
          </a:p>
          <a:p>
            <a:pPr marL="531813" lvl="1" indent="-188913" fontAlgn="base"/>
            <a:r>
              <a:rPr lang="en-US" sz="2600" dirty="0" smtClean="0"/>
              <a:t>A </a:t>
            </a:r>
            <a:r>
              <a:rPr lang="en-US" sz="2600" dirty="0" smtClean="0"/>
              <a:t>slow-to-adapt child is less likely to rush into dangerous situations, and may be less influenced by peer pressure.</a:t>
            </a:r>
          </a:p>
          <a:p>
            <a:pPr marL="457200" indent="-457200" fontAlgn="base">
              <a:buFont typeface="+mj-lt"/>
              <a:buAutoNum type="arabicPeriod" startAt="5"/>
            </a:pPr>
            <a:r>
              <a:rPr lang="en-US" sz="2600" b="1" dirty="0" smtClean="0"/>
              <a:t>Persistence: </a:t>
            </a:r>
            <a:endParaRPr lang="tr-TR" sz="2600" b="1" dirty="0" smtClean="0"/>
          </a:p>
          <a:p>
            <a:pPr marL="531813" lvl="1" indent="-188913" fontAlgn="base"/>
            <a:r>
              <a:rPr lang="en-US" sz="2600" dirty="0" smtClean="0"/>
              <a:t>This </a:t>
            </a:r>
            <a:r>
              <a:rPr lang="en-US" sz="2600" dirty="0" smtClean="0"/>
              <a:t>is the length of time a child continues in activities in the face of obstacles. </a:t>
            </a:r>
            <a:endParaRPr lang="tr-TR" sz="2600" dirty="0" smtClean="0"/>
          </a:p>
          <a:p>
            <a:pPr marL="531813" lvl="1" indent="-188913" fontAlgn="base"/>
            <a:r>
              <a:rPr lang="en-US" sz="2600" dirty="0" smtClean="0"/>
              <a:t>The </a:t>
            </a:r>
            <a:r>
              <a:rPr lang="en-US" sz="2600" dirty="0" smtClean="0"/>
              <a:t>highly persistent child is more likely to succeed in reaching goals. </a:t>
            </a:r>
            <a:endParaRPr lang="tr-TR" sz="2600" dirty="0" smtClean="0"/>
          </a:p>
          <a:p>
            <a:pPr marL="531813" lvl="1" indent="-188913" fontAlgn="base"/>
            <a:r>
              <a:rPr lang="en-US" sz="2600" dirty="0" smtClean="0"/>
              <a:t>A </a:t>
            </a:r>
            <a:r>
              <a:rPr lang="en-US" sz="2600" dirty="0" smtClean="0"/>
              <a:t>child with low persistence may develop strong social skills because he realizes other people can help.</a:t>
            </a:r>
          </a:p>
          <a:p>
            <a:pPr marL="457200" indent="-457200" fontAlgn="base">
              <a:buFont typeface="+mj-lt"/>
              <a:buAutoNum type="arabicPeriod" startAt="5"/>
            </a:pPr>
            <a:r>
              <a:rPr lang="en-US" sz="2600" b="1" dirty="0" smtClean="0"/>
              <a:t>Mood:</a:t>
            </a:r>
            <a:r>
              <a:rPr lang="en-US" sz="2600" dirty="0" smtClean="0"/>
              <a:t> </a:t>
            </a:r>
            <a:endParaRPr lang="tr-TR" sz="2600" dirty="0" smtClean="0"/>
          </a:p>
          <a:p>
            <a:pPr marL="531813" lvl="1" indent="-188913" fontAlgn="base"/>
            <a:r>
              <a:rPr lang="en-US" sz="2600" dirty="0" smtClean="0"/>
              <a:t>This </a:t>
            </a:r>
            <a:r>
              <a:rPr lang="en-US" sz="2600" dirty="0" smtClean="0"/>
              <a:t>is the tendency to react to the world primarily in a positive or negative way. </a:t>
            </a:r>
            <a:endParaRPr lang="tr-TR" sz="2600" dirty="0" smtClean="0"/>
          </a:p>
          <a:p>
            <a:pPr marL="531813" lvl="1" indent="-188913" fontAlgn="base"/>
            <a:r>
              <a:rPr lang="en-US" sz="2600" dirty="0" smtClean="0"/>
              <a:t>Does </a:t>
            </a:r>
            <a:r>
              <a:rPr lang="en-US" sz="2600" dirty="0" smtClean="0"/>
              <a:t>the child see the glass as half full? </a:t>
            </a:r>
            <a:endParaRPr lang="tr-TR" sz="2600" dirty="0" smtClean="0"/>
          </a:p>
          <a:p>
            <a:pPr marL="531813" lvl="1" indent="-188913" fontAlgn="base"/>
            <a:r>
              <a:rPr lang="en-US" sz="2600" dirty="0" smtClean="0"/>
              <a:t>Serious </a:t>
            </a:r>
            <a:r>
              <a:rPr lang="en-US" sz="2600" dirty="0" smtClean="0"/>
              <a:t>children tend to be analytical and evaluate situations carefully.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Temper</a:t>
            </a:r>
            <a:r>
              <a:rPr lang="tr-TR" dirty="0" smtClean="0"/>
              <a:t>a</a:t>
            </a:r>
            <a:r>
              <a:rPr lang="en-US" dirty="0" err="1" smtClean="0"/>
              <a:t>ment</a:t>
            </a:r>
            <a:r>
              <a:rPr lang="en-US" dirty="0" smtClean="0"/>
              <a:t>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 smtClean="0"/>
              <a:t>Behaviorally inhibited temperament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When exposed to unfamiliar stimuli in infancy, they are biologically reactive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They are known as shy &amp; socially w/drawn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Associated w/ later anxiety &amp; depression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Emotional regulation 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66700" indent="-2667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Feelings </a:t>
            </a:r>
          </a:p>
          <a:p>
            <a:pPr marL="266700" indent="-2667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Overt expressions </a:t>
            </a:r>
          </a:p>
          <a:p>
            <a:pPr marL="266700" indent="-2667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Autonomic nervous system arousal</a:t>
            </a:r>
          </a:p>
          <a:p>
            <a:pPr>
              <a:lnSpc>
                <a:spcPct val="150000"/>
              </a:lnSpc>
            </a:pPr>
            <a:endParaRPr lang="tr-TR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By the age of 2-5, connections between emotions &amp; cognitions are established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Also shaped by social context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Development of sympathy and conscious for others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86700" cy="914401"/>
          </a:xfrm>
        </p:spPr>
        <p:txBody>
          <a:bodyPr/>
          <a:lstStyle/>
          <a:p>
            <a:pPr algn="ctr"/>
            <a:r>
              <a:rPr lang="en-US" dirty="0" smtClean="0"/>
              <a:t>Social</a:t>
            </a:r>
            <a:r>
              <a:rPr lang="tr-TR" dirty="0" smtClean="0"/>
              <a:t> </a:t>
            </a:r>
            <a:r>
              <a:rPr lang="en-US" dirty="0" smtClean="0"/>
              <a:t>-</a:t>
            </a:r>
            <a:r>
              <a:rPr lang="tr-TR" dirty="0" smtClean="0"/>
              <a:t> </a:t>
            </a:r>
            <a:r>
              <a:rPr lang="en-US" dirty="0" smtClean="0"/>
              <a:t>Cognitive Processing 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90600"/>
            <a:ext cx="7886700" cy="1222375"/>
          </a:xfrm>
        </p:spPr>
        <p:txBody>
          <a:bodyPr/>
          <a:lstStyle/>
          <a:p>
            <a:r>
              <a:rPr lang="en-US" dirty="0" smtClean="0"/>
              <a:t>Thinking about the social word</a:t>
            </a:r>
          </a:p>
          <a:p>
            <a:r>
              <a:rPr lang="en-US" dirty="0" smtClean="0"/>
              <a:t>Crick &amp; Dodge’s (1994) Social – Cognitive Processing Model</a:t>
            </a:r>
          </a:p>
          <a:p>
            <a:endParaRPr lang="en-US" dirty="0"/>
          </a:p>
        </p:txBody>
      </p:sp>
      <p:pic>
        <p:nvPicPr>
          <p:cNvPr id="1026" name="Picture 2" descr="C:\Users\Topçu\Desktop\PMC2708323_10802_2009_9313_Fig1_HTML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057400"/>
            <a:ext cx="63246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Social</a:t>
            </a:r>
            <a:r>
              <a:rPr lang="tr-TR" dirty="0" smtClean="0"/>
              <a:t> </a:t>
            </a:r>
            <a:r>
              <a:rPr lang="en-US" dirty="0" smtClean="0"/>
              <a:t>-</a:t>
            </a:r>
            <a:r>
              <a:rPr lang="tr-TR" dirty="0" smtClean="0"/>
              <a:t> </a:t>
            </a:r>
            <a:r>
              <a:rPr lang="en-US" dirty="0" smtClean="0"/>
              <a:t>Cognitive Processing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000" dirty="0" smtClean="0"/>
              <a:t>Interpretation of the cues can play in maladaptive behavior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Attention starts the processing</a:t>
            </a:r>
          </a:p>
          <a:p>
            <a:pPr>
              <a:lnSpc>
                <a:spcPct val="200000"/>
              </a:lnSpc>
            </a:pPr>
            <a:r>
              <a:rPr lang="en-US" sz="2000" dirty="0" smtClean="0"/>
              <a:t>Emotion is viewed as playing central role in the theory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tr-TR"/>
              <a:t>How to judge a theory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tr-TR"/>
              <a:t>Comprehensiveness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tr-TR"/>
              <a:t>Parsimony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tr-TR"/>
              <a:t>Empirical validity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tr-TR"/>
              <a:t>Testability</a:t>
            </a:r>
          </a:p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tr-TR"/>
              <a:t>Usefulness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r>
              <a:rPr lang="en-US" altLang="en-US"/>
              <a:t>Developmental Considerations (cont.)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altLang="tr-TR" dirty="0"/>
              <a:t>Developmental Psychopathology Perspective</a:t>
            </a:r>
            <a:endParaRPr lang="en-US" altLang="en-US" dirty="0"/>
          </a:p>
          <a:p>
            <a:pPr lvl="1">
              <a:lnSpc>
                <a:spcPct val="150000"/>
              </a:lnSpc>
            </a:pPr>
            <a:r>
              <a:rPr lang="tr-TR" altLang="en-US" dirty="0" smtClean="0">
                <a:cs typeface="Times New Roman" panose="02020603050405020304" pitchFamily="18" charset="0"/>
              </a:rPr>
              <a:t>Multidisiplinary field</a:t>
            </a:r>
          </a:p>
          <a:p>
            <a:pPr lvl="2">
              <a:lnSpc>
                <a:spcPct val="150000"/>
              </a:lnSpc>
            </a:pPr>
            <a:r>
              <a:rPr lang="tr-TR" altLang="en-US" dirty="0" smtClean="0">
                <a:cs typeface="Times New Roman" panose="02020603050405020304" pitchFamily="18" charset="0"/>
              </a:rPr>
              <a:t>Clinical </a:t>
            </a:r>
            <a:r>
              <a:rPr lang="el-GR" dirty="0" smtClean="0"/>
              <a:t>Ψ</a:t>
            </a:r>
            <a:r>
              <a:rPr lang="tr-TR" altLang="en-US" dirty="0" smtClean="0">
                <a:cs typeface="Times New Roman" panose="02020603050405020304" pitchFamily="18" charset="0"/>
              </a:rPr>
              <a:t> &amp; Developmental </a:t>
            </a:r>
            <a:r>
              <a:rPr lang="el-GR" dirty="0" smtClean="0"/>
              <a:t>Ψ</a:t>
            </a:r>
            <a:endParaRPr lang="tr-TR" altLang="en-US" dirty="0" smtClean="0"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cs typeface="Times New Roman" panose="02020603050405020304" pitchFamily="18" charset="0"/>
              </a:rPr>
              <a:t>stresses </a:t>
            </a:r>
            <a:r>
              <a:rPr lang="en-US" altLang="en-US" dirty="0">
                <a:cs typeface="Times New Roman" panose="02020603050405020304" pitchFamily="18" charset="0"/>
              </a:rPr>
              <a:t>the importance of developmental processes</a:t>
            </a:r>
          </a:p>
          <a:p>
            <a:pPr lvl="1">
              <a:lnSpc>
                <a:spcPct val="15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viewed as a </a:t>
            </a:r>
            <a:r>
              <a:rPr lang="en-US" altLang="en-US" dirty="0" err="1">
                <a:cs typeface="Times New Roman" panose="02020603050405020304" pitchFamily="18" charset="0"/>
              </a:rPr>
              <a:t>macroparadigm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US" altLang="en-US" dirty="0">
                <a:cs typeface="Times New Roman" panose="02020603050405020304" pitchFamily="18" charset="0"/>
              </a:rPr>
              <a:t>to understand maladaptive behavior, </a:t>
            </a:r>
            <a:r>
              <a:rPr lang="en-US" altLang="en-US" dirty="0">
                <a:solidFill>
                  <a:srgbClr val="7030A0"/>
                </a:solidFill>
                <a:cs typeface="Times New Roman" panose="02020603050405020304" pitchFamily="18" charset="0"/>
              </a:rPr>
              <a:t>must know normative </a:t>
            </a:r>
            <a:r>
              <a:rPr lang="en-US" altLang="en-US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behavior</a:t>
            </a:r>
            <a:endParaRPr lang="tr-TR" altLang="en-US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</a:pPr>
            <a:r>
              <a:rPr lang="tr-TR" altLang="en-US" dirty="0">
                <a:cs typeface="Times New Roman" panose="02020603050405020304" pitchFamily="18" charset="0"/>
              </a:rPr>
              <a:t>I</a:t>
            </a:r>
            <a:r>
              <a:rPr lang="tr-TR" altLang="en-US" dirty="0" smtClean="0">
                <a:cs typeface="Times New Roman" panose="02020603050405020304" pitchFamily="18" charset="0"/>
              </a:rPr>
              <a:t>nterested in origin, developmental course, and outcome of the disordered behavior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488950"/>
          </a:xfrm>
        </p:spPr>
        <p:txBody>
          <a:bodyPr>
            <a:normAutofit fontScale="90000"/>
          </a:bodyPr>
          <a:lstStyle/>
          <a:p>
            <a:r>
              <a:rPr lang="en-GB" altLang="tr-TR"/>
              <a:t>Developmental Psychopathology Perspective </a:t>
            </a:r>
            <a:r>
              <a:rPr lang="en-US" altLang="en-US"/>
              <a:t>(cont.)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5973763"/>
            <a:ext cx="9067800" cy="884237"/>
          </a:xfrm>
          <a:ln/>
        </p:spPr>
        <p:txBody>
          <a:bodyPr>
            <a:spAutoFit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800" b="1"/>
              <a:t>Figure 2.3  </a:t>
            </a:r>
            <a:r>
              <a:rPr lang="en-US" altLang="en-US" sz="2400"/>
              <a:t>Developmental psychopathology as a macroparadigm.</a:t>
            </a:r>
            <a:r>
              <a:rPr lang="en-US" altLang="en-US" sz="2400">
                <a:solidFill>
                  <a:srgbClr val="FF0000"/>
                </a:solidFill>
              </a:rPr>
              <a:t>  </a:t>
            </a:r>
            <a:r>
              <a:rPr lang="en-GB" altLang="tr-TR" sz="2400"/>
              <a:t>Based on  Achenback, 1990). </a:t>
            </a:r>
            <a:endParaRPr lang="en-US" altLang="en-US" sz="2400"/>
          </a:p>
        </p:txBody>
      </p:sp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625" y="2138363"/>
            <a:ext cx="9055100" cy="2617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tr-TR" sz="3600" dirty="0"/>
              <a:t>Biological Model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r>
              <a:rPr lang="en-US" altLang="tr-TR" sz="2400" dirty="0"/>
              <a:t>Interested in underlying organic pathology; </a:t>
            </a:r>
            <a:r>
              <a:rPr lang="en-US" altLang="en-US" sz="2400" dirty="0">
                <a:cs typeface="Times New Roman" panose="02020603050405020304" pitchFamily="18" charset="0"/>
              </a:rPr>
              <a:t>considers brain and nervous system functions as underlying causes of psychological disorders</a:t>
            </a:r>
            <a:r>
              <a:rPr lang="en-US" altLang="en-US" sz="2400" dirty="0"/>
              <a:t> </a:t>
            </a:r>
            <a:r>
              <a:rPr lang="en-US" altLang="tr-TR" sz="2400" dirty="0"/>
              <a:t> </a:t>
            </a:r>
            <a:endParaRPr lang="tr-TR" altLang="tr-TR" sz="2400" dirty="0" smtClean="0"/>
          </a:p>
          <a:p>
            <a:pPr marL="0" indent="0">
              <a:lnSpc>
                <a:spcPct val="80000"/>
              </a:lnSpc>
              <a:buNone/>
            </a:pPr>
            <a:endParaRPr lang="en-US" altLang="tr-TR" sz="2400" dirty="0"/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400" dirty="0"/>
              <a:t>Genes:  produce a tendency</a:t>
            </a:r>
          </a:p>
          <a:p>
            <a:pPr marL="990600" lvl="1" indent="-533400">
              <a:lnSpc>
                <a:spcPct val="80000"/>
              </a:lnSpc>
            </a:pPr>
            <a:r>
              <a:rPr lang="en-US" altLang="tr-TR" sz="2000" dirty="0"/>
              <a:t>Temperament:  activity, emotionality, sociability, aggressive/impulsive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400" dirty="0"/>
              <a:t>Toxins/drugs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400" dirty="0"/>
              <a:t>Physical illness/trauma</a:t>
            </a:r>
          </a:p>
          <a:p>
            <a:pPr marL="609600" indent="-609600">
              <a:lnSpc>
                <a:spcPct val="80000"/>
              </a:lnSpc>
              <a:buFont typeface="Wingdings" panose="05000000000000000000" pitchFamily="2" charset="2"/>
              <a:buAutoNum type="arabicPeriod"/>
            </a:pPr>
            <a:r>
              <a:rPr lang="en-US" altLang="tr-TR" sz="2400" dirty="0"/>
              <a:t>Neurotransmitters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neurotransmitter chart"/>
          <p:cNvPicPr>
            <a:picLocks noGrp="1" noChangeAspect="1" noChangeArrowheads="1"/>
          </p:cNvPicPr>
          <p:nvPr>
            <p:ph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2000" y="381000"/>
            <a:ext cx="7620000" cy="571500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3640</TotalTime>
  <Words>1719</Words>
  <Application>Microsoft Office PowerPoint</Application>
  <PresentationFormat>Ekran Gösterisi (4:3)</PresentationFormat>
  <Paragraphs>363</Paragraphs>
  <Slides>45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45</vt:i4>
      </vt:variant>
    </vt:vector>
  </HeadingPairs>
  <TitlesOfParts>
    <vt:vector size="46" baseType="lpstr">
      <vt:lpstr>Office Theme</vt:lpstr>
      <vt:lpstr>Developmental Psychopathology</vt:lpstr>
      <vt:lpstr>Models and theories</vt:lpstr>
      <vt:lpstr>Why use models/theories?</vt:lpstr>
      <vt:lpstr>Problems with models</vt:lpstr>
      <vt:lpstr>How to judge a theory</vt:lpstr>
      <vt:lpstr>Developmental Considerations (cont.)</vt:lpstr>
      <vt:lpstr>Developmental Psychopathology Perspective (cont.)</vt:lpstr>
      <vt:lpstr>Biological Model</vt:lpstr>
      <vt:lpstr>Slayt 9</vt:lpstr>
      <vt:lpstr>Biological Models (cont.)</vt:lpstr>
      <vt:lpstr>Biological Models (cont.) </vt:lpstr>
      <vt:lpstr>Benefits and drawbacks of medical model</vt:lpstr>
      <vt:lpstr>Psychodynamic Models</vt:lpstr>
      <vt:lpstr>Psychological Perspectives</vt:lpstr>
      <vt:lpstr>Psychological Perspectives (cont.)</vt:lpstr>
      <vt:lpstr>Importance of Learning Perspectives</vt:lpstr>
      <vt:lpstr>Learning perspective problems</vt:lpstr>
      <vt:lpstr>Cognitive-Behavioral Approaches</vt:lpstr>
      <vt:lpstr>Family, Social, and Cultural Influences</vt:lpstr>
      <vt:lpstr>Family, Social, and Cultural Influences (cont.)</vt:lpstr>
      <vt:lpstr>Family and Social Influences (cont.)</vt:lpstr>
      <vt:lpstr>Family and Social Influences (cont.)</vt:lpstr>
      <vt:lpstr>Concept of development</vt:lpstr>
      <vt:lpstr>Multicausality </vt:lpstr>
      <vt:lpstr>Example for mediation 1</vt:lpstr>
      <vt:lpstr>Example for mediation 2</vt:lpstr>
      <vt:lpstr>Example for moderation</vt:lpstr>
      <vt:lpstr>Qs? </vt:lpstr>
      <vt:lpstr>Pathways of development </vt:lpstr>
      <vt:lpstr>Equifinality &amp; Multifinality</vt:lpstr>
      <vt:lpstr>Risk &amp; Resilience</vt:lpstr>
      <vt:lpstr>Risk &amp; Resilience</vt:lpstr>
      <vt:lpstr>Risk &amp; Resilience</vt:lpstr>
      <vt:lpstr>Risk &amp; Resilience</vt:lpstr>
      <vt:lpstr>Continuity &amp; change </vt:lpstr>
      <vt:lpstr>Early attachment </vt:lpstr>
      <vt:lpstr>Early attachment </vt:lpstr>
      <vt:lpstr>Temperament </vt:lpstr>
      <vt:lpstr>Temperament </vt:lpstr>
      <vt:lpstr>Temperament </vt:lpstr>
      <vt:lpstr>Temperament </vt:lpstr>
      <vt:lpstr>Temperament </vt:lpstr>
      <vt:lpstr>Emotional regulation </vt:lpstr>
      <vt:lpstr>Social - Cognitive Processing </vt:lpstr>
      <vt:lpstr>Social - Cognitive Processing </vt:lpstr>
    </vt:vector>
  </TitlesOfParts>
  <Company>Dept of Psych, Univ of KY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Conceptual Models of Child Psychopathology</dc:title>
  <dc:creator>Mary Beth Diener</dc:creator>
  <cp:lastModifiedBy>Topçu</cp:lastModifiedBy>
  <cp:revision>84</cp:revision>
  <dcterms:created xsi:type="dcterms:W3CDTF">2005-09-13T18:34:29Z</dcterms:created>
  <dcterms:modified xsi:type="dcterms:W3CDTF">2017-02-20T19:34:57Z</dcterms:modified>
</cp:coreProperties>
</file>